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3" r:id="rId2"/>
    <p:sldMasterId id="2147483673" r:id="rId3"/>
    <p:sldMasterId id="2147483686" r:id="rId4"/>
  </p:sldMasterIdLst>
  <p:notesMasterIdLst>
    <p:notesMasterId r:id="rId43"/>
  </p:notesMasterIdLst>
  <p:sldIdLst>
    <p:sldId id="256" r:id="rId5"/>
    <p:sldId id="323" r:id="rId6"/>
    <p:sldId id="399" r:id="rId7"/>
    <p:sldId id="351" r:id="rId8"/>
    <p:sldId id="404" r:id="rId9"/>
    <p:sldId id="364" r:id="rId10"/>
    <p:sldId id="370" r:id="rId11"/>
    <p:sldId id="352" r:id="rId12"/>
    <p:sldId id="366" r:id="rId13"/>
    <p:sldId id="378" r:id="rId14"/>
    <p:sldId id="369" r:id="rId15"/>
    <p:sldId id="367" r:id="rId16"/>
    <p:sldId id="365" r:id="rId17"/>
    <p:sldId id="372" r:id="rId18"/>
    <p:sldId id="373" r:id="rId19"/>
    <p:sldId id="368" r:id="rId20"/>
    <p:sldId id="401" r:id="rId21"/>
    <p:sldId id="380" r:id="rId22"/>
    <p:sldId id="381" r:id="rId23"/>
    <p:sldId id="379" r:id="rId24"/>
    <p:sldId id="385" r:id="rId25"/>
    <p:sldId id="383" r:id="rId26"/>
    <p:sldId id="384" r:id="rId27"/>
    <p:sldId id="395" r:id="rId28"/>
    <p:sldId id="363" r:id="rId29"/>
    <p:sldId id="405" r:id="rId30"/>
    <p:sldId id="402" r:id="rId31"/>
    <p:sldId id="397" r:id="rId32"/>
    <p:sldId id="398" r:id="rId33"/>
    <p:sldId id="376" r:id="rId34"/>
    <p:sldId id="403" r:id="rId35"/>
    <p:sldId id="390" r:id="rId36"/>
    <p:sldId id="391" r:id="rId37"/>
    <p:sldId id="392" r:id="rId38"/>
    <p:sldId id="393" r:id="rId39"/>
    <p:sldId id="394" r:id="rId40"/>
    <p:sldId id="324" r:id="rId41"/>
    <p:sldId id="257" r:id="rId42"/>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2" autoAdjust="0"/>
    <p:restoredTop sz="94660"/>
  </p:normalViewPr>
  <p:slideViewPr>
    <p:cSldViewPr snapToGrid="0">
      <p:cViewPr varScale="1">
        <p:scale>
          <a:sx n="61" d="100"/>
          <a:sy n="61" d="100"/>
        </p:scale>
        <p:origin x="1254" y="78"/>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00BDB983-51D4-4516-B8ED-DDDCBA0DB9B5}" type="datetimeFigureOut">
              <a:rPr lang="de-DE" smtClean="0"/>
              <a:t>19.09.2018</a:t>
            </a:fld>
            <a:endParaRPr lang="de-DE"/>
          </a:p>
        </p:txBody>
      </p:sp>
      <p:sp>
        <p:nvSpPr>
          <p:cNvPr id="4" name="Folienbildplatzhalt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1092F9C-8A94-4300-A920-148D237DFC6A}" type="slidenum">
              <a:rPr lang="de-DE" smtClean="0"/>
              <a:t>‹#›</a:t>
            </a:fld>
            <a:endParaRPr lang="de-DE"/>
          </a:p>
        </p:txBody>
      </p:sp>
    </p:spTree>
    <p:extLst>
      <p:ext uri="{BB962C8B-B14F-4D97-AF65-F5344CB8AC3E}">
        <p14:creationId xmlns:p14="http://schemas.microsoft.com/office/powerpoint/2010/main" val="141829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6188" y="1279525"/>
            <a:ext cx="4606925" cy="3454400"/>
          </a:xfrm>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altLang="fr-FR" sz="1600" dirty="0">
                <a:solidFill>
                  <a:srgbClr val="4D4D4D"/>
                </a:solidFill>
                <a:latin typeface="Corbel"/>
              </a:rPr>
              <a:t>+Guaranteed performance packages</a:t>
            </a:r>
            <a:r>
              <a:rPr lang="en-US" altLang="fr-FR" sz="1600" b="1" dirty="0">
                <a:solidFill>
                  <a:srgbClr val="4D4D4D"/>
                </a:solidFill>
                <a:latin typeface="Corbel"/>
              </a:rPr>
              <a:t> </a:t>
            </a:r>
            <a:r>
              <a:rPr lang="en-US" altLang="fr-FR" sz="1600" dirty="0">
                <a:solidFill>
                  <a:srgbClr val="4D4D4D"/>
                </a:solidFill>
                <a:latin typeface="Corbel"/>
              </a:rPr>
              <a:t>(measurements times) – WW SLA ? </a:t>
            </a:r>
          </a:p>
          <a:p>
            <a:r>
              <a:rPr lang="en-US" dirty="0"/>
              <a:t>+ </a:t>
            </a:r>
            <a:r>
              <a:rPr lang="en-US" dirty="0" err="1"/>
              <a:t>skywise</a:t>
            </a:r>
            <a:r>
              <a:rPr lang="en-US" dirty="0"/>
              <a:t> interface?</a:t>
            </a:r>
          </a:p>
        </p:txBody>
      </p:sp>
      <p:sp>
        <p:nvSpPr>
          <p:cNvPr id="4" name="Slide Number Placeholder 3"/>
          <p:cNvSpPr>
            <a:spLocks noGrp="1"/>
          </p:cNvSpPr>
          <p:nvPr>
            <p:ph type="sldNum" sz="quarter" idx="10"/>
          </p:nvPr>
        </p:nvSpPr>
        <p:spPr/>
        <p:txBody>
          <a:bodyPr/>
          <a:lstStyle/>
          <a:p>
            <a:pPr>
              <a:defRPr/>
            </a:pPr>
            <a:fld id="{BAE348AA-9692-43D9-A6F9-2AEA7FB9CD41}" type="slidenum">
              <a:rPr lang="fr-FR" smtClean="0"/>
              <a:pPr>
                <a:defRPr/>
              </a:pPr>
              <a:t>8</a:t>
            </a:fld>
            <a:endParaRPr lang="fr-FR"/>
          </a:p>
        </p:txBody>
      </p:sp>
    </p:spTree>
    <p:extLst>
      <p:ext uri="{BB962C8B-B14F-4D97-AF65-F5344CB8AC3E}">
        <p14:creationId xmlns:p14="http://schemas.microsoft.com/office/powerpoint/2010/main" val="222418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b="0"/>
              <a:t>Page </a:t>
            </a:r>
            <a:fld id="{7908786B-22ED-4EA8-8A43-5C717BC84D33}" type="slidenum">
              <a:rPr altLang="de-DE" b="0"/>
              <a:pPr eaLnBrk="1" hangingPunct="1"/>
              <a:t>19</a:t>
            </a:fld>
            <a:endParaRPr lang="en-US" altLang="de-DE" b="0"/>
          </a:p>
        </p:txBody>
      </p:sp>
      <p:sp>
        <p:nvSpPr>
          <p:cNvPr id="53251" name="Rectangle 2"/>
          <p:cNvSpPr>
            <a:spLocks noGrp="1" noRot="1" noChangeAspect="1" noChangeArrowheads="1" noTextEdit="1"/>
          </p:cNvSpPr>
          <p:nvPr>
            <p:ph type="sldImg"/>
          </p:nvPr>
        </p:nvSpPr>
        <p:spPr>
          <a:xfrm>
            <a:off x="1246188" y="1279525"/>
            <a:ext cx="4606925" cy="3454400"/>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sz="1000">
                <a:latin typeface="Arial Unicode MS" panose="020B0604020202020204" pitchFamily="34" charset="-128"/>
                <a:ea typeface="Arial Unicode MS" panose="020B0604020202020204" pitchFamily="34" charset="-128"/>
                <a:cs typeface="Arial Unicode MS" panose="020B0604020202020204" pitchFamily="34" charset="-128"/>
              </a:rPr>
              <a:t>The Maintenance Steering Group 3 (MSG-3) methodology for development of air carrier maintenance requirements continues to stand the test of time for almost 30 years past</a:t>
            </a:r>
          </a:p>
          <a:p>
            <a:pPr eaLnBrk="1" hangingPunct="1"/>
            <a:r>
              <a:rPr lang="en-US" altLang="de-DE" sz="1000">
                <a:latin typeface="Arial Unicode MS" panose="020B0604020202020204" pitchFamily="34" charset="-128"/>
                <a:ea typeface="Arial Unicode MS" panose="020B0604020202020204" pitchFamily="34" charset="-128"/>
                <a:cs typeface="Arial Unicode MS" panose="020B0604020202020204" pitchFamily="34" charset="-128"/>
              </a:rPr>
              <a:t>Originally developed for large transport category aircraft, MSG-3 use is expanding worldwide to include regional and corporate aircraft, and recently helicopters</a:t>
            </a:r>
          </a:p>
          <a:p>
            <a:pPr eaLnBrk="1" hangingPunct="1"/>
            <a:endParaRPr lang="en-GB" altLang="de-DE" sz="900" b="1"/>
          </a:p>
          <a:p>
            <a:pPr eaLnBrk="1" hangingPunct="1"/>
            <a:r>
              <a:rPr lang="en-GB" altLang="de-DE" sz="900" b="1"/>
              <a:t>HISTORY</a:t>
            </a:r>
          </a:p>
          <a:p>
            <a:pPr eaLnBrk="1" hangingPunct="1"/>
            <a:r>
              <a:rPr lang="en-GB" altLang="de-DE" sz="800"/>
              <a:t>In July, 1968, representatives of various airlines developed Handbook MSG-1, "Maintenance Evaluation and Program Development," which included decision logic and inter-airline/manufacturer procedures for developing scheduled maintenance for the new Boeing 747 aircraft.</a:t>
            </a:r>
          </a:p>
          <a:p>
            <a:pPr eaLnBrk="1" hangingPunct="1"/>
            <a:r>
              <a:rPr lang="en-GB" altLang="de-DE" sz="800"/>
              <a:t>"Airline/ Manufacturer Maintenance Program Planning Document," MSG-2. MSG-2 decision logic was used to develop scheduled maintenance for the aircraft of the 1970's.</a:t>
            </a:r>
          </a:p>
          <a:p>
            <a:pPr eaLnBrk="1" hangingPunct="1"/>
            <a:r>
              <a:rPr lang="en-GB" altLang="de-DE" sz="800"/>
              <a:t>In 1979 experience and events indicated that an update of MSG procedures was both timely and opportune in order for the document to be used to develop maintenance for new aircraft, systems or powerplants.</a:t>
            </a:r>
            <a:br>
              <a:rPr lang="en-GB" altLang="de-DE" sz="800"/>
            </a:br>
            <a:r>
              <a:rPr lang="en-GB" altLang="de-DE" sz="800"/>
              <a:t>MSG3 was established.</a:t>
            </a:r>
          </a:p>
          <a:p>
            <a:pPr eaLnBrk="1" hangingPunct="1"/>
            <a:endParaRPr lang="en-GB" altLang="de-DE" sz="800"/>
          </a:p>
          <a:p>
            <a:pPr eaLnBrk="1" hangingPunct="1"/>
            <a:r>
              <a:rPr lang="de-DE" altLang="de-DE">
                <a:latin typeface="Times New Roman" panose="02020603050405020304" pitchFamily="18" charset="0"/>
              </a:rPr>
              <a:t>The MSG-3 logic is task-oriented and not maintenance process oriented like the precedessor MSG-2. This eliminated the confusion associated with the various interpretations of </a:t>
            </a:r>
            <a:r>
              <a:rPr lang="de-DE" altLang="de-DE" b="1">
                <a:latin typeface="Times New Roman" panose="02020603050405020304" pitchFamily="18" charset="0"/>
              </a:rPr>
              <a:t>Condition Monitoring, (CM)</a:t>
            </a:r>
            <a:r>
              <a:rPr lang="de-DE" altLang="de-DE">
                <a:latin typeface="Times New Roman" panose="02020603050405020304" pitchFamily="18" charset="0"/>
              </a:rPr>
              <a:t>, </a:t>
            </a:r>
            <a:r>
              <a:rPr lang="de-DE" altLang="de-DE" b="1">
                <a:latin typeface="Times New Roman" panose="02020603050405020304" pitchFamily="18" charset="0"/>
              </a:rPr>
              <a:t>On-Condition (OC)</a:t>
            </a:r>
            <a:r>
              <a:rPr lang="de-DE" altLang="de-DE">
                <a:latin typeface="Times New Roman" panose="02020603050405020304" pitchFamily="18" charset="0"/>
              </a:rPr>
              <a:t>, </a:t>
            </a:r>
            <a:r>
              <a:rPr lang="de-DE" altLang="de-DE" b="1">
                <a:latin typeface="Times New Roman" panose="02020603050405020304" pitchFamily="18" charset="0"/>
              </a:rPr>
              <a:t>Hardtime (HT) </a:t>
            </a:r>
            <a:r>
              <a:rPr lang="de-DE" altLang="de-DE">
                <a:latin typeface="Times New Roman" panose="02020603050405020304" pitchFamily="18" charset="0"/>
              </a:rPr>
              <a:t>and the difficulties encountered when attempting to determine what maintenance was being accomplished on an item that carried one of the process labels.</a:t>
            </a:r>
            <a:endParaRPr lang="en-GB" altLang="de-DE" sz="800"/>
          </a:p>
          <a:p>
            <a:pPr eaLnBrk="1" hangingPunct="1"/>
            <a:endParaRPr lang="en-GB" altLang="de-DE" sz="900" b="1" u="sng"/>
          </a:p>
          <a:p>
            <a:pPr eaLnBrk="1" hangingPunct="1"/>
            <a:r>
              <a:rPr lang="en-GB" altLang="de-DE" sz="900" b="1" u="sng"/>
              <a:t>MSG3</a:t>
            </a:r>
            <a:r>
              <a:rPr lang="en-GB" altLang="de-DE" sz="700" i="1"/>
              <a:t> (Source: MSG3 document)</a:t>
            </a:r>
            <a:endParaRPr lang="en-GB" altLang="de-DE" sz="900" b="1" u="sng"/>
          </a:p>
          <a:p>
            <a:pPr eaLnBrk="1" hangingPunct="1"/>
            <a:r>
              <a:rPr lang="en-GB" altLang="de-DE" sz="800"/>
              <a:t>Airline and manufacturer experience in developing </a:t>
            </a:r>
            <a:r>
              <a:rPr lang="en-GB" altLang="de-DE" sz="800" b="1" u="sng"/>
              <a:t>scheduled maintenance</a:t>
            </a:r>
            <a:r>
              <a:rPr lang="en-GB" altLang="de-DE" sz="800"/>
              <a:t> for new aircraft has shown that more efficient programs can be developed through the use of logical decision processes.</a:t>
            </a:r>
            <a:br>
              <a:rPr lang="en-GB" altLang="de-DE" sz="800"/>
            </a:br>
            <a:r>
              <a:rPr lang="en-GB" altLang="de-DE" sz="800"/>
              <a:t>These logical decision processes are </a:t>
            </a:r>
            <a:r>
              <a:rPr lang="en-GB" altLang="de-DE" sz="800" b="1" u="sng"/>
              <a:t>covered by the MSG3</a:t>
            </a:r>
            <a:r>
              <a:rPr lang="en-GB" altLang="de-DE" sz="800"/>
              <a:t> document.</a:t>
            </a:r>
          </a:p>
          <a:p>
            <a:pPr eaLnBrk="1" hangingPunct="1"/>
            <a:r>
              <a:rPr lang="en-GB" altLang="de-DE" sz="800"/>
              <a:t>MSG-3 adjusted the decision logic flow paths to provide a </a:t>
            </a:r>
            <a:r>
              <a:rPr lang="en-GB" altLang="de-DE" sz="800" b="1" u="sng"/>
              <a:t>more rational procedure</a:t>
            </a:r>
            <a:r>
              <a:rPr lang="en-GB" altLang="de-DE" sz="800"/>
              <a:t> for task definition and a more straightforward and linear progression through the decision logic.</a:t>
            </a:r>
          </a:p>
          <a:p>
            <a:pPr eaLnBrk="1" hangingPunct="1"/>
            <a:r>
              <a:rPr lang="en-GB" altLang="de-DE" sz="800" b="1" u="sng"/>
              <a:t>Structures</a:t>
            </a:r>
            <a:r>
              <a:rPr lang="en-GB" altLang="de-DE" sz="800"/>
              <a:t> logic evolved into a form which more directly assessed the possibility of structural deterioration processes. Considerations of fatigue, corrosion, accidental damage, age exploration and others, were incorporated into the logic diagram and were routinely considered.</a:t>
            </a:r>
            <a:endParaRPr lang="en-GB" altLang="de-DE"/>
          </a:p>
        </p:txBody>
      </p:sp>
    </p:spTree>
    <p:extLst>
      <p:ext uri="{BB962C8B-B14F-4D97-AF65-F5344CB8AC3E}">
        <p14:creationId xmlns:p14="http://schemas.microsoft.com/office/powerpoint/2010/main" val="270571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b="0"/>
              <a:t>Page </a:t>
            </a:r>
            <a:fld id="{F8C52597-2369-4E65-9FB4-070226434833}" type="slidenum">
              <a:rPr altLang="de-DE" b="0"/>
              <a:pPr eaLnBrk="1" hangingPunct="1"/>
              <a:t>21</a:t>
            </a:fld>
            <a:endParaRPr lang="en-US" altLang="de-DE" b="0"/>
          </a:p>
        </p:txBody>
      </p:sp>
      <p:sp>
        <p:nvSpPr>
          <p:cNvPr id="60419" name="Rectangle 2"/>
          <p:cNvSpPr>
            <a:spLocks noGrp="1" noRot="1" noChangeAspect="1" noChangeArrowheads="1" noTextEdit="1"/>
          </p:cNvSpPr>
          <p:nvPr>
            <p:ph type="sldImg"/>
          </p:nvPr>
        </p:nvSpPr>
        <p:spPr>
          <a:xfrm>
            <a:off x="1246188" y="1279525"/>
            <a:ext cx="4606925" cy="34544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a:cs typeface="Arial" panose="020B0604020202020204" pitchFamily="34" charset="0"/>
              </a:rPr>
              <a:t>IMRBPB members:</a:t>
            </a:r>
          </a:p>
          <a:p>
            <a:pPr lvl="1" eaLnBrk="1" hangingPunct="1">
              <a:spcBef>
                <a:spcPct val="50000"/>
              </a:spcBef>
            </a:pPr>
            <a:r>
              <a:rPr lang="en-GB" altLang="de-DE">
                <a:cs typeface="Arial" panose="020B0604020202020204" pitchFamily="34" charset="0"/>
              </a:rPr>
              <a:t> Federal Aviation Administration (FAA)</a:t>
            </a:r>
          </a:p>
          <a:p>
            <a:pPr lvl="1" eaLnBrk="1" hangingPunct="1">
              <a:spcBef>
                <a:spcPct val="50000"/>
              </a:spcBef>
            </a:pPr>
            <a:r>
              <a:rPr lang="en-GB" altLang="de-DE">
                <a:cs typeface="Arial" panose="020B0604020202020204" pitchFamily="34" charset="0"/>
              </a:rPr>
              <a:t> Transport Canada Civil Aviation (TCCA)</a:t>
            </a:r>
          </a:p>
          <a:p>
            <a:pPr lvl="1" eaLnBrk="1" hangingPunct="1">
              <a:spcBef>
                <a:spcPct val="50000"/>
              </a:spcBef>
            </a:pPr>
            <a:r>
              <a:rPr lang="en-GB" altLang="de-DE">
                <a:cs typeface="Arial" panose="020B0604020202020204" pitchFamily="34" charset="0"/>
              </a:rPr>
              <a:t> European Aviation Safety Agency (EASA)</a:t>
            </a:r>
          </a:p>
          <a:p>
            <a:pPr lvl="1" eaLnBrk="1" hangingPunct="1">
              <a:spcBef>
                <a:spcPct val="50000"/>
              </a:spcBef>
            </a:pPr>
            <a:r>
              <a:rPr lang="en-GB" altLang="de-DE">
                <a:cs typeface="Arial" panose="020B0604020202020204" pitchFamily="34" charset="0"/>
              </a:rPr>
              <a:t> Hong Kong Civil Aviation Department (CAD)</a:t>
            </a:r>
          </a:p>
          <a:p>
            <a:pPr lvl="1" eaLnBrk="1" hangingPunct="1">
              <a:spcBef>
                <a:spcPct val="50000"/>
              </a:spcBef>
            </a:pPr>
            <a:r>
              <a:rPr lang="en-GB" altLang="de-DE">
                <a:cs typeface="Arial" panose="020B0604020202020204" pitchFamily="34" charset="0"/>
              </a:rPr>
              <a:t> National Civil Aviation Agency – Brazil (ANAC)</a:t>
            </a:r>
          </a:p>
          <a:p>
            <a:pPr lvl="1" eaLnBrk="1" hangingPunct="1">
              <a:spcBef>
                <a:spcPct val="50000"/>
              </a:spcBef>
            </a:pPr>
            <a:r>
              <a:rPr lang="en-GB" altLang="de-DE">
                <a:cs typeface="Arial" panose="020B0604020202020204" pitchFamily="34" charset="0"/>
              </a:rPr>
              <a:t> Civil Aviation Safety Authority Australia (CASA)</a:t>
            </a:r>
          </a:p>
          <a:p>
            <a:pPr lvl="1" eaLnBrk="1" hangingPunct="1">
              <a:spcBef>
                <a:spcPct val="50000"/>
              </a:spcBef>
            </a:pPr>
            <a:endParaRPr lang="en-GB" altLang="de-DE">
              <a:cs typeface="Arial" panose="020B0604020202020204" pitchFamily="34" charset="0"/>
            </a:endParaRPr>
          </a:p>
          <a:p>
            <a:pPr eaLnBrk="1" hangingPunct="1"/>
            <a:r>
              <a:rPr lang="en-GB" altLang="de-DE" sz="1000">
                <a:cs typeface="Arial" panose="020B0604020202020204" pitchFamily="34" charset="0"/>
              </a:rPr>
              <a:t>IMRBPB Charter:</a:t>
            </a:r>
          </a:p>
          <a:p>
            <a:pPr eaLnBrk="1" hangingPunct="1"/>
            <a:r>
              <a:rPr lang="en-GB" altLang="de-DE" sz="1000">
                <a:cs typeface="Arial" panose="020B0604020202020204" pitchFamily="34" charset="0"/>
              </a:rPr>
              <a:t>(§6) The IMRBPB will only discuss issues related to the MRB/MSG process</a:t>
            </a:r>
            <a:endParaRPr lang="en-GB" altLang="de-DE" sz="700" b="1">
              <a:cs typeface="Arial" panose="020B0604020202020204" pitchFamily="34" charset="0"/>
            </a:endParaRPr>
          </a:p>
          <a:p>
            <a:pPr eaLnBrk="1" hangingPunct="1"/>
            <a:r>
              <a:rPr lang="en-GB" altLang="de-DE" sz="1000">
                <a:cs typeface="Arial" panose="020B0604020202020204" pitchFamily="34" charset="0"/>
              </a:rPr>
              <a:t>(§6) IMRBPB reference documents:</a:t>
            </a:r>
          </a:p>
          <a:p>
            <a:pPr lvl="1" eaLnBrk="1" hangingPunct="1"/>
            <a:r>
              <a:rPr lang="en-GB" altLang="de-DE" sz="1100">
                <a:cs typeface="Arial" panose="020B0604020202020204" pitchFamily="34" charset="0"/>
              </a:rPr>
              <a:t>FAA Advisory Circular AC 121-2</a:t>
            </a:r>
          </a:p>
          <a:p>
            <a:pPr lvl="1" eaLnBrk="1" hangingPunct="1"/>
            <a:r>
              <a:rPr lang="en-GB" altLang="de-DE" sz="1100">
                <a:cs typeface="Arial" panose="020B0604020202020204" pitchFamily="34" charset="0"/>
              </a:rPr>
              <a:t>JAA Administration and Guidance Material (AGM), Maintenance Procedures Chapter 16</a:t>
            </a:r>
          </a:p>
          <a:p>
            <a:pPr lvl="1" eaLnBrk="1" hangingPunct="1"/>
            <a:r>
              <a:rPr lang="en-GB" altLang="de-DE" sz="1100">
                <a:cs typeface="Arial" panose="020B0604020202020204" pitchFamily="34" charset="0"/>
              </a:rPr>
              <a:t>TCCA TP 13850</a:t>
            </a:r>
            <a:endParaRPr lang="en-CA" altLang="de-DE" sz="900"/>
          </a:p>
          <a:p>
            <a:pPr eaLnBrk="1" hangingPunct="1"/>
            <a:r>
              <a:rPr lang="en-GB" altLang="de-DE" sz="1000">
                <a:cs typeface="Arial" panose="020B0604020202020204" pitchFamily="34" charset="0"/>
              </a:rPr>
              <a:t>(§8) Reference “IMRBPB Issue Paper management procedure”:</a:t>
            </a:r>
          </a:p>
          <a:p>
            <a:pPr lvl="1" eaLnBrk="1" hangingPunct="1"/>
            <a:r>
              <a:rPr lang="en-GB" altLang="de-DE" sz="1100">
                <a:cs typeface="Arial" panose="020B0604020202020204" pitchFamily="34" charset="0"/>
              </a:rPr>
              <a:t>IP to be submitted to IMRBPB chair 60 prior to scheduled IMRBPB meeting </a:t>
            </a:r>
            <a:endParaRPr lang="en-CA" altLang="de-DE" sz="1100">
              <a:cs typeface="Arial" panose="020B0604020202020204" pitchFamily="34" charset="0"/>
            </a:endParaRPr>
          </a:p>
          <a:p>
            <a:pPr lvl="1" eaLnBrk="1" hangingPunct="1">
              <a:spcBef>
                <a:spcPct val="50000"/>
              </a:spcBef>
            </a:pPr>
            <a:endParaRPr lang="en-GB" altLang="de-DE">
              <a:cs typeface="Arial" panose="020B0604020202020204" pitchFamily="34" charset="0"/>
            </a:endParaRPr>
          </a:p>
        </p:txBody>
      </p:sp>
    </p:spTree>
    <p:extLst>
      <p:ext uri="{BB962C8B-B14F-4D97-AF65-F5344CB8AC3E}">
        <p14:creationId xmlns:p14="http://schemas.microsoft.com/office/powerpoint/2010/main" val="152571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b="0"/>
              <a:t>Page </a:t>
            </a:r>
            <a:fld id="{3674914A-0F1B-4AD4-BC40-D605D15F0FA3}" type="slidenum">
              <a:rPr altLang="de-DE" b="0"/>
              <a:pPr eaLnBrk="1" hangingPunct="1"/>
              <a:t>22</a:t>
            </a:fld>
            <a:endParaRPr lang="en-US" altLang="de-DE" b="0"/>
          </a:p>
        </p:txBody>
      </p:sp>
      <p:sp>
        <p:nvSpPr>
          <p:cNvPr id="58371" name="Rectangle 2"/>
          <p:cNvSpPr>
            <a:spLocks noGrp="1" noRot="1" noChangeAspect="1" noChangeArrowheads="1" noTextEdit="1"/>
          </p:cNvSpPr>
          <p:nvPr>
            <p:ph type="sldImg"/>
          </p:nvPr>
        </p:nvSpPr>
        <p:spPr>
          <a:xfrm>
            <a:off x="1246188" y="1279525"/>
            <a:ext cx="4606925" cy="345440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e-DE" b="1">
                <a:solidFill>
                  <a:srgbClr val="000099"/>
                </a:solidFill>
                <a:cs typeface="Times New Roman" panose="02020603050405020304" pitchFamily="18" charset="0"/>
              </a:rPr>
              <a:t>MPIG CHARTER</a:t>
            </a:r>
          </a:p>
          <a:p>
            <a:pPr eaLnBrk="1" hangingPunct="1"/>
            <a:r>
              <a:rPr lang="en-US" altLang="de-DE" sz="1000">
                <a:cs typeface="Times New Roman" panose="02020603050405020304" pitchFamily="18" charset="0"/>
              </a:rPr>
              <a:t>MPIG is a self chartered organization within the disciplines of air carrier maintenance operations and air transportation manufacturers; facilitated by staff of the Air Transport Association (ATA) of America</a:t>
            </a:r>
          </a:p>
          <a:p>
            <a:pPr eaLnBrk="1" hangingPunct="1"/>
            <a:r>
              <a:rPr lang="en-US" altLang="de-DE" sz="1000">
                <a:cs typeface="Times New Roman" panose="02020603050405020304" pitchFamily="18" charset="0"/>
              </a:rPr>
              <a:t>MPIG represents the major air carrier operators, and manufacturers in developing consensus positions on regulatory proposals, emerging issues, maintaining the integrity of the ATA’s MSG-3 document, and proposing industry solutions</a:t>
            </a:r>
          </a:p>
          <a:p>
            <a:pPr eaLnBrk="1" hangingPunct="1"/>
            <a:r>
              <a:rPr lang="en-US" altLang="de-DE" b="1">
                <a:solidFill>
                  <a:srgbClr val="000099"/>
                </a:solidFill>
                <a:cs typeface="Times New Roman" panose="02020603050405020304" pitchFamily="18" charset="0"/>
              </a:rPr>
              <a:t>MPIG MISSION </a:t>
            </a:r>
          </a:p>
          <a:p>
            <a:pPr eaLnBrk="1" hangingPunct="1"/>
            <a:r>
              <a:rPr lang="en-US" altLang="de-DE" sz="1000">
                <a:cs typeface="Times New Roman" panose="02020603050405020304" pitchFamily="18" charset="0"/>
              </a:rPr>
              <a:t>Provide the industry with a forum of technical personnel experienced in the development of, management of, and revision to routine scheduled aircraft maintenance programs; a forum to propose resolution of associated issues in the best interests of the global air carrier industry, but with an overriding commitment to safety, airworthiness, legal fitness, reliability, and cost efficiency</a:t>
            </a:r>
          </a:p>
          <a:p>
            <a:pPr eaLnBrk="1" hangingPunct="1"/>
            <a:r>
              <a:rPr lang="en-US" altLang="de-DE" b="1">
                <a:solidFill>
                  <a:srgbClr val="000099"/>
                </a:solidFill>
                <a:cs typeface="Times New Roman" panose="02020603050405020304" pitchFamily="18" charset="0"/>
              </a:rPr>
              <a:t>MPIG VISION  </a:t>
            </a:r>
          </a:p>
          <a:p>
            <a:pPr eaLnBrk="1" hangingPunct="1"/>
            <a:r>
              <a:rPr lang="en-US" altLang="de-DE" sz="1000">
                <a:cs typeface="Times New Roman" panose="02020603050405020304" pitchFamily="18" charset="0"/>
              </a:rPr>
              <a:t>Respond to air carrier maintenance-related needs, directives, and requests of the air transportation industry  </a:t>
            </a:r>
          </a:p>
          <a:p>
            <a:pPr eaLnBrk="1" hangingPunct="1"/>
            <a:r>
              <a:rPr lang="en-US" altLang="de-DE" sz="1000">
                <a:cs typeface="Times New Roman" panose="02020603050405020304" pitchFamily="18" charset="0"/>
              </a:rPr>
              <a:t>Provide a forum for the discussion, proposed resolution, and settlement of issues arising from the Mission and to the needs and actions of regulatory authorities</a:t>
            </a:r>
          </a:p>
          <a:p>
            <a:pPr eaLnBrk="1" hangingPunct="1"/>
            <a:r>
              <a:rPr lang="en-US" altLang="de-DE" sz="1000" b="1">
                <a:cs typeface="Times New Roman" panose="02020603050405020304" pitchFamily="18" charset="0"/>
              </a:rPr>
              <a:t>MEMBERSHIP </a:t>
            </a:r>
            <a:r>
              <a:rPr lang="en-US" altLang="de-DE" sz="900" b="1">
                <a:cs typeface="Times New Roman" panose="02020603050405020304" pitchFamily="18" charset="0"/>
              </a:rPr>
              <a:t> </a:t>
            </a:r>
          </a:p>
          <a:p>
            <a:pPr lvl="1" eaLnBrk="1" hangingPunct="1"/>
            <a:r>
              <a:rPr lang="en-US" altLang="de-DE">
                <a:cs typeface="Times New Roman" panose="02020603050405020304" pitchFamily="18" charset="0"/>
              </a:rPr>
              <a:t>Each voting member of the MPIG shall be an employee of a certificated air carrier or an air transportation industry manufacturer or industry-supporting company</a:t>
            </a:r>
          </a:p>
          <a:p>
            <a:pPr lvl="1" eaLnBrk="1" hangingPunct="1"/>
            <a:r>
              <a:rPr lang="en-US" altLang="de-DE">
                <a:cs typeface="Times New Roman" panose="02020603050405020304" pitchFamily="18" charset="0"/>
              </a:rPr>
              <a:t>Regulatory authorities are encouraged and welcome to attend, observe, and advise at MPIG meetings.</a:t>
            </a:r>
            <a:endParaRPr lang="en-CA" altLang="de-DE"/>
          </a:p>
          <a:p>
            <a:pPr eaLnBrk="1" hangingPunct="1"/>
            <a:r>
              <a:rPr lang="en-US" altLang="de-DE" sz="1000" b="1">
                <a:cs typeface="Times New Roman" panose="02020603050405020304" pitchFamily="18" charset="0"/>
              </a:rPr>
              <a:t>MEETINGS</a:t>
            </a:r>
          </a:p>
          <a:p>
            <a:pPr lvl="1" eaLnBrk="1" hangingPunct="1"/>
            <a:r>
              <a:rPr lang="en-US" altLang="de-DE">
                <a:cs typeface="Times New Roman" panose="02020603050405020304" pitchFamily="18" charset="0"/>
              </a:rPr>
              <a:t>Unless required by circumstances, the MPIG shall conduct no more than two (2) face-to-face meetings each year; one during the 1st calendar year quarter (to include MPIG elections), and one during the 3rd calendar year quarter (in co-ordination with the annual meeting of the IMRBPB)</a:t>
            </a:r>
          </a:p>
          <a:p>
            <a:pPr lvl="1" eaLnBrk="1" hangingPunct="1"/>
            <a:r>
              <a:rPr lang="en-US" altLang="de-DE">
                <a:cs typeface="Times New Roman" panose="02020603050405020304" pitchFamily="18" charset="0"/>
              </a:rPr>
              <a:t>A conscious effort is made to conduct any additional meetings via teleconference</a:t>
            </a:r>
            <a:endParaRPr lang="en-GB" altLang="de-DE">
              <a:cs typeface="Times New Roman" panose="02020603050405020304" pitchFamily="18" charset="0"/>
            </a:endParaRPr>
          </a:p>
        </p:txBody>
      </p:sp>
    </p:spTree>
    <p:extLst>
      <p:ext uri="{BB962C8B-B14F-4D97-AF65-F5344CB8AC3E}">
        <p14:creationId xmlns:p14="http://schemas.microsoft.com/office/powerpoint/2010/main" val="104767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b="0"/>
              <a:t>Page </a:t>
            </a:r>
            <a:fld id="{FEE3FBF8-E5F1-4145-B52B-2C55CF9BA309}" type="slidenum">
              <a:rPr altLang="de-DE" b="0"/>
              <a:pPr eaLnBrk="1" hangingPunct="1"/>
              <a:t>23</a:t>
            </a:fld>
            <a:endParaRPr lang="en-US" altLang="de-DE" b="0"/>
          </a:p>
        </p:txBody>
      </p:sp>
      <p:sp>
        <p:nvSpPr>
          <p:cNvPr id="59395" name="Rectangle 2"/>
          <p:cNvSpPr>
            <a:spLocks noGrp="1" noRot="1" noChangeAspect="1" noChangeArrowheads="1" noTextEdit="1"/>
          </p:cNvSpPr>
          <p:nvPr>
            <p:ph type="sldImg"/>
          </p:nvPr>
        </p:nvSpPr>
        <p:spPr>
          <a:xfrm>
            <a:off x="1246188" y="1279525"/>
            <a:ext cx="4606925" cy="34544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1000" b="1">
                <a:solidFill>
                  <a:srgbClr val="000099"/>
                </a:solidFill>
                <a:cs typeface="Arial" panose="020B0604020202020204" pitchFamily="34" charset="0"/>
              </a:rPr>
              <a:t>IMRBPB Charter</a:t>
            </a:r>
            <a:endParaRPr lang="en-GB" altLang="de-DE" sz="400" b="1">
              <a:solidFill>
                <a:srgbClr val="000099"/>
              </a:solidFill>
              <a:cs typeface="Arial" panose="020B0604020202020204" pitchFamily="34" charset="0"/>
            </a:endParaRPr>
          </a:p>
          <a:p>
            <a:pPr lvl="1" eaLnBrk="1" hangingPunct="1"/>
            <a:r>
              <a:rPr lang="en-CA" altLang="de-DE"/>
              <a:t>IMRBPB is a system for the continued development of policies, procedures and guidance for the use of personnel operating under the purview of various Maintenance Review Boards (MRB’s)  </a:t>
            </a:r>
          </a:p>
          <a:p>
            <a:pPr lvl="1" eaLnBrk="1" hangingPunct="1"/>
            <a:r>
              <a:rPr lang="en-CA" altLang="de-DE"/>
              <a:t>In addition to promoting harmonization with other regulatory authorities, the IMRBPB advocates the standardization of MRB policy and procedures  </a:t>
            </a:r>
          </a:p>
          <a:p>
            <a:pPr lvl="1" eaLnBrk="1" hangingPunct="1"/>
            <a:r>
              <a:rPr lang="en-CA" altLang="de-DE"/>
              <a:t>The IMRBPB also provides a structured forum for discussions leading to the development of national and international policy regarding all MRB activities</a:t>
            </a:r>
            <a:endParaRPr lang="en-GB" altLang="de-DE">
              <a:cs typeface="Arial" panose="020B0604020202020204" pitchFamily="34" charset="0"/>
            </a:endParaRPr>
          </a:p>
          <a:p>
            <a:pPr eaLnBrk="1" hangingPunct="1"/>
            <a:r>
              <a:rPr lang="en-GB" altLang="de-DE" b="1">
                <a:cs typeface="Arial" panose="020B0604020202020204" pitchFamily="34" charset="0"/>
              </a:rPr>
              <a:t>IMRBPB members:</a:t>
            </a:r>
          </a:p>
          <a:p>
            <a:pPr lvl="1" eaLnBrk="1" hangingPunct="1">
              <a:spcBef>
                <a:spcPct val="50000"/>
              </a:spcBef>
            </a:pPr>
            <a:r>
              <a:rPr lang="en-GB" altLang="de-DE">
                <a:cs typeface="Arial" panose="020B0604020202020204" pitchFamily="34" charset="0"/>
              </a:rPr>
              <a:t> Federal Aviation Administration (FAA)</a:t>
            </a:r>
          </a:p>
          <a:p>
            <a:pPr lvl="1" eaLnBrk="1" hangingPunct="1">
              <a:spcBef>
                <a:spcPct val="50000"/>
              </a:spcBef>
            </a:pPr>
            <a:r>
              <a:rPr lang="en-GB" altLang="de-DE">
                <a:cs typeface="Arial" panose="020B0604020202020204" pitchFamily="34" charset="0"/>
              </a:rPr>
              <a:t> Transport Canada Civil Aviation (TCCA)</a:t>
            </a:r>
          </a:p>
          <a:p>
            <a:pPr lvl="1" eaLnBrk="1" hangingPunct="1">
              <a:spcBef>
                <a:spcPct val="50000"/>
              </a:spcBef>
            </a:pPr>
            <a:r>
              <a:rPr lang="en-GB" altLang="de-DE">
                <a:cs typeface="Arial" panose="020B0604020202020204" pitchFamily="34" charset="0"/>
              </a:rPr>
              <a:t> European Aviation Safety Agency (EASA)</a:t>
            </a:r>
          </a:p>
          <a:p>
            <a:pPr lvl="1" eaLnBrk="1" hangingPunct="1">
              <a:spcBef>
                <a:spcPct val="50000"/>
              </a:spcBef>
            </a:pPr>
            <a:r>
              <a:rPr lang="en-GB" altLang="de-DE">
                <a:cs typeface="Arial" panose="020B0604020202020204" pitchFamily="34" charset="0"/>
              </a:rPr>
              <a:t> Hong Kong Civil Aviation Department (CAD)</a:t>
            </a:r>
          </a:p>
          <a:p>
            <a:pPr lvl="1" eaLnBrk="1" hangingPunct="1">
              <a:spcBef>
                <a:spcPct val="50000"/>
              </a:spcBef>
            </a:pPr>
            <a:r>
              <a:rPr lang="en-GB" altLang="de-DE">
                <a:cs typeface="Arial" panose="020B0604020202020204" pitchFamily="34" charset="0"/>
              </a:rPr>
              <a:t> National Civil Aviation Agency – Brazil (ANAC)</a:t>
            </a:r>
          </a:p>
          <a:p>
            <a:pPr lvl="1" eaLnBrk="1" hangingPunct="1">
              <a:spcBef>
                <a:spcPct val="50000"/>
              </a:spcBef>
            </a:pPr>
            <a:r>
              <a:rPr lang="en-GB" altLang="de-DE">
                <a:cs typeface="Arial" panose="020B0604020202020204" pitchFamily="34" charset="0"/>
              </a:rPr>
              <a:t> Civil Aviation Safety Authority Australia (CASA)</a:t>
            </a:r>
          </a:p>
          <a:p>
            <a:pPr eaLnBrk="1" hangingPunct="1"/>
            <a:r>
              <a:rPr lang="en-GB" altLang="de-DE" b="1">
                <a:cs typeface="Arial" panose="020B0604020202020204" pitchFamily="34" charset="0"/>
              </a:rPr>
              <a:t>IMRBPB Charter:</a:t>
            </a:r>
          </a:p>
          <a:p>
            <a:pPr eaLnBrk="1" hangingPunct="1"/>
            <a:r>
              <a:rPr lang="en-GB" altLang="de-DE" sz="1000">
                <a:cs typeface="Arial" panose="020B0604020202020204" pitchFamily="34" charset="0"/>
              </a:rPr>
              <a:t>(§6) The IMRBPB will only discuss issues related to the MRB/MSG process</a:t>
            </a:r>
            <a:endParaRPr lang="en-GB" altLang="de-DE" sz="700" b="1">
              <a:cs typeface="Arial" panose="020B0604020202020204" pitchFamily="34" charset="0"/>
            </a:endParaRPr>
          </a:p>
          <a:p>
            <a:pPr eaLnBrk="1" hangingPunct="1"/>
            <a:r>
              <a:rPr lang="en-GB" altLang="de-DE" sz="1000">
                <a:cs typeface="Arial" panose="020B0604020202020204" pitchFamily="34" charset="0"/>
              </a:rPr>
              <a:t>(§6) IMRBPB reference documents:</a:t>
            </a:r>
          </a:p>
          <a:p>
            <a:pPr lvl="1" eaLnBrk="1" hangingPunct="1"/>
            <a:r>
              <a:rPr lang="en-GB" altLang="de-DE" sz="1100">
                <a:cs typeface="Arial" panose="020B0604020202020204" pitchFamily="34" charset="0"/>
              </a:rPr>
              <a:t>FAA Advisory Circular AC 121-2</a:t>
            </a:r>
          </a:p>
          <a:p>
            <a:pPr lvl="1" eaLnBrk="1" hangingPunct="1"/>
            <a:r>
              <a:rPr lang="en-GB" altLang="de-DE" sz="1100">
                <a:cs typeface="Arial" panose="020B0604020202020204" pitchFamily="34" charset="0"/>
              </a:rPr>
              <a:t>JAA Administration and Guidance Material (AGM), Maintenance Procedures Chapter 16</a:t>
            </a:r>
          </a:p>
          <a:p>
            <a:pPr lvl="1" eaLnBrk="1" hangingPunct="1"/>
            <a:r>
              <a:rPr lang="en-GB" altLang="de-DE" sz="1100">
                <a:cs typeface="Arial" panose="020B0604020202020204" pitchFamily="34" charset="0"/>
              </a:rPr>
              <a:t>TCCA TP 13850</a:t>
            </a:r>
            <a:endParaRPr lang="en-CA" altLang="de-DE" sz="900"/>
          </a:p>
          <a:p>
            <a:pPr eaLnBrk="1" hangingPunct="1"/>
            <a:r>
              <a:rPr lang="en-GB" altLang="de-DE" sz="1000">
                <a:cs typeface="Arial" panose="020B0604020202020204" pitchFamily="34" charset="0"/>
              </a:rPr>
              <a:t>(§8) Reference “IMRBPB Issue Paper management procedure”:</a:t>
            </a:r>
          </a:p>
          <a:p>
            <a:pPr lvl="1" eaLnBrk="1" hangingPunct="1"/>
            <a:r>
              <a:rPr lang="en-GB" altLang="de-DE" sz="1100">
                <a:cs typeface="Arial" panose="020B0604020202020204" pitchFamily="34" charset="0"/>
              </a:rPr>
              <a:t>IP to be submitted to IMRBPB chair 60 prior to scheduled IMRBPB meeting </a:t>
            </a:r>
            <a:endParaRPr lang="en-CA" altLang="de-DE" sz="1100">
              <a:cs typeface="Arial" panose="020B0604020202020204" pitchFamily="34" charset="0"/>
            </a:endParaRPr>
          </a:p>
          <a:p>
            <a:pPr lvl="1" eaLnBrk="1" hangingPunct="1">
              <a:spcBef>
                <a:spcPct val="50000"/>
              </a:spcBef>
            </a:pPr>
            <a:endParaRPr lang="en-GB" altLang="de-DE">
              <a:cs typeface="Arial" panose="020B0604020202020204" pitchFamily="34" charset="0"/>
            </a:endParaRPr>
          </a:p>
        </p:txBody>
      </p:sp>
    </p:spTree>
    <p:extLst>
      <p:ext uri="{BB962C8B-B14F-4D97-AF65-F5344CB8AC3E}">
        <p14:creationId xmlns:p14="http://schemas.microsoft.com/office/powerpoint/2010/main" val="1456092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ctrTitle"/>
          </p:nvPr>
        </p:nvSpPr>
        <p:spPr>
          <a:xfrm>
            <a:off x="400051" y="1122363"/>
            <a:ext cx="7131050" cy="2387600"/>
          </a:xfrm>
        </p:spPr>
        <p:txBody>
          <a:bodyPr anchor="b">
            <a:normAutofit/>
          </a:bodyPr>
          <a:lstStyle>
            <a:lvl1pPr algn="ctr">
              <a:defRPr sz="3000"/>
            </a:lvl1pPr>
          </a:lstStyle>
          <a:p>
            <a:r>
              <a:rPr lang="fr-FR" dirty="0"/>
              <a:t>Modifiez le style du titre</a:t>
            </a:r>
          </a:p>
        </p:txBody>
      </p:sp>
      <p:sp>
        <p:nvSpPr>
          <p:cNvPr id="3" name="Sous-titre 2"/>
          <p:cNvSpPr>
            <a:spLocks noGrp="1"/>
          </p:cNvSpPr>
          <p:nvPr>
            <p:ph type="subTitle" idx="1"/>
          </p:nvPr>
        </p:nvSpPr>
        <p:spPr>
          <a:xfrm>
            <a:off x="400051" y="3602038"/>
            <a:ext cx="7131050" cy="1655762"/>
          </a:xfrm>
        </p:spPr>
        <p:txBody>
          <a:bodyPr>
            <a:normAutofit/>
          </a:bodyPr>
          <a:lstStyle>
            <a:lvl1pPr marL="0" indent="0" algn="ctr">
              <a:buNone/>
              <a:defRPr sz="1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8703E354-3883-4365-A0FF-83379D5C938D}"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25C3B5-DB96-48BF-9ED0-A4F51AF38B20}" type="slidenum">
              <a:rPr lang="fr-FR" smtClean="0"/>
              <a:t>‹#›</a:t>
            </a:fld>
            <a:endParaRPr lang="fr-FR"/>
          </a:p>
        </p:txBody>
      </p:sp>
    </p:spTree>
    <p:extLst>
      <p:ext uri="{BB962C8B-B14F-4D97-AF65-F5344CB8AC3E}">
        <p14:creationId xmlns:p14="http://schemas.microsoft.com/office/powerpoint/2010/main" val="1296583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8091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762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538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022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59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555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4795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4636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9816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091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00051" y="5905"/>
            <a:ext cx="7131050" cy="779463"/>
          </a:xfrm>
        </p:spPr>
        <p:txBody>
          <a:bodyPr>
            <a:normAutofit/>
          </a:bodyPr>
          <a:lstStyle>
            <a:lvl1pPr>
              <a:defRPr sz="2100" b="1">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10"/>
          </p:nvPr>
        </p:nvSpPr>
        <p:spPr/>
        <p:txBody>
          <a:bodyPr/>
          <a:lstStyle/>
          <a:p>
            <a:fld id="{8703E354-3883-4365-A0FF-83379D5C938D}"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325C3B5-DB96-48BF-9ED0-A4F51AF38B20}" type="slidenum">
              <a:rPr lang="fr-FR" smtClean="0"/>
              <a:t>‹#›</a:t>
            </a:fld>
            <a:endParaRPr lang="fr-FR"/>
          </a:p>
        </p:txBody>
      </p:sp>
      <p:cxnSp>
        <p:nvCxnSpPr>
          <p:cNvPr id="8" name="Connecteur droit 7"/>
          <p:cNvCxnSpPr/>
          <p:nvPr userDrawn="1"/>
        </p:nvCxnSpPr>
        <p:spPr>
          <a:xfrm>
            <a:off x="400051" y="646579"/>
            <a:ext cx="7340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162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5548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e la date 1"/>
          <p:cNvSpPr>
            <a:spLocks noGrp="1"/>
          </p:cNvSpPr>
          <p:nvPr>
            <p:ph type="dt" sz="half" idx="10"/>
          </p:nvPr>
        </p:nvSpPr>
        <p:spPr>
          <a:xfrm>
            <a:off x="628650" y="6356351"/>
            <a:ext cx="2057400" cy="365125"/>
          </a:xfrm>
          <a:prstGeom prst="rect">
            <a:avLst/>
          </a:prstGeom>
        </p:spPr>
        <p:txBody>
          <a:bodyPr/>
          <a:lstStyle/>
          <a:p>
            <a:fld id="{66502BA5-DE94-4C90-90A8-0552FB3484D8}" type="datetimeFigureOut">
              <a:rPr lang="fr-FR" smtClean="0"/>
              <a:t>19/09/2018</a:t>
            </a:fld>
            <a:endParaRPr lang="fr-FR"/>
          </a:p>
        </p:txBody>
      </p:sp>
      <p:sp>
        <p:nvSpPr>
          <p:cNvPr id="3" name="Espace réservé du pied de page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457950" y="6356351"/>
            <a:ext cx="2057400" cy="365125"/>
          </a:xfrm>
          <a:prstGeom prst="rect">
            <a:avLst/>
          </a:prstGeom>
        </p:spPr>
        <p:txBody>
          <a:bodyPr/>
          <a:lstStyle/>
          <a:p>
            <a:fld id="{6863EBB1-42C5-4675-943B-4FEE299B3861}" type="slidenum">
              <a:rPr lang="fr-FR" smtClean="0"/>
              <a:t>‹#›</a:t>
            </a:fld>
            <a:endParaRPr lang="fr-FR"/>
          </a:p>
        </p:txBody>
      </p:sp>
      <p:sp>
        <p:nvSpPr>
          <p:cNvPr id="8" name="Espace réservé du titre 1"/>
          <p:cNvSpPr>
            <a:spLocks noGrp="1"/>
          </p:cNvSpPr>
          <p:nvPr>
            <p:ph type="title"/>
          </p:nvPr>
        </p:nvSpPr>
        <p:spPr>
          <a:xfrm>
            <a:off x="628650" y="3929592"/>
            <a:ext cx="7886700" cy="1325563"/>
          </a:xfrm>
          <a:prstGeom prst="rect">
            <a:avLst/>
          </a:prstGeom>
        </p:spPr>
        <p:txBody>
          <a:bodyPr vert="horz" lIns="91440" tIns="45720" rIns="91440" bIns="45720" rtlCol="0" anchor="ctr">
            <a:normAutofit/>
          </a:bodyPr>
          <a:lstStyle/>
          <a:p>
            <a:r>
              <a:rPr lang="fr-FR" dirty="0"/>
              <a:t>Modifiez le style du titre</a:t>
            </a:r>
          </a:p>
        </p:txBody>
      </p:sp>
    </p:spTree>
    <p:extLst>
      <p:ext uri="{BB962C8B-B14F-4D97-AF65-F5344CB8AC3E}">
        <p14:creationId xmlns:p14="http://schemas.microsoft.com/office/powerpoint/2010/main" val="20241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2322259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3564230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276479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3156050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2034383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4261643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1837877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416625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400051" y="-2269"/>
            <a:ext cx="7131050" cy="779463"/>
          </a:xfrm>
        </p:spPr>
        <p:txBody>
          <a:bodyPr>
            <a:normAutofit/>
          </a:bodyPr>
          <a:lstStyle>
            <a:lvl1pPr>
              <a:defRPr sz="2100" b="1">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u contenu 2"/>
          <p:cNvSpPr>
            <a:spLocks noGrp="1"/>
          </p:cNvSpPr>
          <p:nvPr>
            <p:ph sz="half" idx="1"/>
          </p:nvPr>
        </p:nvSpPr>
        <p:spPr>
          <a:xfrm>
            <a:off x="400050" y="1363133"/>
            <a:ext cx="3390900"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u contenu 3"/>
          <p:cNvSpPr>
            <a:spLocks noGrp="1"/>
          </p:cNvSpPr>
          <p:nvPr>
            <p:ph sz="half" idx="2"/>
          </p:nvPr>
        </p:nvSpPr>
        <p:spPr>
          <a:xfrm>
            <a:off x="4222750" y="1363133"/>
            <a:ext cx="3308351" cy="481383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fr-FR" dirty="0"/>
              <a:t>Modifiez les styles du texte du masque</a:t>
            </a:r>
          </a:p>
          <a:p>
            <a:pPr lvl="1"/>
            <a:r>
              <a:rPr lang="fr-FR" dirty="0"/>
              <a:t>Deuxième niveau</a:t>
            </a:r>
          </a:p>
          <a:p>
            <a:pPr lvl="2"/>
            <a:r>
              <a:rPr lang="fr-FR" dirty="0"/>
              <a:t>Troisième niveau</a:t>
            </a:r>
          </a:p>
        </p:txBody>
      </p:sp>
      <p:sp>
        <p:nvSpPr>
          <p:cNvPr id="5" name="Espace réservé de la date 4"/>
          <p:cNvSpPr>
            <a:spLocks noGrp="1"/>
          </p:cNvSpPr>
          <p:nvPr>
            <p:ph type="dt" sz="half" idx="10"/>
          </p:nvPr>
        </p:nvSpPr>
        <p:spPr/>
        <p:txBody>
          <a:bodyPr/>
          <a:lstStyle/>
          <a:p>
            <a:fld id="{8703E354-3883-4365-A0FF-83379D5C938D}"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325C3B5-DB96-48BF-9ED0-A4F51AF38B20}" type="slidenum">
              <a:rPr lang="fr-FR" smtClean="0"/>
              <a:t>‹#›</a:t>
            </a:fld>
            <a:endParaRPr lang="fr-FR"/>
          </a:p>
        </p:txBody>
      </p:sp>
      <p:cxnSp>
        <p:nvCxnSpPr>
          <p:cNvPr id="8" name="Connecteur droit 7"/>
          <p:cNvCxnSpPr/>
          <p:nvPr userDrawn="1"/>
        </p:nvCxnSpPr>
        <p:spPr>
          <a:xfrm>
            <a:off x="400051" y="654734"/>
            <a:ext cx="7340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31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4081157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6851904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2254403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ermeture">
    <p:spTree>
      <p:nvGrpSpPr>
        <p:cNvPr id="1" name=""/>
        <p:cNvGrpSpPr/>
        <p:nvPr/>
      </p:nvGrpSpPr>
      <p:grpSpPr>
        <a:xfrm>
          <a:off x="0" y="0"/>
          <a:ext cx="0" cy="0"/>
          <a:chOff x="0" y="0"/>
          <a:chExt cx="0" cy="0"/>
        </a:xfrm>
      </p:grpSpPr>
      <p:pic>
        <p:nvPicPr>
          <p:cNvPr id="3" name="Image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628650" y="3212978"/>
            <a:ext cx="7886700" cy="1181547"/>
          </a:xfrm>
          <a:prstGeom prst="rect">
            <a:avLst/>
          </a:prstGeom>
        </p:spPr>
        <p:txBody>
          <a:bodyPr/>
          <a:lstStyle>
            <a:lvl1pPr algn="ctr">
              <a:defRPr>
                <a:solidFill>
                  <a:srgbClr val="4D4D4D"/>
                </a:solidFill>
                <a:latin typeface="Acumin Pro" panose="020B0504020202020204" pitchFamily="34" charset="0"/>
              </a:defRPr>
            </a:lvl1pPr>
          </a:lstStyle>
          <a:p>
            <a:r>
              <a:rPr lang="fr-FR" dirty="0"/>
              <a:t>Modifiez le style du titre</a:t>
            </a:r>
          </a:p>
        </p:txBody>
      </p:sp>
    </p:spTree>
    <p:extLst>
      <p:ext uri="{BB962C8B-B14F-4D97-AF65-F5344CB8AC3E}">
        <p14:creationId xmlns:p14="http://schemas.microsoft.com/office/powerpoint/2010/main" val="3652084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00051" y="5899"/>
            <a:ext cx="7131050" cy="779463"/>
          </a:xfrm>
        </p:spPr>
        <p:txBody>
          <a:bodyPr>
            <a:normAutofit/>
          </a:bodyPr>
          <a:lstStyle>
            <a:lvl1pPr>
              <a:defRPr sz="2100" b="1">
                <a:solidFill>
                  <a:schemeClr val="tx1"/>
                </a:solidFill>
                <a:latin typeface="Arial" panose="020B0604020202020204" pitchFamily="34" charset="0"/>
                <a:cs typeface="Arial" panose="020B0604020202020204" pitchFamily="34" charset="0"/>
              </a:defRPr>
            </a:lvl1pPr>
          </a:lstStyle>
          <a:p>
            <a:r>
              <a:rPr lang="fr-FR" dirty="0"/>
              <a:t>Modifiez le style du titre</a:t>
            </a:r>
          </a:p>
        </p:txBody>
      </p:sp>
      <p:sp>
        <p:nvSpPr>
          <p:cNvPr id="3" name="Espace réservé de la date 2"/>
          <p:cNvSpPr>
            <a:spLocks noGrp="1"/>
          </p:cNvSpPr>
          <p:nvPr>
            <p:ph type="dt" sz="half" idx="10"/>
          </p:nvPr>
        </p:nvSpPr>
        <p:spPr/>
        <p:txBody>
          <a:bodyPr/>
          <a:lstStyle/>
          <a:p>
            <a:fld id="{8703E354-3883-4365-A0FF-83379D5C938D}" type="datetimeFigureOut">
              <a:rPr lang="fr-FR" smtClean="0"/>
              <a:t>19/09/2018</a:t>
            </a:fld>
            <a:endParaRPr lang="fr-FR" dirty="0"/>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325C3B5-DB96-48BF-9ED0-A4F51AF38B20}" type="slidenum">
              <a:rPr lang="fr-FR" smtClean="0"/>
              <a:t>‹#›</a:t>
            </a:fld>
            <a:endParaRPr lang="fr-FR"/>
          </a:p>
        </p:txBody>
      </p:sp>
      <p:cxnSp>
        <p:nvCxnSpPr>
          <p:cNvPr id="6" name="Connecteur droit 5"/>
          <p:cNvCxnSpPr/>
          <p:nvPr userDrawn="1"/>
        </p:nvCxnSpPr>
        <p:spPr>
          <a:xfrm>
            <a:off x="400051" y="646572"/>
            <a:ext cx="7340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5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ermeture">
    <p:spTree>
      <p:nvGrpSpPr>
        <p:cNvPr id="1" name=""/>
        <p:cNvGrpSpPr/>
        <p:nvPr/>
      </p:nvGrpSpPr>
      <p:grpSpPr>
        <a:xfrm>
          <a:off x="0" y="0"/>
          <a:ext cx="0" cy="0"/>
          <a:chOff x="0" y="0"/>
          <a:chExt cx="0" cy="0"/>
        </a:xfrm>
      </p:grpSpPr>
      <p:pic>
        <p:nvPicPr>
          <p:cNvPr id="3" name="Image 1"/>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628650" y="3212978"/>
            <a:ext cx="7886700" cy="1181547"/>
          </a:xfrm>
          <a:prstGeom prst="rect">
            <a:avLst/>
          </a:prstGeom>
        </p:spPr>
        <p:txBody>
          <a:bodyPr/>
          <a:lstStyle>
            <a:lvl1pPr algn="ctr">
              <a:defRPr>
                <a:solidFill>
                  <a:srgbClr val="4D4D4D"/>
                </a:solidFill>
                <a:latin typeface="Acumin Pro" panose="020B0504020202020204" pitchFamily="34" charset="0"/>
              </a:defRPr>
            </a:lvl1pPr>
          </a:lstStyle>
          <a:p>
            <a:r>
              <a:rPr lang="fr-FR" dirty="0"/>
              <a:t>Modifiez le style du titre</a:t>
            </a:r>
          </a:p>
        </p:txBody>
      </p:sp>
    </p:spTree>
    <p:extLst>
      <p:ext uri="{BB962C8B-B14F-4D97-AF65-F5344CB8AC3E}">
        <p14:creationId xmlns:p14="http://schemas.microsoft.com/office/powerpoint/2010/main" val="290894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00050" y="1363134"/>
            <a:ext cx="8115300" cy="4813829"/>
          </a:xfrm>
          <a:prstGeom prst="rect">
            <a:avLst/>
          </a:prstGeom>
        </p:spPr>
        <p:txBody>
          <a:bodyPr/>
          <a:lstStyle>
            <a:lvl1pPr marL="257175" indent="-257175">
              <a:buFont typeface="Wingdings 3" panose="05040102010807070707" pitchFamily="18" charset="2"/>
              <a:buChar char=""/>
              <a:defRPr/>
            </a:lvl1pPr>
            <a:lvl2pPr>
              <a:buClr>
                <a:schemeClr val="accent1"/>
              </a:buClr>
              <a:defRPr/>
            </a:lvl2pPr>
            <a:lvl3pPr marL="857250" indent="-171450">
              <a:buClr>
                <a:schemeClr val="bg1"/>
              </a:buClr>
              <a:buSzPct val="60000"/>
              <a:buFont typeface="Courier New" panose="02070309020205020404" pitchFamily="49" charset="0"/>
              <a:buChar char="o"/>
              <a:defRPr/>
            </a:lvl3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10"/>
          </p:nvPr>
        </p:nvSpPr>
        <p:spPr/>
        <p:txBody>
          <a:bodyPr/>
          <a:lstStyle/>
          <a:p>
            <a:fld id="{9193F758-35A0-4837-A47C-7A6DE6A0169F}" type="datetimeFigureOut">
              <a:rPr lang="fr-FR" smtClean="0"/>
              <a:t>19/09/2018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8ED191-6EDF-4EF9-A842-2F87E27EEA56}" type="slidenum">
              <a:rPr lang="fr-FR" smtClean="0"/>
              <a:t>‹#›</a:t>
            </a:fld>
            <a:endParaRPr lang="fr-FR"/>
          </a:p>
        </p:txBody>
      </p:sp>
    </p:spTree>
    <p:extLst>
      <p:ext uri="{BB962C8B-B14F-4D97-AF65-F5344CB8AC3E}">
        <p14:creationId xmlns:p14="http://schemas.microsoft.com/office/powerpoint/2010/main" val="8569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00050" y="1363133"/>
            <a:ext cx="3962400" cy="4813830"/>
          </a:xfrm>
          <a:prstGeom prst="rect">
            <a:avLst/>
          </a:prstGeom>
        </p:spPr>
        <p:txBody>
          <a:bodyPr/>
          <a:lstStyle>
            <a:lvl1pPr marL="257175" indent="-257175">
              <a:defRPr lang="fr-FR" sz="1500" kern="1200" dirty="0" smtClean="0">
                <a:solidFill>
                  <a:schemeClr val="tx1"/>
                </a:solidFill>
                <a:latin typeface="+mn-lt"/>
                <a:ea typeface="+mn-ea"/>
                <a:cs typeface="+mn-cs"/>
              </a:defRPr>
            </a:lvl1pPr>
            <a:lvl2pPr marL="514350" indent="-171450">
              <a:defRPr lang="fr-FR" sz="1350" kern="1200" dirty="0" smtClean="0">
                <a:solidFill>
                  <a:schemeClr val="tx1">
                    <a:lumMod val="85000"/>
                    <a:lumOff val="15000"/>
                  </a:schemeClr>
                </a:solidFill>
                <a:latin typeface="+mn-lt"/>
                <a:ea typeface="+mn-ea"/>
                <a:cs typeface="+mn-cs"/>
              </a:defRPr>
            </a:lvl2pPr>
            <a:lvl3pPr marL="857250" indent="-171450">
              <a:defRPr lang="fr-FR" sz="1050" kern="1200" dirty="0" smtClean="0">
                <a:solidFill>
                  <a:schemeClr val="tx1">
                    <a:lumMod val="65000"/>
                    <a:lumOff val="35000"/>
                  </a:schemeClr>
                </a:solidFill>
                <a:latin typeface="+mn-lt"/>
                <a:ea typeface="+mn-ea"/>
                <a:cs typeface="+mn-cs"/>
              </a:defRPr>
            </a:lvl3pPr>
          </a:lstStyle>
          <a:p>
            <a:pPr marL="257175" lvl="0" indent="-257175" algn="l" defTabSz="685800" rtl="0" eaLnBrk="1" latinLnBrk="0" hangingPunct="1">
              <a:lnSpc>
                <a:spcPct val="90000"/>
              </a:lnSpc>
              <a:spcBef>
                <a:spcPts val="750"/>
              </a:spcBef>
              <a:buClr>
                <a:schemeClr val="accent5"/>
              </a:buClr>
              <a:buFont typeface="Wingdings 3" panose="05040102010807070707" pitchFamily="18" charset="2"/>
              <a:buChar char=""/>
            </a:pPr>
            <a:r>
              <a:rPr lang="fr-FR" dirty="0"/>
              <a:t>Modifiez les styles du texte du masque</a:t>
            </a:r>
          </a:p>
          <a:p>
            <a:pPr marL="514350" lvl="1" indent="-171450" algn="l" defTabSz="685800" rtl="0" eaLnBrk="1" latinLnBrk="0" hangingPunct="1">
              <a:lnSpc>
                <a:spcPct val="90000"/>
              </a:lnSpc>
              <a:spcBef>
                <a:spcPts val="375"/>
              </a:spcBef>
              <a:buClr>
                <a:schemeClr val="accent1"/>
              </a:buClr>
              <a:buFont typeface="Arial" panose="020B0604020202020204" pitchFamily="34" charset="0"/>
              <a:buChar char="•"/>
            </a:pPr>
            <a:r>
              <a:rPr lang="fr-FR" dirty="0"/>
              <a:t>Deuxième niveau</a:t>
            </a:r>
          </a:p>
          <a:p>
            <a:pPr marL="857250" lvl="2" indent="-171450" algn="l" defTabSz="685800" rtl="0" eaLnBrk="1" latinLnBrk="0" hangingPunct="1">
              <a:lnSpc>
                <a:spcPct val="90000"/>
              </a:lnSpc>
              <a:spcBef>
                <a:spcPts val="375"/>
              </a:spcBef>
              <a:buClr>
                <a:schemeClr val="bg1"/>
              </a:buClr>
              <a:buSzPct val="60000"/>
              <a:buFont typeface="Courier New" panose="02070309020205020404" pitchFamily="49" charset="0"/>
              <a:buChar char="o"/>
            </a:pPr>
            <a:r>
              <a:rPr lang="fr-FR" dirty="0"/>
              <a:t>Troisième niveau</a:t>
            </a:r>
          </a:p>
        </p:txBody>
      </p:sp>
      <p:sp>
        <p:nvSpPr>
          <p:cNvPr id="4" name="Espace réservé du contenu 3"/>
          <p:cNvSpPr>
            <a:spLocks noGrp="1"/>
          </p:cNvSpPr>
          <p:nvPr>
            <p:ph sz="half" idx="2"/>
          </p:nvPr>
        </p:nvSpPr>
        <p:spPr>
          <a:xfrm>
            <a:off x="4514850" y="1363133"/>
            <a:ext cx="4000500" cy="4813830"/>
          </a:xfrm>
          <a:prstGeom prst="rect">
            <a:avLst/>
          </a:prstGeom>
        </p:spPr>
        <p:txBody>
          <a:bodyPr/>
          <a:lstStyle>
            <a:lvl1pPr marL="257175" indent="-257175">
              <a:defRPr lang="fr-FR" sz="1500" kern="1200" dirty="0" smtClean="0">
                <a:solidFill>
                  <a:schemeClr val="tx1"/>
                </a:solidFill>
                <a:latin typeface="+mn-lt"/>
                <a:ea typeface="+mn-ea"/>
                <a:cs typeface="+mn-cs"/>
              </a:defRPr>
            </a:lvl1pPr>
            <a:lvl2pPr marL="514350" indent="-171450">
              <a:defRPr lang="fr-FR" sz="1350" kern="1200" dirty="0" smtClean="0">
                <a:solidFill>
                  <a:schemeClr val="tx1">
                    <a:lumMod val="85000"/>
                    <a:lumOff val="15000"/>
                  </a:schemeClr>
                </a:solidFill>
                <a:latin typeface="+mn-lt"/>
                <a:ea typeface="+mn-ea"/>
                <a:cs typeface="+mn-cs"/>
              </a:defRPr>
            </a:lvl2pPr>
            <a:lvl3pPr marL="857250" indent="-171450">
              <a:defRPr lang="fr-FR" sz="1050" kern="1200" dirty="0" smtClean="0">
                <a:solidFill>
                  <a:schemeClr val="tx1">
                    <a:lumMod val="65000"/>
                    <a:lumOff val="35000"/>
                  </a:schemeClr>
                </a:solidFill>
                <a:latin typeface="+mn-lt"/>
                <a:ea typeface="+mn-ea"/>
                <a:cs typeface="+mn-cs"/>
              </a:defRPr>
            </a:lvl3pPr>
          </a:lstStyle>
          <a:p>
            <a:pPr marL="257175" lvl="0" indent="-257175" algn="l" defTabSz="685800" rtl="0" eaLnBrk="1" latinLnBrk="0" hangingPunct="1">
              <a:lnSpc>
                <a:spcPct val="90000"/>
              </a:lnSpc>
              <a:spcBef>
                <a:spcPts val="750"/>
              </a:spcBef>
              <a:buClr>
                <a:schemeClr val="accent5"/>
              </a:buClr>
              <a:buFont typeface="Wingdings 3" panose="05040102010807070707" pitchFamily="18" charset="2"/>
              <a:buChar char=""/>
            </a:pPr>
            <a:r>
              <a:rPr lang="fr-FR" dirty="0"/>
              <a:t>Modifiez les styles du texte du masque</a:t>
            </a:r>
          </a:p>
          <a:p>
            <a:pPr marL="514350" lvl="1" indent="-171450" algn="l" defTabSz="685800" rtl="0" eaLnBrk="1" latinLnBrk="0" hangingPunct="1">
              <a:lnSpc>
                <a:spcPct val="90000"/>
              </a:lnSpc>
              <a:spcBef>
                <a:spcPts val="375"/>
              </a:spcBef>
              <a:buClr>
                <a:schemeClr val="accent1"/>
              </a:buClr>
              <a:buFont typeface="Arial" panose="020B0604020202020204" pitchFamily="34" charset="0"/>
              <a:buChar char="•"/>
            </a:pPr>
            <a:r>
              <a:rPr lang="fr-FR" dirty="0"/>
              <a:t>Deuxième niveau</a:t>
            </a:r>
          </a:p>
          <a:p>
            <a:pPr marL="857250" lvl="2" indent="-171450" algn="l" defTabSz="685800" rtl="0" eaLnBrk="1" latinLnBrk="0" hangingPunct="1">
              <a:lnSpc>
                <a:spcPct val="90000"/>
              </a:lnSpc>
              <a:spcBef>
                <a:spcPts val="375"/>
              </a:spcBef>
              <a:buClr>
                <a:schemeClr val="bg1"/>
              </a:buClr>
              <a:buSzPct val="60000"/>
              <a:buFont typeface="Courier New" panose="02070309020205020404" pitchFamily="49" charset="0"/>
              <a:buChar char="o"/>
            </a:pPr>
            <a:r>
              <a:rPr lang="fr-FR" dirty="0"/>
              <a:t>Troisième niveau</a:t>
            </a:r>
          </a:p>
        </p:txBody>
      </p:sp>
      <p:sp>
        <p:nvSpPr>
          <p:cNvPr id="5" name="Espace réservé de la date 4"/>
          <p:cNvSpPr>
            <a:spLocks noGrp="1"/>
          </p:cNvSpPr>
          <p:nvPr>
            <p:ph type="dt" sz="half" idx="10"/>
          </p:nvPr>
        </p:nvSpPr>
        <p:spPr/>
        <p:txBody>
          <a:bodyPr/>
          <a:lstStyle/>
          <a:p>
            <a:fld id="{9193F758-35A0-4837-A47C-7A6DE6A0169F}" type="datetimeFigureOut">
              <a:rPr lang="fr-FR" smtClean="0"/>
              <a:t>19/09/2018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8ED191-6EDF-4EF9-A842-2F87E27EEA56}" type="slidenum">
              <a:rPr lang="fr-FR" smtClean="0"/>
              <a:t>‹#›</a:t>
            </a:fld>
            <a:endParaRPr lang="fr-FR"/>
          </a:p>
        </p:txBody>
      </p:sp>
    </p:spTree>
    <p:extLst>
      <p:ext uri="{BB962C8B-B14F-4D97-AF65-F5344CB8AC3E}">
        <p14:creationId xmlns:p14="http://schemas.microsoft.com/office/powerpoint/2010/main" val="318823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193F758-35A0-4837-A47C-7A6DE6A0169F}" type="datetimeFigureOut">
              <a:rPr lang="fr-FR" smtClean="0"/>
              <a:t>19/09/2018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8ED191-6EDF-4EF9-A842-2F87E27EEA56}" type="slidenum">
              <a:rPr lang="fr-FR" smtClean="0"/>
              <a:t>‹#›</a:t>
            </a:fld>
            <a:endParaRPr lang="fr-FR"/>
          </a:p>
        </p:txBody>
      </p:sp>
    </p:spTree>
    <p:extLst>
      <p:ext uri="{BB962C8B-B14F-4D97-AF65-F5344CB8AC3E}">
        <p14:creationId xmlns:p14="http://schemas.microsoft.com/office/powerpoint/2010/main" val="379775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93F758-35A0-4837-A47C-7A6DE6A0169F}" type="datetimeFigureOut">
              <a:rPr lang="fr-FR" smtClean="0"/>
              <a:t>19/09/2018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8ED191-6EDF-4EF9-A842-2F87E27EEA56}" type="slidenum">
              <a:rPr lang="fr-FR" smtClean="0"/>
              <a:t>‹#›</a:t>
            </a:fld>
            <a:endParaRPr lang="fr-FR"/>
          </a:p>
        </p:txBody>
      </p:sp>
    </p:spTree>
    <p:extLst>
      <p:ext uri="{BB962C8B-B14F-4D97-AF65-F5344CB8AC3E}">
        <p14:creationId xmlns:p14="http://schemas.microsoft.com/office/powerpoint/2010/main" val="1251248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6.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00051" y="365126"/>
            <a:ext cx="7131050" cy="7794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00051" y="1363133"/>
            <a:ext cx="7131050" cy="4813830"/>
          </a:xfrm>
          <a:prstGeom prst="rect">
            <a:avLst/>
          </a:prstGeom>
        </p:spPr>
        <p:txBody>
          <a:bodyPr vert="horz" lIns="91440" tIns="45720" rIns="91440" bIns="45720" rtlCol="0">
            <a:normAutofit/>
          </a:bodyPr>
          <a:lstStyle/>
          <a:p>
            <a:pPr lvl="0"/>
            <a:r>
              <a:rPr lang="fr-FR" dirty="0"/>
              <a:t> Modifiez les styles du texte du masque</a:t>
            </a:r>
          </a:p>
          <a:p>
            <a:pPr lvl="1"/>
            <a:r>
              <a:rPr lang="fr-FR" dirty="0"/>
              <a:t>Deuxième niveau</a:t>
            </a:r>
          </a:p>
          <a:p>
            <a:pPr lvl="2"/>
            <a:r>
              <a:rPr lang="fr-FR" dirty="0"/>
              <a:t>Troisième niveau</a:t>
            </a:r>
          </a:p>
        </p:txBody>
      </p:sp>
      <p:sp>
        <p:nvSpPr>
          <p:cNvPr id="4" name="Espace réservé de la date 3"/>
          <p:cNvSpPr>
            <a:spLocks noGrp="1"/>
          </p:cNvSpPr>
          <p:nvPr>
            <p:ph type="dt" sz="half" idx="2"/>
          </p:nvPr>
        </p:nvSpPr>
        <p:spPr>
          <a:xfrm>
            <a:off x="882650" y="6356351"/>
            <a:ext cx="1200151" cy="365125"/>
          </a:xfrm>
          <a:prstGeom prst="rect">
            <a:avLst/>
          </a:prstGeom>
        </p:spPr>
        <p:txBody>
          <a:bodyPr vert="horz" lIns="91440" tIns="45720" rIns="91440" bIns="45720" rtlCol="0" anchor="ctr"/>
          <a:lstStyle>
            <a:lvl1pPr algn="l">
              <a:defRPr sz="600">
                <a:solidFill>
                  <a:schemeClr val="tx2"/>
                </a:solidFill>
              </a:defRPr>
            </a:lvl1pPr>
          </a:lstStyle>
          <a:p>
            <a:fld id="{8703E354-3883-4365-A0FF-83379D5C938D}" type="datetimeFigureOut">
              <a:rPr lang="fr-FR" smtClean="0"/>
              <a:pPr/>
              <a:t>19/09/2018</a:t>
            </a:fld>
            <a:endParaRPr lang="fr-FR" dirty="0"/>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750">
                <a:solidFill>
                  <a:schemeClr val="accent4"/>
                </a:solidFill>
                <a:latin typeface="Trebuchet MS" panose="020B0603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400050" y="6346561"/>
            <a:ext cx="393700" cy="365125"/>
          </a:xfrm>
          <a:prstGeom prst="rect">
            <a:avLst/>
          </a:prstGeom>
        </p:spPr>
        <p:txBody>
          <a:bodyPr vert="horz" lIns="91440" tIns="45720" rIns="91440" bIns="45720" rtlCol="0" anchor="ctr"/>
          <a:lstStyle>
            <a:lvl1pPr algn="l">
              <a:defRPr sz="600">
                <a:solidFill>
                  <a:schemeClr val="accent1"/>
                </a:solidFill>
              </a:defRPr>
            </a:lvl1pPr>
          </a:lstStyle>
          <a:p>
            <a:fld id="{F325C3B5-DB96-48BF-9ED0-A4F51AF38B20}" type="slidenum">
              <a:rPr lang="fr-FR" smtClean="0"/>
              <a:pPr/>
              <a:t>‹#›</a:t>
            </a:fld>
            <a:endParaRPr lang="fr-FR" dirty="0"/>
          </a:p>
        </p:txBody>
      </p:sp>
    </p:spTree>
    <p:extLst>
      <p:ext uri="{BB962C8B-B14F-4D97-AF65-F5344CB8AC3E}">
        <p14:creationId xmlns:p14="http://schemas.microsoft.com/office/powerpoint/2010/main" val="261740700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72" r:id="rId5"/>
  </p:sldLayoutIdLst>
  <p:txStyles>
    <p:titleStyle>
      <a:lvl1pPr algn="l" defTabSz="685800" rtl="0" eaLnBrk="1" latinLnBrk="0" hangingPunct="1">
        <a:lnSpc>
          <a:spcPct val="90000"/>
        </a:lnSpc>
        <a:spcBef>
          <a:spcPct val="0"/>
        </a:spcBef>
        <a:buNone/>
        <a:defRPr sz="2400" kern="1200">
          <a:solidFill>
            <a:schemeClr val="tx2"/>
          </a:solidFill>
          <a:latin typeface="Trebuchet MS" panose="020B0603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4"/>
        </a:buClr>
        <a:buSzPct val="80000"/>
        <a:buFont typeface="Wingdings 3" panose="05040102010807070707" pitchFamily="18"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Clr>
          <a:schemeClr val="accent3"/>
        </a:buClr>
        <a:buSzPct val="60000"/>
        <a:buFont typeface="Courier New" panose="02070309020205020404" pitchFamily="49" charset="0"/>
        <a:buChar char="o"/>
        <a:defRPr sz="1050" kern="1200">
          <a:solidFill>
            <a:schemeClr val="tx2">
              <a:lumMod val="60000"/>
              <a:lumOff val="4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00050" y="372535"/>
            <a:ext cx="8115300" cy="811213"/>
          </a:xfrm>
          <a:prstGeom prst="rect">
            <a:avLst/>
          </a:prstGeom>
        </p:spPr>
        <p:txBody>
          <a:bodyPr vert="horz" lIns="91440" tIns="45720" rIns="91440" bIns="45720" rtlCol="0" anchor="ctr">
            <a:normAutofit/>
          </a:bodyPr>
          <a:lstStyle/>
          <a:p>
            <a:r>
              <a:rPr lang="fr-FR" dirty="0"/>
              <a:t>Modifiez le style du titre</a:t>
            </a:r>
          </a:p>
        </p:txBody>
      </p:sp>
      <p:sp>
        <p:nvSpPr>
          <p:cNvPr id="4" name="Espace réservé de la date 3"/>
          <p:cNvSpPr>
            <a:spLocks noGrp="1"/>
          </p:cNvSpPr>
          <p:nvPr>
            <p:ph type="dt" sz="half" idx="2"/>
          </p:nvPr>
        </p:nvSpPr>
        <p:spPr>
          <a:xfrm>
            <a:off x="869951" y="6356351"/>
            <a:ext cx="1212850" cy="365125"/>
          </a:xfrm>
          <a:prstGeom prst="rect">
            <a:avLst/>
          </a:prstGeom>
        </p:spPr>
        <p:txBody>
          <a:bodyPr vert="horz" lIns="91440" tIns="45720" rIns="91440" bIns="45720" rtlCol="0" anchor="ctr"/>
          <a:lstStyle>
            <a:lvl1pPr algn="l">
              <a:defRPr sz="600">
                <a:solidFill>
                  <a:schemeClr val="bg1"/>
                </a:solidFill>
              </a:defRPr>
            </a:lvl1pPr>
          </a:lstStyle>
          <a:p>
            <a:fld id="{9193F758-35A0-4837-A47C-7A6DE6A0169F}" type="datetimeFigureOut">
              <a:rPr lang="fr-FR" smtClean="0"/>
              <a:pPr/>
              <a:t>19/09/2018</a:t>
            </a:fld>
            <a:endParaRPr lang="fr-FR" dirty="0"/>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750">
                <a:solidFill>
                  <a:schemeClr val="accent1"/>
                </a:solidFill>
                <a:latin typeface="Trebuchet MS" panose="020B0603020202020204" pitchFamily="34" charset="0"/>
              </a:defRPr>
            </a:lvl1pPr>
          </a:lstStyle>
          <a:p>
            <a:endParaRPr lang="fr-FR" dirty="0"/>
          </a:p>
        </p:txBody>
      </p:sp>
      <p:sp>
        <p:nvSpPr>
          <p:cNvPr id="6" name="Espace réservé du numéro de diapositive 5"/>
          <p:cNvSpPr>
            <a:spLocks noGrp="1"/>
          </p:cNvSpPr>
          <p:nvPr>
            <p:ph type="sldNum" sz="quarter" idx="4"/>
          </p:nvPr>
        </p:nvSpPr>
        <p:spPr>
          <a:xfrm>
            <a:off x="400051" y="6361909"/>
            <a:ext cx="355598" cy="365125"/>
          </a:xfrm>
          <a:prstGeom prst="rect">
            <a:avLst/>
          </a:prstGeom>
        </p:spPr>
        <p:txBody>
          <a:bodyPr vert="horz" lIns="91440" tIns="45720" rIns="91440" bIns="45720" rtlCol="0" anchor="ctr"/>
          <a:lstStyle>
            <a:lvl1pPr algn="l">
              <a:defRPr sz="600">
                <a:solidFill>
                  <a:schemeClr val="bg1"/>
                </a:solidFill>
              </a:defRPr>
            </a:lvl1pPr>
          </a:lstStyle>
          <a:p>
            <a:fld id="{1C8ED191-6EDF-4EF9-A842-2F87E27EEA56}" type="slidenum">
              <a:rPr lang="fr-FR" smtClean="0"/>
              <a:pPr/>
              <a:t>‹#›</a:t>
            </a:fld>
            <a:endParaRPr lang="fr-FR" dirty="0"/>
          </a:p>
        </p:txBody>
      </p:sp>
      <p:sp>
        <p:nvSpPr>
          <p:cNvPr id="8" name="Espace réservé du texte 7"/>
          <p:cNvSpPr>
            <a:spLocks noGrp="1"/>
          </p:cNvSpPr>
          <p:nvPr>
            <p:ph type="body" idx="1"/>
          </p:nvPr>
        </p:nvSpPr>
        <p:spPr>
          <a:xfrm>
            <a:off x="400050" y="1363133"/>
            <a:ext cx="8115300" cy="481383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47692778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 id="2147483670" r:id="rId4"/>
  </p:sldLayoutIdLst>
  <p:txStyles>
    <p:titleStyle>
      <a:lvl1pPr algn="l" defTabSz="685800" rtl="0" eaLnBrk="1" latinLnBrk="0" hangingPunct="1">
        <a:lnSpc>
          <a:spcPct val="90000"/>
        </a:lnSpc>
        <a:spcBef>
          <a:spcPct val="0"/>
        </a:spcBef>
        <a:buNone/>
        <a:defRPr lang="fr-FR" sz="2400" kern="1200" dirty="0">
          <a:solidFill>
            <a:schemeClr val="bg1"/>
          </a:solidFill>
          <a:latin typeface="Trebuchet MS" panose="020B0603020202020204" pitchFamily="34" charset="0"/>
          <a:ea typeface="+mj-ea"/>
          <a:cs typeface="+mj-cs"/>
        </a:defRPr>
      </a:lvl1pPr>
    </p:titleStyle>
    <p:bodyStyle>
      <a:lvl1pPr marL="257175" indent="-257175" algn="l" defTabSz="685800" rtl="0" eaLnBrk="1" latinLnBrk="0" hangingPunct="1">
        <a:lnSpc>
          <a:spcPct val="90000"/>
        </a:lnSpc>
        <a:spcBef>
          <a:spcPts val="750"/>
        </a:spcBef>
        <a:buClr>
          <a:schemeClr val="accent5"/>
        </a:buClr>
        <a:buFont typeface="Wingdings 3" panose="05040102010807070707" pitchFamily="18" charset="2"/>
        <a:buChar char=""/>
        <a:defRPr lang="fr-FR"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lang="fr-FR" sz="1350" kern="1200" dirty="0" smtClean="0">
          <a:solidFill>
            <a:schemeClr val="tx1">
              <a:lumMod val="85000"/>
              <a:lumOff val="15000"/>
            </a:schemeClr>
          </a:solidFill>
          <a:latin typeface="+mn-lt"/>
          <a:ea typeface="+mn-ea"/>
          <a:cs typeface="+mn-cs"/>
        </a:defRPr>
      </a:lvl2pPr>
      <a:lvl3pPr marL="857250" indent="-171450" algn="l" defTabSz="685800" rtl="0" eaLnBrk="1" latinLnBrk="0" hangingPunct="1">
        <a:lnSpc>
          <a:spcPct val="90000"/>
        </a:lnSpc>
        <a:spcBef>
          <a:spcPts val="375"/>
        </a:spcBef>
        <a:buClr>
          <a:schemeClr val="bg1"/>
        </a:buClr>
        <a:buSzPct val="60000"/>
        <a:buFont typeface="Courier New" panose="02070309020205020404" pitchFamily="49" charset="0"/>
        <a:buChar char="o"/>
        <a:defRPr lang="fr-FR" sz="1050" kern="1200" dirty="0" smtClean="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Image 7">
            <a:extLst>
              <a:ext uri="{FF2B5EF4-FFF2-40B4-BE49-F238E27FC236}">
                <a16:creationId xmlns:a16="http://schemas.microsoft.com/office/drawing/2014/main" id="{F871900D-2E94-470F-99A0-BE98B266191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04254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3E354-3883-4365-A0FF-83379D5C938D}" type="datetimeFigureOut">
              <a:rPr lang="fr-FR" smtClean="0"/>
              <a:pPr/>
              <a:t>19/09/2018</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5C3B5-DB96-48BF-9ED0-A4F51AF38B20}" type="slidenum">
              <a:rPr lang="fr-FR" smtClean="0"/>
              <a:pPr/>
              <a:t>‹#›</a:t>
            </a:fld>
            <a:endParaRPr lang="fr-FR" dirty="0"/>
          </a:p>
        </p:txBody>
      </p:sp>
      <p:pic>
        <p:nvPicPr>
          <p:cNvPr id="7" name="Image 7">
            <a:extLst>
              <a:ext uri="{FF2B5EF4-FFF2-40B4-BE49-F238E27FC236}">
                <a16:creationId xmlns:a16="http://schemas.microsoft.com/office/drawing/2014/main" id="{D55B2A29-03C0-4EE5-B209-588AA96B543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7502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4.png"/><Relationship Id="rId18" Type="http://schemas.openxmlformats.org/officeDocument/2006/relationships/image" Target="../media/image53.png"/><Relationship Id="rId3" Type="http://schemas.openxmlformats.org/officeDocument/2006/relationships/image" Target="../media/image36.png"/><Relationship Id="rId21" Type="http://schemas.openxmlformats.org/officeDocument/2006/relationships/image" Target="../media/image56.jpeg"/><Relationship Id="rId7" Type="http://schemas.openxmlformats.org/officeDocument/2006/relationships/image" Target="../media/image40.jpeg"/><Relationship Id="rId12" Type="http://schemas.openxmlformats.org/officeDocument/2006/relationships/image" Target="../media/image48.png"/><Relationship Id="rId17" Type="http://schemas.openxmlformats.org/officeDocument/2006/relationships/image" Target="../media/image52.png"/><Relationship Id="rId2" Type="http://schemas.openxmlformats.org/officeDocument/2006/relationships/notesSlide" Target="../notesSlides/notesSlide4.xml"/><Relationship Id="rId16" Type="http://schemas.openxmlformats.org/officeDocument/2006/relationships/image" Target="../media/image51.png"/><Relationship Id="rId20" Type="http://schemas.openxmlformats.org/officeDocument/2006/relationships/image" Target="../media/image55.png"/><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50.png"/><Relationship Id="rId10" Type="http://schemas.openxmlformats.org/officeDocument/2006/relationships/image" Target="../media/image42.png"/><Relationship Id="rId19" Type="http://schemas.openxmlformats.org/officeDocument/2006/relationships/image" Target="../media/image54.png"/><Relationship Id="rId4" Type="http://schemas.openxmlformats.org/officeDocument/2006/relationships/image" Target="../media/image46.jpeg"/><Relationship Id="rId9" Type="http://schemas.openxmlformats.org/officeDocument/2006/relationships/image" Target="../media/image41.png"/><Relationship Id="rId14" Type="http://schemas.openxmlformats.org/officeDocument/2006/relationships/image" Target="../media/image49.png"/><Relationship Id="rId22"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33.jpeg"/><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63.jpeg"/><Relationship Id="rId5" Type="http://schemas.openxmlformats.org/officeDocument/2006/relationships/image" Target="../media/image58.jpeg"/><Relationship Id="rId10" Type="http://schemas.openxmlformats.org/officeDocument/2006/relationships/image" Target="../media/image62.png"/><Relationship Id="rId4" Type="http://schemas.openxmlformats.org/officeDocument/2006/relationships/image" Target="../media/image34.jpeg"/><Relationship Id="rId9" Type="http://schemas.openxmlformats.org/officeDocument/2006/relationships/image" Target="../media/image61.jpeg"/></Relationships>
</file>

<file path=ppt/slides/_rels/slide2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5.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3.xml"/><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84.jpeg"/><Relationship Id="rId7" Type="http://schemas.openxmlformats.org/officeDocument/2006/relationships/image" Target="../media/image86.jpeg"/><Relationship Id="rId2" Type="http://schemas.openxmlformats.org/officeDocument/2006/relationships/slideLayout" Target="../slideLayouts/slideLayout23.xml"/><Relationship Id="rId1" Type="http://schemas.openxmlformats.org/officeDocument/2006/relationships/vmlDrawing" Target="../drawings/vmlDrawing2.vml"/><Relationship Id="rId6" Type="http://schemas.openxmlformats.org/officeDocument/2006/relationships/image" Target="../media/image85.png"/><Relationship Id="rId5" Type="http://schemas.openxmlformats.org/officeDocument/2006/relationships/image" Target="../media/image25.wmf"/><Relationship Id="rId4" Type="http://schemas.openxmlformats.org/officeDocument/2006/relationships/image" Target="../media/image28.wmf"/><Relationship Id="rId9" Type="http://schemas.openxmlformats.org/officeDocument/2006/relationships/image" Target="../media/image83.wmf"/></Relationships>
</file>

<file path=ppt/slides/_rels/slide3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9.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5.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8.wmf"/><Relationship Id="rId4" Type="http://schemas.openxmlformats.org/officeDocument/2006/relationships/image" Target="../media/image27.pn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00398" y="658080"/>
            <a:ext cx="6660931" cy="2046168"/>
          </a:xfrm>
        </p:spPr>
        <p:txBody>
          <a:bodyPr>
            <a:normAutofit/>
          </a:bodyPr>
          <a:lstStyle/>
          <a:p>
            <a:r>
              <a:rPr lang="fr-FR" sz="4000" b="1" spc="50" dirty="0" err="1">
                <a:ln w="0"/>
                <a:solidFill>
                  <a:schemeClr val="bg2"/>
                </a:solidFill>
                <a:effectLst>
                  <a:innerShdw blurRad="63500" dist="50800" dir="13500000">
                    <a:srgbClr val="000000">
                      <a:alpha val="50000"/>
                    </a:srgbClr>
                  </a:innerShdw>
                </a:effectLst>
              </a:rPr>
              <a:t>From</a:t>
            </a:r>
            <a:r>
              <a:rPr lang="fr-FR" sz="4000" b="1" spc="50" dirty="0">
                <a:ln w="0"/>
                <a:solidFill>
                  <a:schemeClr val="bg2"/>
                </a:solidFill>
                <a:effectLst>
                  <a:innerShdw blurRad="63500" dist="50800" dir="13500000">
                    <a:srgbClr val="000000">
                      <a:alpha val="50000"/>
                    </a:srgbClr>
                  </a:innerShdw>
                </a:effectLst>
              </a:rPr>
              <a:t> NDT to SHM</a:t>
            </a:r>
            <a:br>
              <a:rPr lang="fr-FR" sz="4000" b="1" spc="50" dirty="0">
                <a:ln w="0"/>
                <a:solidFill>
                  <a:schemeClr val="bg2"/>
                </a:solidFill>
                <a:effectLst>
                  <a:innerShdw blurRad="63500" dist="50800" dir="13500000">
                    <a:srgbClr val="000000">
                      <a:alpha val="50000"/>
                    </a:srgbClr>
                  </a:innerShdw>
                </a:effectLst>
              </a:rPr>
            </a:br>
            <a:r>
              <a:rPr lang="fr-FR" sz="4000" b="1" i="1" spc="50" dirty="0">
                <a:ln w="0"/>
                <a:solidFill>
                  <a:schemeClr val="bg2"/>
                </a:solidFill>
                <a:effectLst>
                  <a:innerShdw blurRad="63500" dist="50800" dir="13500000">
                    <a:srgbClr val="000000">
                      <a:alpha val="50000"/>
                    </a:srgbClr>
                  </a:innerShdw>
                </a:effectLst>
              </a:rPr>
              <a:t>A </a:t>
            </a:r>
            <a:r>
              <a:rPr lang="fr-FR" sz="4000" b="1" i="1" spc="50" dirty="0" err="1">
                <a:ln w="0"/>
                <a:solidFill>
                  <a:schemeClr val="bg2"/>
                </a:solidFill>
                <a:effectLst>
                  <a:innerShdw blurRad="63500" dist="50800" dir="13500000">
                    <a:srgbClr val="000000">
                      <a:alpha val="50000"/>
                    </a:srgbClr>
                  </a:innerShdw>
                </a:effectLst>
              </a:rPr>
              <a:t>Practical</a:t>
            </a:r>
            <a:r>
              <a:rPr lang="fr-FR" sz="4000" b="1" i="1" spc="50" dirty="0">
                <a:ln w="0"/>
                <a:solidFill>
                  <a:schemeClr val="bg2"/>
                </a:solidFill>
                <a:effectLst>
                  <a:innerShdw blurRad="63500" dist="50800" dir="13500000">
                    <a:srgbClr val="000000">
                      <a:alpha val="50000"/>
                    </a:srgbClr>
                  </a:innerShdw>
                </a:effectLst>
              </a:rPr>
              <a:t> </a:t>
            </a:r>
            <a:r>
              <a:rPr lang="fr-FR" sz="4000" b="1" i="1" spc="50" dirty="0" err="1">
                <a:ln w="0"/>
                <a:solidFill>
                  <a:schemeClr val="bg2"/>
                </a:solidFill>
                <a:effectLst>
                  <a:innerShdw blurRad="63500" dist="50800" dir="13500000">
                    <a:srgbClr val="000000">
                      <a:alpha val="50000"/>
                    </a:srgbClr>
                  </a:innerShdw>
                </a:effectLst>
              </a:rPr>
              <a:t>Approach</a:t>
            </a:r>
            <a:endParaRPr lang="fr-FR" sz="4000" b="1" i="1" spc="50" dirty="0">
              <a:ln w="0"/>
              <a:solidFill>
                <a:schemeClr val="bg2"/>
              </a:solidFill>
              <a:effectLst>
                <a:innerShdw blurRad="63500" dist="50800" dir="13500000">
                  <a:srgbClr val="000000">
                    <a:alpha val="50000"/>
                  </a:srgbClr>
                </a:innerShdw>
              </a:effectLst>
            </a:endParaRPr>
          </a:p>
        </p:txBody>
      </p:sp>
      <p:sp>
        <p:nvSpPr>
          <p:cNvPr id="3" name="Sous-titre 2"/>
          <p:cNvSpPr>
            <a:spLocks noGrp="1"/>
          </p:cNvSpPr>
          <p:nvPr>
            <p:ph type="subTitle" idx="1"/>
          </p:nvPr>
        </p:nvSpPr>
        <p:spPr>
          <a:xfrm>
            <a:off x="3400715" y="2874982"/>
            <a:ext cx="5877292" cy="1418985"/>
          </a:xfrm>
        </p:spPr>
        <p:txBody>
          <a:bodyPr>
            <a:normAutofit/>
          </a:bodyPr>
          <a:lstStyle/>
          <a:p>
            <a:r>
              <a:rPr lang="fr-FR" sz="2000" b="1" spc="50" dirty="0">
                <a:ln w="0"/>
                <a:solidFill>
                  <a:schemeClr val="bg2"/>
                </a:solidFill>
                <a:effectLst>
                  <a:innerShdw blurRad="63500" dist="50800" dir="13500000">
                    <a:srgbClr val="000000">
                      <a:alpha val="50000"/>
                    </a:srgbClr>
                  </a:innerShdw>
                </a:effectLst>
              </a:rPr>
              <a:t>Holger Speckmann</a:t>
            </a:r>
          </a:p>
          <a:p>
            <a:r>
              <a:rPr lang="fr-FR" sz="1100" b="1" spc="50" dirty="0" err="1">
                <a:ln w="0"/>
                <a:solidFill>
                  <a:schemeClr val="bg2"/>
                </a:solidFill>
                <a:effectLst>
                  <a:innerShdw blurRad="63500" dist="50800" dir="13500000">
                    <a:srgbClr val="000000">
                      <a:alpha val="50000"/>
                    </a:srgbClr>
                  </a:innerShdw>
                </a:effectLst>
              </a:rPr>
              <a:t>Managing</a:t>
            </a:r>
            <a:r>
              <a:rPr lang="fr-FR" sz="1100" b="1" spc="50" dirty="0">
                <a:ln w="0"/>
                <a:solidFill>
                  <a:schemeClr val="bg2"/>
                </a:solidFill>
                <a:effectLst>
                  <a:innerShdw blurRad="63500" dist="50800" dir="13500000">
                    <a:srgbClr val="000000">
                      <a:alpha val="50000"/>
                    </a:srgbClr>
                  </a:innerShdw>
                </a:effectLst>
              </a:rPr>
              <a:t> </a:t>
            </a:r>
            <a:r>
              <a:rPr lang="fr-FR" sz="1100" b="1" spc="50" dirty="0" err="1">
                <a:ln w="0"/>
                <a:solidFill>
                  <a:schemeClr val="bg2"/>
                </a:solidFill>
                <a:effectLst>
                  <a:innerShdw blurRad="63500" dist="50800" dir="13500000">
                    <a:srgbClr val="000000">
                      <a:alpha val="50000"/>
                    </a:srgbClr>
                  </a:innerShdw>
                </a:effectLst>
              </a:rPr>
              <a:t>Director</a:t>
            </a:r>
            <a:r>
              <a:rPr lang="fr-FR" sz="1100" b="1" spc="50" dirty="0">
                <a:ln w="0"/>
                <a:solidFill>
                  <a:schemeClr val="bg2"/>
                </a:solidFill>
                <a:effectLst>
                  <a:innerShdw blurRad="63500" dist="50800" dir="13500000">
                    <a:srgbClr val="000000">
                      <a:alpha val="50000"/>
                    </a:srgbClr>
                  </a:innerShdw>
                </a:effectLst>
              </a:rPr>
              <a:t>, Testia </a:t>
            </a:r>
            <a:r>
              <a:rPr lang="fr-FR" sz="1100" b="1" spc="50" dirty="0" err="1">
                <a:ln w="0"/>
                <a:solidFill>
                  <a:schemeClr val="bg2"/>
                </a:solidFill>
                <a:effectLst>
                  <a:innerShdw blurRad="63500" dist="50800" dir="13500000">
                    <a:srgbClr val="000000">
                      <a:alpha val="50000"/>
                    </a:srgbClr>
                  </a:innerShdw>
                </a:effectLst>
              </a:rPr>
              <a:t>GmbH</a:t>
            </a:r>
            <a:r>
              <a:rPr lang="fr-FR" sz="1100" b="1" spc="50" dirty="0">
                <a:ln w="0"/>
                <a:solidFill>
                  <a:schemeClr val="bg2"/>
                </a:solidFill>
                <a:effectLst>
                  <a:innerShdw blurRad="63500" dist="50800" dir="13500000">
                    <a:srgbClr val="000000">
                      <a:alpha val="50000"/>
                    </a:srgbClr>
                  </a:innerShdw>
                </a:effectLst>
              </a:rPr>
              <a:t>, Germany</a:t>
            </a:r>
          </a:p>
        </p:txBody>
      </p:sp>
    </p:spTree>
    <p:extLst>
      <p:ext uri="{BB962C8B-B14F-4D97-AF65-F5344CB8AC3E}">
        <p14:creationId xmlns:p14="http://schemas.microsoft.com/office/powerpoint/2010/main" val="4052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p:txBody>
          <a:bodyPr/>
          <a:lstStyle/>
          <a:p>
            <a:r>
              <a:rPr lang="de-DE" altLang="de-DE"/>
              <a:t>SHM = Complexity</a:t>
            </a:r>
          </a:p>
        </p:txBody>
      </p:sp>
      <p:sp>
        <p:nvSpPr>
          <p:cNvPr id="5" name="Datumsplatzhalter 2"/>
          <p:cNvSpPr>
            <a:spLocks noGrp="1"/>
          </p:cNvSpPr>
          <p:nvPr>
            <p:ph type="dt" sz="half" idx="10"/>
          </p:nvPr>
        </p:nvSpPr>
        <p:spPr/>
        <p:txBody>
          <a:bodyPr/>
          <a:lstStyle/>
          <a:p>
            <a:fld id="{3F35050D-A55A-4BCA-9AF0-B6A30C665973}" type="datetime1">
              <a:rPr lang="de-DE" altLang="de-DE"/>
              <a:pPr/>
              <a:t>19.09.2018</a:t>
            </a:fld>
            <a:r>
              <a:rPr lang="de-DE" altLang="de-DE" noProof="1"/>
              <a:t> </a:t>
            </a:r>
          </a:p>
        </p:txBody>
      </p:sp>
      <p:sp>
        <p:nvSpPr>
          <p:cNvPr id="6" name="Fußzeilenplatzhalter 3"/>
          <p:cNvSpPr>
            <a:spLocks noGrp="1"/>
          </p:cNvSpPr>
          <p:nvPr>
            <p:ph type="ftr" sz="quarter" idx="11"/>
          </p:nvPr>
        </p:nvSpPr>
        <p:spPr/>
        <p:txBody>
          <a:bodyPr/>
          <a:lstStyle/>
          <a:p>
            <a:r>
              <a:rPr lang="de-DE" altLang="de-DE"/>
              <a:t>Holger Speckmann, CoC Structure, M&amp;P - Testing Technology</a:t>
            </a:r>
          </a:p>
        </p:txBody>
      </p:sp>
      <p:sp>
        <p:nvSpPr>
          <p:cNvPr id="7" name="Foliennummernplatzhalter 4"/>
          <p:cNvSpPr>
            <a:spLocks noGrp="1"/>
          </p:cNvSpPr>
          <p:nvPr>
            <p:ph type="sldNum" sz="quarter" idx="12"/>
          </p:nvPr>
        </p:nvSpPr>
        <p:spPr/>
        <p:txBody>
          <a:bodyPr/>
          <a:lstStyle/>
          <a:p>
            <a:r>
              <a:rPr lang="de-DE" altLang="de-DE"/>
              <a:t>Page </a:t>
            </a:r>
            <a:fld id="{6DA35F9C-3EC0-4D8C-98D9-92C4C6DA25C6}" type="slidenum">
              <a:rPr altLang="de-DE"/>
              <a:pPr/>
              <a:t>10</a:t>
            </a:fld>
            <a:endParaRPr lang="de-DE" altLang="de-DE"/>
          </a:p>
        </p:txBody>
      </p:sp>
      <p:pic>
        <p:nvPicPr>
          <p:cNvPr id="1146883" name="Picture 3" descr="http://www.achtphasen.net/media/users/achtphasen/pentakub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160" y="2018110"/>
            <a:ext cx="3062288" cy="3275409"/>
          </a:xfrm>
          <a:prstGeom prst="rect">
            <a:avLst/>
          </a:prstGeom>
          <a:noFill/>
          <a:extLst>
            <a:ext uri="{909E8E84-426E-40DD-AFC4-6F175D3DCCD1}">
              <a14:hiddenFill xmlns:a14="http://schemas.microsoft.com/office/drawing/2010/main">
                <a:solidFill>
                  <a:srgbClr val="FFFFFF"/>
                </a:solidFill>
              </a14:hiddenFill>
            </a:ext>
          </a:extLst>
        </p:spPr>
      </p:pic>
      <p:sp>
        <p:nvSpPr>
          <p:cNvPr id="1146884" name="Text Box 4"/>
          <p:cNvSpPr txBox="1">
            <a:spLocks noChangeArrowheads="1"/>
          </p:cNvSpPr>
          <p:nvPr/>
        </p:nvSpPr>
        <p:spPr bwMode="auto">
          <a:xfrm>
            <a:off x="5277348" y="2765823"/>
            <a:ext cx="1819472" cy="85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lgn="ctr">
              <a:lnSpc>
                <a:spcPct val="80000"/>
              </a:lnSpc>
              <a:spcBef>
                <a:spcPct val="50000"/>
              </a:spcBef>
              <a:buSzTx/>
              <a:buFontTx/>
              <a:buNone/>
            </a:pPr>
            <a:r>
              <a:rPr lang="de-DE" altLang="de-DE" sz="2400" b="1"/>
              <a:t>SHM is not </a:t>
            </a:r>
          </a:p>
          <a:p>
            <a:pPr algn="ctr">
              <a:lnSpc>
                <a:spcPct val="80000"/>
              </a:lnSpc>
              <a:spcBef>
                <a:spcPct val="50000"/>
              </a:spcBef>
              <a:buSzTx/>
              <a:buFontTx/>
              <a:buNone/>
            </a:pPr>
            <a:r>
              <a:rPr lang="de-DE" altLang="de-DE" sz="2400" b="1"/>
              <a:t>only a sensor</a:t>
            </a:r>
          </a:p>
        </p:txBody>
      </p:sp>
    </p:spTree>
    <p:extLst>
      <p:ext uri="{BB962C8B-B14F-4D97-AF65-F5344CB8AC3E}">
        <p14:creationId xmlns:p14="http://schemas.microsoft.com/office/powerpoint/2010/main" val="402177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80892"/>
            <a:ext cx="7886700" cy="1325563"/>
          </a:xfrm>
        </p:spPr>
        <p:txBody>
          <a:bodyPr>
            <a:normAutofit/>
          </a:bodyPr>
          <a:lstStyle/>
          <a:p>
            <a:r>
              <a:rPr lang="en-US" sz="3600" dirty="0"/>
              <a:t>SHM – Transdisciplinary Approach</a:t>
            </a:r>
          </a:p>
        </p:txBody>
      </p:sp>
      <p:sp>
        <p:nvSpPr>
          <p:cNvPr id="52" name="Datumsplatzhalter 2"/>
          <p:cNvSpPr>
            <a:spLocks noGrp="1"/>
          </p:cNvSpPr>
          <p:nvPr>
            <p:ph type="dt" sz="half" idx="10"/>
          </p:nvPr>
        </p:nvSpPr>
        <p:spPr>
          <a:xfrm>
            <a:off x="4781350" y="5754971"/>
            <a:ext cx="857250" cy="171450"/>
          </a:xfrm>
        </p:spPr>
        <p:txBody>
          <a:bodyPr/>
          <a:lstStyle/>
          <a:p>
            <a:fld id="{85E2A143-F3A4-40AC-A6D7-8ADB272FAFEB}" type="datetime1">
              <a:rPr lang="de-DE" altLang="de-DE"/>
              <a:pPr/>
              <a:t>19.09.2018</a:t>
            </a:fld>
            <a:r>
              <a:rPr lang="de-DE" altLang="de-DE" noProof="1"/>
              <a:t> </a:t>
            </a:r>
          </a:p>
        </p:txBody>
      </p:sp>
      <p:sp>
        <p:nvSpPr>
          <p:cNvPr id="53" name="Fußzeilenplatzhalter 3"/>
          <p:cNvSpPr>
            <a:spLocks noGrp="1"/>
          </p:cNvSpPr>
          <p:nvPr>
            <p:ph type="ftr" sz="quarter" idx="11"/>
          </p:nvPr>
        </p:nvSpPr>
        <p:spPr>
          <a:xfrm>
            <a:off x="495100" y="5754971"/>
            <a:ext cx="4229100" cy="171450"/>
          </a:xfrm>
        </p:spPr>
        <p:txBody>
          <a:bodyPr/>
          <a:lstStyle/>
          <a:p>
            <a:r>
              <a:rPr lang="de-DE" altLang="de-DE"/>
              <a:t>Holger Speckmann, CoC Structure, M&amp;P - Testing Technology</a:t>
            </a:r>
          </a:p>
        </p:txBody>
      </p:sp>
      <p:sp>
        <p:nvSpPr>
          <p:cNvPr id="54" name="Foliennummernplatzhalter 4"/>
          <p:cNvSpPr>
            <a:spLocks noGrp="1"/>
          </p:cNvSpPr>
          <p:nvPr>
            <p:ph type="sldNum" sz="quarter" idx="12"/>
          </p:nvPr>
        </p:nvSpPr>
        <p:spPr>
          <a:xfrm>
            <a:off x="5638600" y="5754971"/>
            <a:ext cx="890588" cy="171450"/>
          </a:xfrm>
        </p:spPr>
        <p:txBody>
          <a:bodyPr/>
          <a:lstStyle/>
          <a:p>
            <a:r>
              <a:rPr lang="de-DE" altLang="de-DE"/>
              <a:t>Page </a:t>
            </a:r>
            <a:fld id="{C3BF153E-1E2E-4C1C-AF3E-441A37251F54}" type="slidenum">
              <a:rPr altLang="de-DE"/>
              <a:pPr/>
              <a:t>11</a:t>
            </a:fld>
            <a:endParaRPr lang="de-DE" altLang="de-DE"/>
          </a:p>
        </p:txBody>
      </p:sp>
      <p:sp>
        <p:nvSpPr>
          <p:cNvPr id="55" name="AutoShape 1026"/>
          <p:cNvSpPr>
            <a:spLocks noChangeArrowheads="1"/>
          </p:cNvSpPr>
          <p:nvPr/>
        </p:nvSpPr>
        <p:spPr bwMode="auto">
          <a:xfrm rot="5400000">
            <a:off x="4195562" y="4410525"/>
            <a:ext cx="842963" cy="1264905"/>
          </a:xfrm>
          <a:custGeom>
            <a:avLst/>
            <a:gdLst>
              <a:gd name="G0" fmla="+- 11389 0 0"/>
              <a:gd name="G1" fmla="+- 18514 0 0"/>
              <a:gd name="G2" fmla="+- 7200 0 0"/>
              <a:gd name="G3" fmla="*/ 11389 1 2"/>
              <a:gd name="G4" fmla="+- G3 10800 0"/>
              <a:gd name="G5" fmla="+- 21600 11389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6495 w 21600"/>
              <a:gd name="T1" fmla="*/ 0 h 21600"/>
              <a:gd name="T2" fmla="*/ 11389 w 21600"/>
              <a:gd name="T3" fmla="*/ 7200 h 21600"/>
              <a:gd name="T4" fmla="*/ 0 w 21600"/>
              <a:gd name="T5" fmla="*/ 19244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95" y="0"/>
                </a:moveTo>
                <a:lnTo>
                  <a:pt x="11389" y="7200"/>
                </a:lnTo>
                <a:lnTo>
                  <a:pt x="14475" y="7200"/>
                </a:lnTo>
                <a:lnTo>
                  <a:pt x="14475" y="16888"/>
                </a:lnTo>
                <a:lnTo>
                  <a:pt x="0" y="16888"/>
                </a:lnTo>
                <a:lnTo>
                  <a:pt x="0" y="21600"/>
                </a:lnTo>
                <a:lnTo>
                  <a:pt x="18514" y="21600"/>
                </a:lnTo>
                <a:lnTo>
                  <a:pt x="18514" y="7200"/>
                </a:lnTo>
                <a:lnTo>
                  <a:pt x="21600" y="7200"/>
                </a:lnTo>
                <a:close/>
              </a:path>
            </a:pathLst>
          </a:cu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56" name="AutoShape 1027"/>
          <p:cNvSpPr>
            <a:spLocks noChangeArrowheads="1"/>
          </p:cNvSpPr>
          <p:nvPr/>
        </p:nvSpPr>
        <p:spPr bwMode="auto">
          <a:xfrm rot="5400000" flipV="1">
            <a:off x="3919337" y="4410525"/>
            <a:ext cx="842963" cy="1264905"/>
          </a:xfrm>
          <a:custGeom>
            <a:avLst/>
            <a:gdLst>
              <a:gd name="G0" fmla="+- 11389 0 0"/>
              <a:gd name="G1" fmla="+- 18514 0 0"/>
              <a:gd name="G2" fmla="+- 7200 0 0"/>
              <a:gd name="G3" fmla="*/ 11389 1 2"/>
              <a:gd name="G4" fmla="+- G3 10800 0"/>
              <a:gd name="G5" fmla="+- 21600 11389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6495 w 21600"/>
              <a:gd name="T1" fmla="*/ 0 h 21600"/>
              <a:gd name="T2" fmla="*/ 11389 w 21600"/>
              <a:gd name="T3" fmla="*/ 7200 h 21600"/>
              <a:gd name="T4" fmla="*/ 0 w 21600"/>
              <a:gd name="T5" fmla="*/ 19244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495" y="0"/>
                </a:moveTo>
                <a:lnTo>
                  <a:pt x="11389" y="7200"/>
                </a:lnTo>
                <a:lnTo>
                  <a:pt x="14475" y="7200"/>
                </a:lnTo>
                <a:lnTo>
                  <a:pt x="14475" y="16888"/>
                </a:lnTo>
                <a:lnTo>
                  <a:pt x="0" y="16888"/>
                </a:lnTo>
                <a:lnTo>
                  <a:pt x="0" y="21600"/>
                </a:lnTo>
                <a:lnTo>
                  <a:pt x="18514" y="21600"/>
                </a:lnTo>
                <a:lnTo>
                  <a:pt x="18514" y="7200"/>
                </a:lnTo>
                <a:lnTo>
                  <a:pt x="21600" y="7200"/>
                </a:lnTo>
                <a:close/>
              </a:path>
            </a:pathLst>
          </a:cu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57" name="AutoShape 1028"/>
          <p:cNvSpPr>
            <a:spLocks noChangeArrowheads="1"/>
          </p:cNvSpPr>
          <p:nvPr/>
        </p:nvSpPr>
        <p:spPr bwMode="auto">
          <a:xfrm rot="10800000">
            <a:off x="3909813" y="3811871"/>
            <a:ext cx="1188244" cy="797719"/>
          </a:xfrm>
          <a:prstGeom prst="chevron">
            <a:avLst>
              <a:gd name="adj" fmla="val 48210"/>
            </a:avLst>
          </a:prstGeom>
          <a:gradFill rotWithShape="0">
            <a:gsLst>
              <a:gs pos="0">
                <a:srgbClr val="FFEBFA"/>
              </a:gs>
              <a:gs pos="30000">
                <a:srgbClr val="C4D6EB"/>
              </a:gs>
              <a:gs pos="60001">
                <a:srgbClr val="85C2FF"/>
              </a:gs>
              <a:gs pos="100000">
                <a:srgbClr val="5E9EFF"/>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58" name="AutoShape 1029"/>
          <p:cNvSpPr>
            <a:spLocks noChangeArrowheads="1"/>
          </p:cNvSpPr>
          <p:nvPr/>
        </p:nvSpPr>
        <p:spPr bwMode="auto">
          <a:xfrm>
            <a:off x="2529878" y="1728263"/>
            <a:ext cx="1222772" cy="278635"/>
          </a:xfrm>
          <a:prstGeom prst="chevron">
            <a:avLst>
              <a:gd name="adj" fmla="val 63395"/>
            </a:avLst>
          </a:prstGeom>
          <a:gradFill rotWithShape="0">
            <a:gsLst>
              <a:gs pos="0">
                <a:srgbClr val="5E9EFF"/>
              </a:gs>
              <a:gs pos="39999">
                <a:srgbClr val="85C2FF"/>
              </a:gs>
              <a:gs pos="70000">
                <a:srgbClr val="C4D6EB"/>
              </a:gs>
              <a:gs pos="100000">
                <a:srgbClr val="FFEBFA"/>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59" name="AutoShape 1030"/>
          <p:cNvSpPr>
            <a:spLocks noChangeArrowheads="1"/>
          </p:cNvSpPr>
          <p:nvPr/>
        </p:nvSpPr>
        <p:spPr bwMode="auto">
          <a:xfrm>
            <a:off x="838000" y="1721119"/>
            <a:ext cx="2083594" cy="278635"/>
          </a:xfrm>
          <a:prstGeom prst="chevron">
            <a:avLst>
              <a:gd name="adj" fmla="val 61318"/>
            </a:avLst>
          </a:prstGeom>
          <a:gradFill rotWithShape="0">
            <a:gsLst>
              <a:gs pos="0">
                <a:srgbClr val="5E9EFF"/>
              </a:gs>
              <a:gs pos="39999">
                <a:srgbClr val="85C2FF"/>
              </a:gs>
              <a:gs pos="70000">
                <a:srgbClr val="C4D6EB"/>
              </a:gs>
              <a:gs pos="100000">
                <a:srgbClr val="FFEBFA"/>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0" name="AutoShape 1031"/>
          <p:cNvSpPr>
            <a:spLocks noChangeArrowheads="1"/>
          </p:cNvSpPr>
          <p:nvPr/>
        </p:nvSpPr>
        <p:spPr bwMode="auto">
          <a:xfrm>
            <a:off x="3379985" y="1721119"/>
            <a:ext cx="1913334" cy="278635"/>
          </a:xfrm>
          <a:prstGeom prst="chevron">
            <a:avLst>
              <a:gd name="adj" fmla="val 65419"/>
            </a:avLst>
          </a:prstGeom>
          <a:gradFill rotWithShape="0">
            <a:gsLst>
              <a:gs pos="0">
                <a:srgbClr val="5E9EFF"/>
              </a:gs>
              <a:gs pos="39999">
                <a:srgbClr val="85C2FF"/>
              </a:gs>
              <a:gs pos="70000">
                <a:srgbClr val="C4D6EB"/>
              </a:gs>
              <a:gs pos="100000">
                <a:srgbClr val="FFEBFA"/>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1" name="AutoShape 1032"/>
          <p:cNvSpPr>
            <a:spLocks noChangeArrowheads="1"/>
          </p:cNvSpPr>
          <p:nvPr/>
        </p:nvSpPr>
        <p:spPr bwMode="auto">
          <a:xfrm>
            <a:off x="4881362" y="1721119"/>
            <a:ext cx="1514475" cy="278635"/>
          </a:xfrm>
          <a:prstGeom prst="chevron">
            <a:avLst>
              <a:gd name="adj" fmla="val 69703"/>
            </a:avLst>
          </a:prstGeom>
          <a:gradFill rotWithShape="0">
            <a:gsLst>
              <a:gs pos="0">
                <a:srgbClr val="5E9EFF"/>
              </a:gs>
              <a:gs pos="39999">
                <a:srgbClr val="85C2FF"/>
              </a:gs>
              <a:gs pos="70000">
                <a:srgbClr val="C4D6EB"/>
              </a:gs>
              <a:gs pos="100000">
                <a:srgbClr val="FFEBFA"/>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2" name="AutoShape 1033"/>
          <p:cNvSpPr>
            <a:spLocks noChangeArrowheads="1"/>
          </p:cNvSpPr>
          <p:nvPr/>
        </p:nvSpPr>
        <p:spPr bwMode="auto">
          <a:xfrm rot="10800000">
            <a:off x="1921469" y="4083319"/>
            <a:ext cx="1506141" cy="278635"/>
          </a:xfrm>
          <a:prstGeom prst="chevron">
            <a:avLst>
              <a:gd name="adj" fmla="val 50750"/>
            </a:avLst>
          </a:prstGeom>
          <a:gradFill rotWithShape="0">
            <a:gsLst>
              <a:gs pos="0">
                <a:srgbClr val="FFEBFA"/>
              </a:gs>
              <a:gs pos="30000">
                <a:srgbClr val="C4D6EB"/>
              </a:gs>
              <a:gs pos="60001">
                <a:srgbClr val="85C2FF"/>
              </a:gs>
              <a:gs pos="100000">
                <a:srgbClr val="5E9EFF"/>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3" name="AutoShape 1034"/>
          <p:cNvSpPr>
            <a:spLocks noChangeArrowheads="1"/>
          </p:cNvSpPr>
          <p:nvPr/>
        </p:nvSpPr>
        <p:spPr bwMode="auto">
          <a:xfrm rot="16200000">
            <a:off x="5733255" y="3263918"/>
            <a:ext cx="210740" cy="313666"/>
          </a:xfrm>
          <a:prstGeom prst="downArrow">
            <a:avLst>
              <a:gd name="adj1" fmla="val 50000"/>
              <a:gd name="adj2" fmla="val 33898"/>
            </a:avLst>
          </a:prstGeom>
          <a:solidFill>
            <a:srgbClr val="CCFF66"/>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4" name="AutoShape 1035"/>
          <p:cNvSpPr>
            <a:spLocks noChangeArrowheads="1"/>
          </p:cNvSpPr>
          <p:nvPr/>
        </p:nvSpPr>
        <p:spPr bwMode="auto">
          <a:xfrm rot="10800000">
            <a:off x="3078757" y="4083319"/>
            <a:ext cx="1145381" cy="278635"/>
          </a:xfrm>
          <a:prstGeom prst="chevron">
            <a:avLst>
              <a:gd name="adj" fmla="val 50154"/>
            </a:avLst>
          </a:prstGeom>
          <a:gradFill rotWithShape="0">
            <a:gsLst>
              <a:gs pos="0">
                <a:srgbClr val="FFEBFA"/>
              </a:gs>
              <a:gs pos="30000">
                <a:srgbClr val="C4D6EB"/>
              </a:gs>
              <a:gs pos="60001">
                <a:srgbClr val="85C2FF"/>
              </a:gs>
              <a:gs pos="100000">
                <a:srgbClr val="5E9EFF"/>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5" name="AutoShape 1036"/>
          <p:cNvSpPr>
            <a:spLocks noChangeArrowheads="1"/>
          </p:cNvSpPr>
          <p:nvPr/>
        </p:nvSpPr>
        <p:spPr bwMode="auto">
          <a:xfrm rot="5400000">
            <a:off x="6120803" y="3322510"/>
            <a:ext cx="807244" cy="278635"/>
          </a:xfrm>
          <a:prstGeom prst="chevron">
            <a:avLst>
              <a:gd name="adj" fmla="val 27213"/>
            </a:avLst>
          </a:prstGeom>
          <a:gradFill rotWithShape="0">
            <a:gsLst>
              <a:gs pos="0">
                <a:srgbClr val="5E9EFF"/>
              </a:gs>
              <a:gs pos="39999">
                <a:srgbClr val="85C2FF"/>
              </a:gs>
              <a:gs pos="70000">
                <a:srgbClr val="C4D6EB"/>
              </a:gs>
              <a:gs pos="100000">
                <a:srgbClr val="FFEBFA"/>
              </a:gs>
            </a:gsLst>
            <a:lin ang="540000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6" name="AutoShape 1037"/>
          <p:cNvSpPr>
            <a:spLocks noChangeArrowheads="1"/>
          </p:cNvSpPr>
          <p:nvPr/>
        </p:nvSpPr>
        <p:spPr bwMode="auto">
          <a:xfrm rot="5400000">
            <a:off x="6088060" y="2623017"/>
            <a:ext cx="872729" cy="278635"/>
          </a:xfrm>
          <a:prstGeom prst="chevron">
            <a:avLst>
              <a:gd name="adj" fmla="val 25037"/>
            </a:avLst>
          </a:prstGeom>
          <a:gradFill rotWithShape="0">
            <a:gsLst>
              <a:gs pos="0">
                <a:srgbClr val="5E9EFF"/>
              </a:gs>
              <a:gs pos="39999">
                <a:srgbClr val="85C2FF"/>
              </a:gs>
              <a:gs pos="70000">
                <a:srgbClr val="C4D6EB"/>
              </a:gs>
              <a:gs pos="100000">
                <a:srgbClr val="FFEBFA"/>
              </a:gs>
            </a:gsLst>
            <a:lin ang="540000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7" name="AutoShape 1038"/>
          <p:cNvSpPr>
            <a:spLocks noChangeArrowheads="1"/>
          </p:cNvSpPr>
          <p:nvPr/>
        </p:nvSpPr>
        <p:spPr bwMode="auto">
          <a:xfrm>
            <a:off x="266500" y="1735407"/>
            <a:ext cx="954881" cy="278635"/>
          </a:xfrm>
          <a:prstGeom prst="homePlate">
            <a:avLst>
              <a:gd name="adj" fmla="val 59374"/>
            </a:avLst>
          </a:prstGeom>
          <a:gradFill rotWithShape="0">
            <a:gsLst>
              <a:gs pos="0">
                <a:srgbClr val="5E9EFF"/>
              </a:gs>
              <a:gs pos="39999">
                <a:srgbClr val="85C2FF"/>
              </a:gs>
              <a:gs pos="70000">
                <a:srgbClr val="C4D6EB"/>
              </a:gs>
              <a:gs pos="100000">
                <a:srgbClr val="FFEBFA"/>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68" name="Text Box 1040"/>
          <p:cNvSpPr txBox="1">
            <a:spLocks noChangeArrowheads="1"/>
          </p:cNvSpPr>
          <p:nvPr/>
        </p:nvSpPr>
        <p:spPr bwMode="auto">
          <a:xfrm>
            <a:off x="209350" y="1724706"/>
            <a:ext cx="932260" cy="34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b="1"/>
              <a:t>Material+</a:t>
            </a:r>
            <a:br>
              <a:rPr lang="en-GB" altLang="de-DE" sz="900" b="1"/>
            </a:br>
            <a:r>
              <a:rPr lang="en-GB" altLang="de-DE" sz="900" b="1"/>
              <a:t>Structure</a:t>
            </a:r>
          </a:p>
        </p:txBody>
      </p:sp>
      <p:sp>
        <p:nvSpPr>
          <p:cNvPr id="69" name="Text Box 1041"/>
          <p:cNvSpPr txBox="1">
            <a:spLocks noChangeArrowheads="1"/>
          </p:cNvSpPr>
          <p:nvPr/>
        </p:nvSpPr>
        <p:spPr bwMode="auto">
          <a:xfrm>
            <a:off x="1466650" y="1525870"/>
            <a:ext cx="1371600" cy="6941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600" b="1"/>
              <a:t>Effects of defects (EOD)</a:t>
            </a:r>
          </a:p>
          <a:p>
            <a:pPr>
              <a:spcBef>
                <a:spcPct val="50000"/>
              </a:spcBef>
              <a:buSzTx/>
              <a:buFontTx/>
              <a:buNone/>
            </a:pPr>
            <a:r>
              <a:rPr lang="en-GB" altLang="de-DE" sz="900" b="1"/>
              <a:t>Failures/Properties</a:t>
            </a:r>
            <a:r>
              <a:rPr lang="en-GB" altLang="de-DE" sz="600" b="1"/>
              <a:t> </a:t>
            </a:r>
            <a:br>
              <a:rPr lang="en-GB" altLang="de-DE" sz="600" b="1"/>
            </a:br>
            <a:r>
              <a:rPr lang="en-GB" altLang="de-DE" sz="600" b="1"/>
              <a:t>to be monitored</a:t>
            </a:r>
          </a:p>
          <a:p>
            <a:pPr>
              <a:spcBef>
                <a:spcPct val="50000"/>
              </a:spcBef>
              <a:buSzTx/>
              <a:buFontTx/>
              <a:buNone/>
            </a:pPr>
            <a:r>
              <a:rPr lang="en-GB" altLang="de-DE" sz="600" b="1"/>
              <a:t>Determination of </a:t>
            </a:r>
            <a:br>
              <a:rPr lang="en-GB" altLang="de-DE" sz="600" b="1"/>
            </a:br>
            <a:r>
              <a:rPr lang="en-GB" altLang="de-DE" sz="600" b="1"/>
              <a:t>SHM method</a:t>
            </a:r>
          </a:p>
        </p:txBody>
      </p:sp>
      <p:sp>
        <p:nvSpPr>
          <p:cNvPr id="70" name="Text Box 1042"/>
          <p:cNvSpPr txBox="1">
            <a:spLocks noChangeArrowheads="1"/>
          </p:cNvSpPr>
          <p:nvPr/>
        </p:nvSpPr>
        <p:spPr bwMode="auto">
          <a:xfrm>
            <a:off x="3002556" y="1754470"/>
            <a:ext cx="685800" cy="209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900" b="1"/>
              <a:t>Sensors</a:t>
            </a:r>
          </a:p>
        </p:txBody>
      </p:sp>
      <p:sp>
        <p:nvSpPr>
          <p:cNvPr id="71" name="Text Box 1043"/>
          <p:cNvSpPr txBox="1">
            <a:spLocks noChangeArrowheads="1"/>
          </p:cNvSpPr>
          <p:nvPr/>
        </p:nvSpPr>
        <p:spPr bwMode="auto">
          <a:xfrm>
            <a:off x="5074244" y="1525871"/>
            <a:ext cx="1257300" cy="5787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b="1"/>
              <a:t>Reliability:</a:t>
            </a:r>
          </a:p>
          <a:p>
            <a:pPr lvl="1">
              <a:spcBef>
                <a:spcPct val="50000"/>
              </a:spcBef>
              <a:buSzTx/>
            </a:pPr>
            <a:r>
              <a:rPr lang="en-GB" altLang="de-DE" sz="600"/>
              <a:t> Probability of    </a:t>
            </a:r>
            <a:br>
              <a:rPr lang="en-GB" altLang="de-DE" sz="600"/>
            </a:br>
            <a:r>
              <a:rPr lang="en-GB" altLang="de-DE" sz="600"/>
              <a:t>  Detection (POD)</a:t>
            </a:r>
          </a:p>
          <a:p>
            <a:pPr lvl="1">
              <a:spcBef>
                <a:spcPct val="50000"/>
              </a:spcBef>
              <a:buSzTx/>
            </a:pPr>
            <a:r>
              <a:rPr lang="en-GB" altLang="de-DE" sz="600"/>
              <a:t> Durability</a:t>
            </a:r>
          </a:p>
        </p:txBody>
      </p:sp>
      <p:sp>
        <p:nvSpPr>
          <p:cNvPr id="72" name="Text Box 1044"/>
          <p:cNvSpPr txBox="1">
            <a:spLocks noChangeArrowheads="1"/>
          </p:cNvSpPr>
          <p:nvPr/>
        </p:nvSpPr>
        <p:spPr bwMode="auto">
          <a:xfrm>
            <a:off x="3871712" y="1440145"/>
            <a:ext cx="1600200" cy="8095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marL="100013" indent="-100013">
              <a:spcBef>
                <a:spcPct val="0"/>
              </a:spcBef>
              <a:defRPr sz="2400">
                <a:solidFill>
                  <a:schemeClr val="tx1"/>
                </a:solidFill>
                <a:latin typeface="Arial" panose="020B0604020202020204" pitchFamily="34" charset="0"/>
              </a:defRPr>
            </a:lvl1pPr>
            <a:lvl2pPr>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spcBef>
                <a:spcPct val="50000"/>
              </a:spcBef>
              <a:buSzTx/>
              <a:buFontTx/>
              <a:buNone/>
            </a:pPr>
            <a:r>
              <a:rPr lang="en-GB" altLang="de-DE" sz="900" b="1"/>
              <a:t>Application of </a:t>
            </a:r>
            <a:br>
              <a:rPr lang="en-GB" altLang="de-DE" sz="900" b="1"/>
            </a:br>
            <a:r>
              <a:rPr lang="en-GB" altLang="de-DE" sz="900" b="1"/>
              <a:t>sensors:</a:t>
            </a:r>
          </a:p>
          <a:p>
            <a:pPr>
              <a:spcBef>
                <a:spcPct val="50000"/>
              </a:spcBef>
              <a:buSzTx/>
            </a:pPr>
            <a:r>
              <a:rPr lang="en-GB" altLang="de-DE" sz="600"/>
              <a:t>Modelling of optimised </a:t>
            </a:r>
            <a:br>
              <a:rPr lang="en-GB" altLang="de-DE" sz="600"/>
            </a:br>
            <a:r>
              <a:rPr lang="en-GB" altLang="de-DE" sz="600"/>
              <a:t>sensors placement</a:t>
            </a:r>
          </a:p>
          <a:p>
            <a:pPr>
              <a:spcBef>
                <a:spcPct val="50000"/>
              </a:spcBef>
              <a:buSzTx/>
            </a:pPr>
            <a:r>
              <a:rPr lang="en-GB" altLang="de-DE" sz="600"/>
              <a:t>Simulation : -Bonding</a:t>
            </a:r>
            <a:br>
              <a:rPr lang="en-GB" altLang="de-DE" sz="600"/>
            </a:br>
            <a:r>
              <a:rPr lang="en-GB" altLang="de-DE" sz="600"/>
              <a:t>                   -Embedding</a:t>
            </a:r>
          </a:p>
        </p:txBody>
      </p:sp>
      <p:sp>
        <p:nvSpPr>
          <p:cNvPr id="73" name="Text Box 1045"/>
          <p:cNvSpPr txBox="1">
            <a:spLocks noChangeArrowheads="1"/>
          </p:cNvSpPr>
          <p:nvPr/>
        </p:nvSpPr>
        <p:spPr bwMode="auto">
          <a:xfrm>
            <a:off x="6095800" y="2668871"/>
            <a:ext cx="914400" cy="347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b="1"/>
              <a:t>Data Transfer</a:t>
            </a:r>
            <a:r>
              <a:rPr lang="en-GB" altLang="de-DE" sz="600"/>
              <a:t> </a:t>
            </a:r>
          </a:p>
          <a:p>
            <a:pPr algn="ctr">
              <a:spcBef>
                <a:spcPct val="50000"/>
              </a:spcBef>
              <a:buSzTx/>
              <a:buFontTx/>
              <a:buNone/>
            </a:pPr>
            <a:r>
              <a:rPr lang="en-GB" altLang="de-DE" sz="600"/>
              <a:t>Sensor/SHM Unit</a:t>
            </a:r>
          </a:p>
        </p:txBody>
      </p:sp>
      <p:sp>
        <p:nvSpPr>
          <p:cNvPr id="74" name="Text Box 1046"/>
          <p:cNvSpPr txBox="1">
            <a:spLocks noChangeArrowheads="1"/>
          </p:cNvSpPr>
          <p:nvPr/>
        </p:nvSpPr>
        <p:spPr bwMode="auto">
          <a:xfrm>
            <a:off x="5981500" y="3274899"/>
            <a:ext cx="1085850" cy="4863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b="1"/>
              <a:t>SHM equipment:</a:t>
            </a:r>
          </a:p>
          <a:p>
            <a:pPr algn="ctr">
              <a:spcBef>
                <a:spcPct val="50000"/>
              </a:spcBef>
              <a:buSzTx/>
            </a:pPr>
            <a:r>
              <a:rPr lang="en-GB" altLang="de-DE" sz="600"/>
              <a:t> Offboard</a:t>
            </a:r>
          </a:p>
          <a:p>
            <a:pPr algn="ctr">
              <a:spcBef>
                <a:spcPct val="50000"/>
              </a:spcBef>
              <a:buSzTx/>
            </a:pPr>
            <a:r>
              <a:rPr lang="en-GB" altLang="de-DE" sz="600"/>
              <a:t> Onboard</a:t>
            </a:r>
          </a:p>
        </p:txBody>
      </p:sp>
      <p:grpSp>
        <p:nvGrpSpPr>
          <p:cNvPr id="75" name="Group 1047"/>
          <p:cNvGrpSpPr>
            <a:grpSpLocks/>
          </p:cNvGrpSpPr>
          <p:nvPr/>
        </p:nvGrpSpPr>
        <p:grpSpPr bwMode="auto">
          <a:xfrm>
            <a:off x="4552750" y="3107020"/>
            <a:ext cx="1085850" cy="553640"/>
            <a:chOff x="3936" y="1952"/>
            <a:chExt cx="912" cy="465"/>
          </a:xfrm>
        </p:grpSpPr>
        <p:sp>
          <p:nvSpPr>
            <p:cNvPr id="76" name="AutoShape 1048"/>
            <p:cNvSpPr>
              <a:spLocks noChangeArrowheads="1"/>
            </p:cNvSpPr>
            <p:nvPr/>
          </p:nvSpPr>
          <p:spPr bwMode="auto">
            <a:xfrm>
              <a:off x="3936" y="1952"/>
              <a:ext cx="912" cy="465"/>
            </a:xfrm>
            <a:prstGeom prst="flowChartDecision">
              <a:avLst/>
            </a:prstGeom>
            <a:solidFill>
              <a:srgbClr val="CC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77" name="Text Box 1049"/>
            <p:cNvSpPr txBox="1">
              <a:spLocks noChangeArrowheads="1"/>
            </p:cNvSpPr>
            <p:nvPr/>
          </p:nvSpPr>
          <p:spPr bwMode="auto">
            <a:xfrm>
              <a:off x="3984" y="2083"/>
              <a:ext cx="816" cy="1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a:t>Power Supply</a:t>
              </a:r>
            </a:p>
          </p:txBody>
        </p:sp>
      </p:grpSp>
      <p:sp>
        <p:nvSpPr>
          <p:cNvPr id="78" name="Oval 1050"/>
          <p:cNvSpPr>
            <a:spLocks noChangeArrowheads="1"/>
          </p:cNvSpPr>
          <p:nvPr/>
        </p:nvSpPr>
        <p:spPr bwMode="auto">
          <a:xfrm>
            <a:off x="260547" y="2644414"/>
            <a:ext cx="1891903" cy="391813"/>
          </a:xfrm>
          <a:prstGeom prst="ellipse">
            <a:avLst/>
          </a:prstGeom>
          <a:solidFill>
            <a:srgbClr val="FFCC66"/>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79" name="AutoShape 1051"/>
          <p:cNvSpPr>
            <a:spLocks noChangeArrowheads="1"/>
          </p:cNvSpPr>
          <p:nvPr/>
        </p:nvSpPr>
        <p:spPr bwMode="auto">
          <a:xfrm>
            <a:off x="4793257" y="5172208"/>
            <a:ext cx="2002631" cy="308277"/>
          </a:xfrm>
          <a:prstGeom prst="roundRect">
            <a:avLst>
              <a:gd name="adj" fmla="val 16667"/>
            </a:avLst>
          </a:prstGeom>
          <a:gradFill rotWithShape="0">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15875">
            <a:solidFill>
              <a:srgbClr val="FFA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80" name="Text Box 1052"/>
          <p:cNvSpPr txBox="1">
            <a:spLocks noChangeArrowheads="1"/>
          </p:cNvSpPr>
          <p:nvPr/>
        </p:nvSpPr>
        <p:spPr bwMode="auto">
          <a:xfrm>
            <a:off x="3135906" y="4097620"/>
            <a:ext cx="800100" cy="209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900" b="1"/>
              <a:t>Prognostic</a:t>
            </a:r>
          </a:p>
        </p:txBody>
      </p:sp>
      <p:sp>
        <p:nvSpPr>
          <p:cNvPr id="81" name="Text Box 1053"/>
          <p:cNvSpPr txBox="1">
            <a:spLocks noChangeArrowheads="1"/>
          </p:cNvSpPr>
          <p:nvPr/>
        </p:nvSpPr>
        <p:spPr bwMode="auto">
          <a:xfrm>
            <a:off x="2000050" y="3989275"/>
            <a:ext cx="1127522" cy="417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900" b="1"/>
              <a:t>Implementation</a:t>
            </a:r>
          </a:p>
          <a:p>
            <a:pPr algn="ctr">
              <a:spcBef>
                <a:spcPct val="50000"/>
              </a:spcBef>
              <a:buSzTx/>
              <a:buFontTx/>
              <a:buNone/>
            </a:pPr>
            <a:r>
              <a:rPr lang="en-GB" altLang="de-DE" sz="900" b="1"/>
              <a:t>Manufacturing</a:t>
            </a:r>
            <a:endParaRPr lang="en-GB" altLang="de-DE" sz="600" b="1"/>
          </a:p>
        </p:txBody>
      </p:sp>
      <p:grpSp>
        <p:nvGrpSpPr>
          <p:cNvPr id="82" name="Group 1054"/>
          <p:cNvGrpSpPr>
            <a:grpSpLocks/>
          </p:cNvGrpSpPr>
          <p:nvPr/>
        </p:nvGrpSpPr>
        <p:grpSpPr bwMode="auto">
          <a:xfrm>
            <a:off x="3023988" y="4897717"/>
            <a:ext cx="1178719" cy="625078"/>
            <a:chOff x="2112" y="3565"/>
            <a:chExt cx="990" cy="525"/>
          </a:xfrm>
        </p:grpSpPr>
        <p:sp>
          <p:nvSpPr>
            <p:cNvPr id="83" name="AutoShape 1055"/>
            <p:cNvSpPr>
              <a:spLocks noChangeArrowheads="1"/>
            </p:cNvSpPr>
            <p:nvPr/>
          </p:nvSpPr>
          <p:spPr bwMode="auto">
            <a:xfrm>
              <a:off x="2112" y="3717"/>
              <a:ext cx="942" cy="259"/>
            </a:xfrm>
            <a:prstGeom prst="roundRect">
              <a:avLst>
                <a:gd name="adj" fmla="val 16667"/>
              </a:avLst>
            </a:prstGeom>
            <a:gradFill rotWithShape="0">
              <a:gsLst>
                <a:gs pos="0">
                  <a:srgbClr val="FFEBFA"/>
                </a:gs>
                <a:gs pos="15000">
                  <a:srgbClr val="C4D6EB"/>
                </a:gs>
                <a:gs pos="30001">
                  <a:srgbClr val="85C2FF"/>
                </a:gs>
                <a:gs pos="50000">
                  <a:srgbClr val="5E9EFF"/>
                </a:gs>
                <a:gs pos="70000">
                  <a:srgbClr val="85C2FF"/>
                </a:gs>
                <a:gs pos="85000">
                  <a:srgbClr val="C4D6EB"/>
                </a:gs>
                <a:gs pos="100000">
                  <a:srgbClr val="FFEBFA"/>
                </a:gs>
              </a:gsLst>
              <a:lin ang="5400000" scaled="1"/>
            </a:gradFill>
            <a:ln w="15875">
              <a:solidFill>
                <a:srgbClr val="FFA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84" name="Text Box 1056"/>
            <p:cNvSpPr txBox="1">
              <a:spLocks noChangeArrowheads="1"/>
            </p:cNvSpPr>
            <p:nvPr/>
          </p:nvSpPr>
          <p:spPr bwMode="auto">
            <a:xfrm>
              <a:off x="2256" y="3565"/>
              <a:ext cx="846" cy="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900" b="1" u="sng" dirty="0"/>
                <a:t>Metals:</a:t>
              </a:r>
            </a:p>
            <a:p>
              <a:pPr>
                <a:spcBef>
                  <a:spcPct val="50000"/>
                </a:spcBef>
                <a:buSzTx/>
              </a:pPr>
              <a:r>
                <a:rPr lang="en-GB" altLang="de-DE" sz="900" dirty="0"/>
                <a:t> Corrosion</a:t>
              </a:r>
            </a:p>
            <a:p>
              <a:pPr>
                <a:spcBef>
                  <a:spcPct val="50000"/>
                </a:spcBef>
                <a:buSzTx/>
              </a:pPr>
              <a:r>
                <a:rPr lang="en-GB" altLang="de-DE" sz="900" dirty="0"/>
                <a:t> Fatigue</a:t>
              </a:r>
            </a:p>
          </p:txBody>
        </p:sp>
      </p:grpSp>
      <p:sp>
        <p:nvSpPr>
          <p:cNvPr id="85" name="Text Box 1057"/>
          <p:cNvSpPr txBox="1">
            <a:spLocks noChangeArrowheads="1"/>
          </p:cNvSpPr>
          <p:nvPr/>
        </p:nvSpPr>
        <p:spPr bwMode="auto">
          <a:xfrm>
            <a:off x="4993282" y="4759608"/>
            <a:ext cx="1859756" cy="11788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marL="100013" indent="-100013">
              <a:spcBef>
                <a:spcPct val="0"/>
              </a:spcBef>
              <a:defRPr sz="2400">
                <a:solidFill>
                  <a:schemeClr val="tx1"/>
                </a:solidFill>
                <a:latin typeface="Arial" panose="020B0604020202020204" pitchFamily="34" charset="0"/>
              </a:defRPr>
            </a:lvl1pPr>
            <a:lvl2pPr>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spcBef>
                <a:spcPct val="50000"/>
              </a:spcBef>
              <a:buSzTx/>
              <a:buFontTx/>
              <a:buNone/>
            </a:pPr>
            <a:r>
              <a:rPr lang="en-GB" altLang="de-DE" sz="900" b="1" u="sng" dirty="0"/>
              <a:t>Composites:</a:t>
            </a:r>
          </a:p>
          <a:p>
            <a:pPr>
              <a:spcBef>
                <a:spcPct val="50000"/>
              </a:spcBef>
              <a:buSzTx/>
            </a:pPr>
            <a:r>
              <a:rPr lang="en-GB" altLang="de-DE" sz="900" dirty="0"/>
              <a:t>Impacts</a:t>
            </a:r>
          </a:p>
          <a:p>
            <a:pPr>
              <a:spcBef>
                <a:spcPct val="50000"/>
              </a:spcBef>
              <a:buSzTx/>
            </a:pPr>
            <a:r>
              <a:rPr lang="en-GB" altLang="de-DE" sz="900" dirty="0"/>
              <a:t>Overloads</a:t>
            </a:r>
          </a:p>
          <a:p>
            <a:pPr>
              <a:spcBef>
                <a:spcPct val="50000"/>
              </a:spcBef>
              <a:buSzTx/>
            </a:pPr>
            <a:r>
              <a:rPr lang="en-GB" altLang="de-DE" sz="900" dirty="0"/>
              <a:t>BVID (Barely visible impact damage)</a:t>
            </a:r>
          </a:p>
          <a:p>
            <a:pPr>
              <a:spcBef>
                <a:spcPct val="50000"/>
              </a:spcBef>
              <a:buSzTx/>
            </a:pPr>
            <a:r>
              <a:rPr lang="en-GB" altLang="de-DE" sz="900" dirty="0" err="1"/>
              <a:t>Debondings</a:t>
            </a:r>
            <a:endParaRPr lang="en-GB" altLang="de-DE" sz="900" dirty="0"/>
          </a:p>
        </p:txBody>
      </p:sp>
      <p:sp>
        <p:nvSpPr>
          <p:cNvPr id="86" name="Text Box 1058"/>
          <p:cNvSpPr txBox="1">
            <a:spLocks noChangeArrowheads="1"/>
          </p:cNvSpPr>
          <p:nvPr/>
        </p:nvSpPr>
        <p:spPr bwMode="auto">
          <a:xfrm>
            <a:off x="648691" y="2436699"/>
            <a:ext cx="1218009" cy="8326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marL="100013" indent="-100013">
              <a:spcBef>
                <a:spcPct val="0"/>
              </a:spcBef>
              <a:defRPr sz="2400">
                <a:solidFill>
                  <a:schemeClr val="tx1"/>
                </a:solidFill>
                <a:latin typeface="Arial" panose="020B0604020202020204" pitchFamily="34" charset="0"/>
              </a:defRPr>
            </a:lvl1pPr>
            <a:lvl2pPr>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spcBef>
                <a:spcPct val="50000"/>
              </a:spcBef>
              <a:buSzTx/>
              <a:buFontTx/>
              <a:buNone/>
            </a:pPr>
            <a:r>
              <a:rPr lang="en-GB" altLang="de-DE" sz="900" b="1"/>
              <a:t>         Benefits:</a:t>
            </a:r>
          </a:p>
          <a:p>
            <a:pPr>
              <a:spcBef>
                <a:spcPct val="50000"/>
              </a:spcBef>
              <a:buSzTx/>
            </a:pPr>
            <a:r>
              <a:rPr lang="en-GB" altLang="de-DE" sz="900"/>
              <a:t>DMC reduction</a:t>
            </a:r>
          </a:p>
          <a:p>
            <a:pPr>
              <a:spcBef>
                <a:spcPct val="50000"/>
              </a:spcBef>
              <a:buSzTx/>
            </a:pPr>
            <a:r>
              <a:rPr lang="en-GB" altLang="de-DE" sz="900"/>
              <a:t>Increase availability</a:t>
            </a:r>
          </a:p>
          <a:p>
            <a:pPr>
              <a:spcBef>
                <a:spcPct val="50000"/>
              </a:spcBef>
              <a:buSzTx/>
            </a:pPr>
            <a:r>
              <a:rPr lang="en-GB" altLang="de-DE" sz="900"/>
              <a:t>Postpone repairs</a:t>
            </a:r>
          </a:p>
        </p:txBody>
      </p:sp>
      <p:sp>
        <p:nvSpPr>
          <p:cNvPr id="87" name="AutoShape 1059"/>
          <p:cNvSpPr>
            <a:spLocks noChangeArrowheads="1"/>
          </p:cNvSpPr>
          <p:nvPr/>
        </p:nvSpPr>
        <p:spPr bwMode="auto">
          <a:xfrm rot="5400000">
            <a:off x="6105325" y="1354434"/>
            <a:ext cx="722710" cy="1537072"/>
          </a:xfrm>
          <a:custGeom>
            <a:avLst/>
            <a:gdLst>
              <a:gd name="G0" fmla="+- 14467 0 0"/>
              <a:gd name="G1" fmla="+- 4137 0 0"/>
              <a:gd name="G2" fmla="+- 12158 0 4137"/>
              <a:gd name="G3" fmla="+- G2 0 4137"/>
              <a:gd name="G4" fmla="*/ G3 32768 32059"/>
              <a:gd name="G5" fmla="*/ G4 1 2"/>
              <a:gd name="G6" fmla="+- 21600 0 14467"/>
              <a:gd name="G7" fmla="*/ G6 4137 6079"/>
              <a:gd name="G8" fmla="+- G7 14467 0"/>
              <a:gd name="T0" fmla="*/ 14467 w 21600"/>
              <a:gd name="T1" fmla="*/ 0 h 21600"/>
              <a:gd name="T2" fmla="*/ 14467 w 21600"/>
              <a:gd name="T3" fmla="*/ 12158 h 21600"/>
              <a:gd name="T4" fmla="*/ 1985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467" y="0"/>
                </a:lnTo>
                <a:lnTo>
                  <a:pt x="14467" y="4137"/>
                </a:lnTo>
                <a:lnTo>
                  <a:pt x="12427" y="4137"/>
                </a:lnTo>
                <a:cubicBezTo>
                  <a:pt x="5564" y="4137"/>
                  <a:pt x="0" y="7728"/>
                  <a:pt x="0" y="12158"/>
                </a:cubicBezTo>
                <a:lnTo>
                  <a:pt x="0" y="21600"/>
                </a:lnTo>
                <a:lnTo>
                  <a:pt x="3970" y="21600"/>
                </a:lnTo>
                <a:lnTo>
                  <a:pt x="3970" y="12158"/>
                </a:lnTo>
                <a:cubicBezTo>
                  <a:pt x="3970" y="9873"/>
                  <a:pt x="7756" y="8021"/>
                  <a:pt x="12427" y="8021"/>
                </a:cubicBezTo>
                <a:lnTo>
                  <a:pt x="14467" y="8021"/>
                </a:lnTo>
                <a:lnTo>
                  <a:pt x="14467" y="12158"/>
                </a:lnTo>
                <a:close/>
              </a:path>
            </a:pathLst>
          </a:cu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88" name="AutoShape 1060"/>
          <p:cNvSpPr>
            <a:spLocks noChangeArrowheads="1"/>
          </p:cNvSpPr>
          <p:nvPr/>
        </p:nvSpPr>
        <p:spPr bwMode="auto">
          <a:xfrm rot="10800000">
            <a:off x="5689797" y="3946412"/>
            <a:ext cx="1016794" cy="370284"/>
          </a:xfrm>
          <a:custGeom>
            <a:avLst/>
            <a:gdLst>
              <a:gd name="G0" fmla="+- 12427 0 0"/>
              <a:gd name="G1" fmla="+- 4514 0 0"/>
              <a:gd name="G2" fmla="+- 12158 0 4514"/>
              <a:gd name="G3" fmla="+- G2 0 4514"/>
              <a:gd name="G4" fmla="*/ G3 32768 32059"/>
              <a:gd name="G5" fmla="*/ G4 1 2"/>
              <a:gd name="G6" fmla="+- 21600 0 12427"/>
              <a:gd name="G7" fmla="*/ G6 4514 6079"/>
              <a:gd name="G8" fmla="+- G7 12427 0"/>
              <a:gd name="T0" fmla="*/ 12427 w 21600"/>
              <a:gd name="T1" fmla="*/ 0 h 21600"/>
              <a:gd name="T2" fmla="*/ 12427 w 21600"/>
              <a:gd name="T3" fmla="*/ 12158 h 21600"/>
              <a:gd name="T4" fmla="*/ 160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4514"/>
                </a:lnTo>
                <a:cubicBezTo>
                  <a:pt x="5564" y="4514"/>
                  <a:pt x="0" y="7936"/>
                  <a:pt x="0" y="12158"/>
                </a:cubicBezTo>
                <a:lnTo>
                  <a:pt x="0" y="21600"/>
                </a:lnTo>
                <a:lnTo>
                  <a:pt x="3199" y="21600"/>
                </a:lnTo>
                <a:lnTo>
                  <a:pt x="3199" y="12158"/>
                </a:lnTo>
                <a:cubicBezTo>
                  <a:pt x="3199" y="9665"/>
                  <a:pt x="7331" y="7644"/>
                  <a:pt x="12427" y="7644"/>
                </a:cubicBezTo>
                <a:lnTo>
                  <a:pt x="12427" y="12158"/>
                </a:lnTo>
                <a:close/>
              </a:path>
            </a:pathLst>
          </a:cu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89" name="AutoShape 1061"/>
          <p:cNvSpPr>
            <a:spLocks noChangeArrowheads="1"/>
          </p:cNvSpPr>
          <p:nvPr/>
        </p:nvSpPr>
        <p:spPr bwMode="auto">
          <a:xfrm rot="10800000">
            <a:off x="4793256" y="3823777"/>
            <a:ext cx="1028700" cy="797719"/>
          </a:xfrm>
          <a:prstGeom prst="chevron">
            <a:avLst>
              <a:gd name="adj" fmla="val 46866"/>
            </a:avLst>
          </a:prstGeom>
          <a:gradFill rotWithShape="0">
            <a:gsLst>
              <a:gs pos="0">
                <a:srgbClr val="FFEBFA"/>
              </a:gs>
              <a:gs pos="30000">
                <a:srgbClr val="C4D6EB"/>
              </a:gs>
              <a:gs pos="60001">
                <a:srgbClr val="85C2FF"/>
              </a:gs>
              <a:gs pos="100000">
                <a:srgbClr val="5E9EFF"/>
              </a:gs>
            </a:gsLst>
            <a:lin ang="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90" name="Text Box 1062"/>
          <p:cNvSpPr txBox="1">
            <a:spLocks noChangeArrowheads="1"/>
          </p:cNvSpPr>
          <p:nvPr/>
        </p:nvSpPr>
        <p:spPr bwMode="auto">
          <a:xfrm>
            <a:off x="4909937" y="4040470"/>
            <a:ext cx="742950" cy="347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900" b="1"/>
              <a:t>Data analysis</a:t>
            </a:r>
          </a:p>
        </p:txBody>
      </p:sp>
      <p:sp>
        <p:nvSpPr>
          <p:cNvPr id="91" name="Text Box 1063"/>
          <p:cNvSpPr txBox="1">
            <a:spLocks noChangeArrowheads="1"/>
          </p:cNvSpPr>
          <p:nvPr/>
        </p:nvSpPr>
        <p:spPr bwMode="auto">
          <a:xfrm>
            <a:off x="3993156" y="4120243"/>
            <a:ext cx="1028700" cy="20938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spcBef>
                <a:spcPct val="50000"/>
              </a:spcBef>
              <a:buSzTx/>
              <a:buFontTx/>
              <a:buNone/>
            </a:pPr>
            <a:r>
              <a:rPr lang="en-GB" altLang="de-DE" sz="900" b="1"/>
              <a:t>Diagnostic</a:t>
            </a:r>
          </a:p>
        </p:txBody>
      </p:sp>
      <p:sp>
        <p:nvSpPr>
          <p:cNvPr id="92" name="AutoShape 1064"/>
          <p:cNvSpPr>
            <a:spLocks noChangeArrowheads="1"/>
          </p:cNvSpPr>
          <p:nvPr/>
        </p:nvSpPr>
        <p:spPr bwMode="auto">
          <a:xfrm rot="16200000">
            <a:off x="798709" y="3153455"/>
            <a:ext cx="845344" cy="1247775"/>
          </a:xfrm>
          <a:custGeom>
            <a:avLst/>
            <a:gdLst>
              <a:gd name="G0" fmla="+- 12758 0 0"/>
              <a:gd name="G1" fmla="+- 1566 0 0"/>
              <a:gd name="G2" fmla="+- 12158 0 1566"/>
              <a:gd name="G3" fmla="+- G2 0 1566"/>
              <a:gd name="G4" fmla="*/ G3 32768 32059"/>
              <a:gd name="G5" fmla="*/ G4 1 2"/>
              <a:gd name="G6" fmla="+- 21600 0 12758"/>
              <a:gd name="G7" fmla="*/ G6 1566 6079"/>
              <a:gd name="G8" fmla="+- G7 12758 0"/>
              <a:gd name="T0" fmla="*/ 12758 w 21600"/>
              <a:gd name="T1" fmla="*/ 0 h 21600"/>
              <a:gd name="T2" fmla="*/ 12758 w 21600"/>
              <a:gd name="T3" fmla="*/ 12158 h 21600"/>
              <a:gd name="T4" fmla="*/ 46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758" y="0"/>
                </a:lnTo>
                <a:lnTo>
                  <a:pt x="12758" y="1566"/>
                </a:lnTo>
                <a:lnTo>
                  <a:pt x="12427" y="1566"/>
                </a:lnTo>
                <a:cubicBezTo>
                  <a:pt x="5564" y="1566"/>
                  <a:pt x="0" y="6308"/>
                  <a:pt x="0" y="12158"/>
                </a:cubicBezTo>
                <a:lnTo>
                  <a:pt x="0" y="21600"/>
                </a:lnTo>
                <a:lnTo>
                  <a:pt x="9226" y="21600"/>
                </a:lnTo>
                <a:lnTo>
                  <a:pt x="9226" y="12158"/>
                </a:lnTo>
                <a:cubicBezTo>
                  <a:pt x="9226" y="11293"/>
                  <a:pt x="10659" y="10592"/>
                  <a:pt x="12427" y="10592"/>
                </a:cubicBezTo>
                <a:lnTo>
                  <a:pt x="12758" y="10592"/>
                </a:lnTo>
                <a:lnTo>
                  <a:pt x="12758" y="12158"/>
                </a:lnTo>
                <a:close/>
              </a:path>
            </a:pathLst>
          </a:custGeom>
          <a:gradFill rotWithShape="0">
            <a:gsLst>
              <a:gs pos="0">
                <a:srgbClr val="FFEBFA"/>
              </a:gs>
              <a:gs pos="30000">
                <a:srgbClr val="C4D6EB"/>
              </a:gs>
              <a:gs pos="60001">
                <a:srgbClr val="85C2FF"/>
              </a:gs>
              <a:gs pos="100000">
                <a:srgbClr val="5E9EFF"/>
              </a:gs>
            </a:gsLst>
            <a:lin ang="270000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93" name="AutoShape 1065"/>
          <p:cNvSpPr>
            <a:spLocks noChangeArrowheads="1"/>
          </p:cNvSpPr>
          <p:nvPr/>
        </p:nvSpPr>
        <p:spPr bwMode="auto">
          <a:xfrm rot="5400000" flipV="1">
            <a:off x="815378" y="3982130"/>
            <a:ext cx="812006" cy="1247775"/>
          </a:xfrm>
          <a:custGeom>
            <a:avLst/>
            <a:gdLst>
              <a:gd name="G0" fmla="+- 12758 0 0"/>
              <a:gd name="G1" fmla="+- 1566 0 0"/>
              <a:gd name="G2" fmla="+- 12158 0 1566"/>
              <a:gd name="G3" fmla="+- G2 0 1566"/>
              <a:gd name="G4" fmla="*/ G3 32768 32059"/>
              <a:gd name="G5" fmla="*/ G4 1 2"/>
              <a:gd name="G6" fmla="+- 21600 0 12758"/>
              <a:gd name="G7" fmla="*/ G6 1566 6079"/>
              <a:gd name="G8" fmla="+- G7 12758 0"/>
              <a:gd name="T0" fmla="*/ 12758 w 21600"/>
              <a:gd name="T1" fmla="*/ 0 h 21600"/>
              <a:gd name="T2" fmla="*/ 12758 w 21600"/>
              <a:gd name="T3" fmla="*/ 12158 h 21600"/>
              <a:gd name="T4" fmla="*/ 46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2758" y="0"/>
                </a:lnTo>
                <a:lnTo>
                  <a:pt x="12758" y="1566"/>
                </a:lnTo>
                <a:lnTo>
                  <a:pt x="12427" y="1566"/>
                </a:lnTo>
                <a:cubicBezTo>
                  <a:pt x="5564" y="1566"/>
                  <a:pt x="0" y="6308"/>
                  <a:pt x="0" y="12158"/>
                </a:cubicBezTo>
                <a:lnTo>
                  <a:pt x="0" y="21600"/>
                </a:lnTo>
                <a:lnTo>
                  <a:pt x="9226" y="21600"/>
                </a:lnTo>
                <a:lnTo>
                  <a:pt x="9226" y="12158"/>
                </a:lnTo>
                <a:cubicBezTo>
                  <a:pt x="9226" y="11293"/>
                  <a:pt x="10659" y="10592"/>
                  <a:pt x="12427" y="10592"/>
                </a:cubicBezTo>
                <a:lnTo>
                  <a:pt x="12758" y="10592"/>
                </a:lnTo>
                <a:lnTo>
                  <a:pt x="12758" y="12158"/>
                </a:lnTo>
                <a:close/>
              </a:path>
            </a:pathLst>
          </a:custGeom>
          <a:gradFill rotWithShape="0">
            <a:gsLst>
              <a:gs pos="0">
                <a:srgbClr val="FFEBFA"/>
              </a:gs>
              <a:gs pos="30000">
                <a:srgbClr val="C4D6EB"/>
              </a:gs>
              <a:gs pos="60001">
                <a:srgbClr val="85C2FF"/>
              </a:gs>
              <a:gs pos="100000">
                <a:srgbClr val="5E9EFF"/>
              </a:gs>
            </a:gsLst>
            <a:lin ang="18900000" scaled="1"/>
          </a:gradFill>
          <a:ln w="1587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94" name="Text Box 1066"/>
          <p:cNvSpPr txBox="1">
            <a:spLocks noChangeArrowheads="1"/>
          </p:cNvSpPr>
          <p:nvPr/>
        </p:nvSpPr>
        <p:spPr bwMode="auto">
          <a:xfrm>
            <a:off x="597494" y="3823777"/>
            <a:ext cx="1428750" cy="347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600" b="1"/>
              <a:t>Use for </a:t>
            </a:r>
            <a:r>
              <a:rPr lang="en-GB" altLang="de-DE" sz="900" b="1"/>
              <a:t>Maintenance</a:t>
            </a:r>
            <a:r>
              <a:rPr lang="en-GB" altLang="de-DE" sz="600" b="1"/>
              <a:t> </a:t>
            </a:r>
          </a:p>
          <a:p>
            <a:pPr algn="ctr">
              <a:spcBef>
                <a:spcPct val="50000"/>
              </a:spcBef>
              <a:buSzTx/>
              <a:buFontTx/>
              <a:buNone/>
            </a:pPr>
            <a:r>
              <a:rPr lang="en-GB" altLang="de-DE" sz="600" b="1"/>
              <a:t>optimisation</a:t>
            </a:r>
          </a:p>
        </p:txBody>
      </p:sp>
      <p:sp>
        <p:nvSpPr>
          <p:cNvPr id="95" name="Text Box 1067"/>
          <p:cNvSpPr txBox="1">
            <a:spLocks noChangeArrowheads="1"/>
          </p:cNvSpPr>
          <p:nvPr/>
        </p:nvSpPr>
        <p:spPr bwMode="auto">
          <a:xfrm>
            <a:off x="597494" y="4211921"/>
            <a:ext cx="1428750" cy="3478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pPr algn="ctr">
              <a:spcBef>
                <a:spcPct val="50000"/>
              </a:spcBef>
              <a:buSzTx/>
              <a:buFontTx/>
              <a:buNone/>
            </a:pPr>
            <a:r>
              <a:rPr lang="en-GB" altLang="de-DE" sz="600" b="1"/>
              <a:t>Use for </a:t>
            </a:r>
            <a:r>
              <a:rPr lang="en-GB" altLang="de-DE" sz="900" b="1"/>
              <a:t>Design</a:t>
            </a:r>
            <a:r>
              <a:rPr lang="en-GB" altLang="de-DE" sz="600" b="1"/>
              <a:t> </a:t>
            </a:r>
          </a:p>
          <a:p>
            <a:pPr algn="ctr">
              <a:spcBef>
                <a:spcPct val="50000"/>
              </a:spcBef>
              <a:buSzTx/>
              <a:buFontTx/>
              <a:buNone/>
            </a:pPr>
            <a:r>
              <a:rPr lang="en-GB" altLang="de-DE" sz="600" b="1"/>
              <a:t>optimisation</a:t>
            </a:r>
          </a:p>
        </p:txBody>
      </p:sp>
      <p:sp>
        <p:nvSpPr>
          <p:cNvPr id="96" name="Oval 1068"/>
          <p:cNvSpPr>
            <a:spLocks noChangeArrowheads="1"/>
          </p:cNvSpPr>
          <p:nvPr/>
        </p:nvSpPr>
        <p:spPr bwMode="auto">
          <a:xfrm>
            <a:off x="291503" y="5234619"/>
            <a:ext cx="1746647" cy="391813"/>
          </a:xfrm>
          <a:prstGeom prst="ellipse">
            <a:avLst/>
          </a:prstGeom>
          <a:solidFill>
            <a:srgbClr val="FFCC66"/>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nchor="ctr">
            <a:spAutoFit/>
          </a:bodyPr>
          <a:lstStyle/>
          <a:p>
            <a:endParaRPr lang="de-DE" sz="1350"/>
          </a:p>
        </p:txBody>
      </p:sp>
      <p:sp>
        <p:nvSpPr>
          <p:cNvPr id="97" name="Text Box 1069"/>
          <p:cNvSpPr txBox="1">
            <a:spLocks noChangeArrowheads="1"/>
          </p:cNvSpPr>
          <p:nvPr/>
        </p:nvSpPr>
        <p:spPr bwMode="auto">
          <a:xfrm>
            <a:off x="323650" y="5012021"/>
            <a:ext cx="1720454" cy="6248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33CC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marL="100013" indent="-100013">
              <a:spcBef>
                <a:spcPct val="0"/>
              </a:spcBef>
              <a:defRPr sz="2400">
                <a:solidFill>
                  <a:schemeClr val="tx1"/>
                </a:solidFill>
                <a:latin typeface="Arial" panose="020B0604020202020204" pitchFamily="34" charset="0"/>
              </a:defRPr>
            </a:lvl1pPr>
            <a:lvl2pPr>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lgn="ctr">
              <a:spcBef>
                <a:spcPct val="50000"/>
              </a:spcBef>
              <a:buSzTx/>
              <a:buFontTx/>
              <a:buNone/>
            </a:pPr>
            <a:r>
              <a:rPr lang="en-GB" altLang="de-DE" sz="900" b="1"/>
              <a:t>Benefits:</a:t>
            </a:r>
          </a:p>
          <a:p>
            <a:pPr>
              <a:spcBef>
                <a:spcPct val="50000"/>
              </a:spcBef>
              <a:buSzTx/>
            </a:pPr>
            <a:r>
              <a:rPr lang="en-GB" altLang="de-DE" sz="900"/>
              <a:t>Reduction of Weight</a:t>
            </a:r>
          </a:p>
          <a:p>
            <a:pPr>
              <a:spcBef>
                <a:spcPct val="50000"/>
              </a:spcBef>
              <a:buSzTx/>
            </a:pPr>
            <a:r>
              <a:rPr lang="en-GB" altLang="de-DE" sz="900"/>
              <a:t>Detection of Loads/Overloads</a:t>
            </a:r>
          </a:p>
        </p:txBody>
      </p:sp>
      <p:sp>
        <p:nvSpPr>
          <p:cNvPr id="98" name="Line 1070"/>
          <p:cNvSpPr>
            <a:spLocks noChangeShapeType="1"/>
          </p:cNvSpPr>
          <p:nvPr/>
        </p:nvSpPr>
        <p:spPr bwMode="auto">
          <a:xfrm>
            <a:off x="1466650" y="4200014"/>
            <a:ext cx="378619" cy="0"/>
          </a:xfrm>
          <a:prstGeom prst="line">
            <a:avLst/>
          </a:prstGeom>
          <a:noFill/>
          <a:ln w="15875">
            <a:solidFill>
              <a:srgbClr val="5FA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p>
            <a:endParaRPr lang="de-DE" sz="1350"/>
          </a:p>
        </p:txBody>
      </p:sp>
    </p:spTree>
    <p:extLst>
      <p:ext uri="{BB962C8B-B14F-4D97-AF65-F5344CB8AC3E}">
        <p14:creationId xmlns:p14="http://schemas.microsoft.com/office/powerpoint/2010/main" val="297806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What to detect or measure?</a:t>
            </a:r>
          </a:p>
        </p:txBody>
      </p:sp>
      <p:sp>
        <p:nvSpPr>
          <p:cNvPr id="5" name="Rectangle 3"/>
          <p:cNvSpPr txBox="1">
            <a:spLocks noChangeArrowheads="1"/>
          </p:cNvSpPr>
          <p:nvPr/>
        </p:nvSpPr>
        <p:spPr>
          <a:xfrm>
            <a:off x="589547" y="1736759"/>
            <a:ext cx="6459141" cy="43434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accent4"/>
              </a:buClr>
              <a:buSzPct val="80000"/>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60000"/>
              <a:buFont typeface="Courier New" panose="02070309020205020404" pitchFamily="49" charset="0"/>
              <a:buChar char="o"/>
              <a:defRPr sz="14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0494" indent="-140494"/>
            <a:r>
              <a:rPr lang="en-GB" altLang="de-DE" sz="1500" u="sng" dirty="0">
                <a:solidFill>
                  <a:srgbClr val="0000FF"/>
                </a:solidFill>
              </a:rPr>
              <a:t>Measurement</a:t>
            </a:r>
            <a:r>
              <a:rPr lang="en-GB" altLang="de-DE" sz="1500" dirty="0">
                <a:solidFill>
                  <a:srgbClr val="0000FF"/>
                </a:solidFill>
              </a:rPr>
              <a:t> of in flight real A/C constrains </a:t>
            </a:r>
          </a:p>
          <a:p>
            <a:pPr marL="428625" lvl="1" indent="-142875"/>
            <a:r>
              <a:rPr lang="en-GB" altLang="de-DE" sz="1350" dirty="0"/>
              <a:t>Analysis of repercussion (ex: hard landing, tail bumper)</a:t>
            </a:r>
          </a:p>
          <a:p>
            <a:pPr marL="428625" lvl="1" indent="-142875"/>
            <a:r>
              <a:rPr lang="en-GB" altLang="de-DE" sz="1350" dirty="0"/>
              <a:t>Recording of exceptional, aerodynamic loads/strains</a:t>
            </a:r>
          </a:p>
          <a:p>
            <a:pPr marL="428625" lvl="1" indent="-142875"/>
            <a:r>
              <a:rPr lang="en-GB" altLang="de-DE" sz="1350" dirty="0"/>
              <a:t>Recording of loads in hot spot areas</a:t>
            </a:r>
          </a:p>
          <a:p>
            <a:pPr marL="428625" lvl="1" indent="-142875"/>
            <a:r>
              <a:rPr lang="en-GB" altLang="de-DE" sz="1350" dirty="0"/>
              <a:t>Customisation of A/C life cycle</a:t>
            </a:r>
          </a:p>
          <a:p>
            <a:pPr marL="428625" lvl="1" indent="-142875"/>
            <a:r>
              <a:rPr lang="en-GB" altLang="de-DE" sz="1350" dirty="0"/>
              <a:t>Flight control coupling for limitation of in flight constraints</a:t>
            </a:r>
          </a:p>
          <a:p>
            <a:pPr marL="140494" indent="-140494"/>
            <a:r>
              <a:rPr lang="en-GB" altLang="de-DE" sz="1500" u="sng" dirty="0">
                <a:solidFill>
                  <a:srgbClr val="0000FF"/>
                </a:solidFill>
              </a:rPr>
              <a:t>Detection</a:t>
            </a:r>
            <a:r>
              <a:rPr lang="en-GB" altLang="de-DE" sz="1500" dirty="0">
                <a:solidFill>
                  <a:srgbClr val="0000FF"/>
                </a:solidFill>
              </a:rPr>
              <a:t> of damages</a:t>
            </a:r>
          </a:p>
          <a:p>
            <a:pPr marL="428625" lvl="1" indent="-142875"/>
            <a:r>
              <a:rPr lang="en-GB" altLang="de-DE" sz="1350" dirty="0"/>
              <a:t>Inspection in hazardous areas without direct access</a:t>
            </a:r>
          </a:p>
          <a:p>
            <a:pPr marL="428625" lvl="1" indent="-142875"/>
            <a:r>
              <a:rPr lang="en-GB" altLang="de-DE" sz="1350" dirty="0"/>
              <a:t>Weight saving through sizing cases deletion (e.g. broken stringer)</a:t>
            </a:r>
          </a:p>
          <a:p>
            <a:pPr marL="140494" indent="-140494"/>
            <a:r>
              <a:rPr lang="en-GB" altLang="de-DE" sz="1500" u="sng" dirty="0">
                <a:solidFill>
                  <a:srgbClr val="0000FF"/>
                </a:solidFill>
              </a:rPr>
              <a:t>Monitoring</a:t>
            </a:r>
            <a:r>
              <a:rPr lang="en-GB" altLang="de-DE" sz="1500" dirty="0">
                <a:solidFill>
                  <a:srgbClr val="0000FF"/>
                </a:solidFill>
              </a:rPr>
              <a:t> of damage propagation:</a:t>
            </a:r>
          </a:p>
          <a:p>
            <a:pPr marL="428625" lvl="1" indent="-142875"/>
            <a:r>
              <a:rPr lang="en-GB" altLang="de-DE" sz="1350" dirty="0"/>
              <a:t>Postpone repairs to planned checks</a:t>
            </a:r>
          </a:p>
          <a:p>
            <a:pPr marL="428625" lvl="1" indent="-142875"/>
            <a:r>
              <a:rPr lang="en-GB" altLang="de-DE" sz="1350" dirty="0"/>
              <a:t>Reduction of downtime – Increased availability</a:t>
            </a:r>
          </a:p>
          <a:p>
            <a:pPr marL="140494" indent="-140494">
              <a:buNone/>
            </a:pPr>
            <a:r>
              <a:rPr lang="en-GB" altLang="de-DE" sz="1500" u="sng" dirty="0"/>
              <a:t>Approach:</a:t>
            </a:r>
          </a:p>
          <a:p>
            <a:pPr marL="140494" indent="-140494"/>
            <a:r>
              <a:rPr lang="en-GB" altLang="de-DE" sz="1500" dirty="0">
                <a:solidFill>
                  <a:srgbClr val="0000FF"/>
                </a:solidFill>
              </a:rPr>
              <a:t>Multi Disciplinary approach:</a:t>
            </a:r>
          </a:p>
          <a:p>
            <a:pPr marL="428625" lvl="1" indent="-142875"/>
            <a:r>
              <a:rPr lang="en-GB" altLang="de-DE" sz="1350" dirty="0"/>
              <a:t>System compatibility, Cabin, Costumer support, Maintainability</a:t>
            </a:r>
          </a:p>
        </p:txBody>
      </p:sp>
    </p:spTree>
    <p:extLst>
      <p:ext uri="{BB962C8B-B14F-4D97-AF65-F5344CB8AC3E}">
        <p14:creationId xmlns:p14="http://schemas.microsoft.com/office/powerpoint/2010/main" val="1072908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Benefits of SHM</a:t>
            </a:r>
          </a:p>
        </p:txBody>
      </p:sp>
      <p:sp>
        <p:nvSpPr>
          <p:cNvPr id="5" name="Rectangle 3"/>
          <p:cNvSpPr>
            <a:spLocks noChangeArrowheads="1"/>
          </p:cNvSpPr>
          <p:nvPr/>
        </p:nvSpPr>
        <p:spPr bwMode="auto">
          <a:xfrm>
            <a:off x="571501" y="1600200"/>
            <a:ext cx="569387" cy="30008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s-ES" altLang="de-DE" sz="1350" b="1">
                <a:effectLst>
                  <a:outerShdw blurRad="38100" dist="38100" dir="2700000" algn="tl">
                    <a:srgbClr val="C0C0C0"/>
                  </a:outerShdw>
                </a:effectLst>
                <a:latin typeface="Arial" panose="020B0604020202020204" pitchFamily="34" charset="0"/>
                <a:cs typeface="Arial" panose="020B0604020202020204" pitchFamily="34" charset="0"/>
              </a:rPr>
              <a:t>SHM</a:t>
            </a:r>
            <a:endParaRPr lang="en-GB" altLang="de-DE" sz="1350" b="1">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6" name="Text Box 4"/>
          <p:cNvSpPr txBox="1">
            <a:spLocks noChangeArrowheads="1"/>
          </p:cNvSpPr>
          <p:nvPr/>
        </p:nvSpPr>
        <p:spPr bwMode="auto">
          <a:xfrm>
            <a:off x="589360" y="3852863"/>
            <a:ext cx="2896790" cy="1947713"/>
          </a:xfrm>
          <a:prstGeom prst="rect">
            <a:avLst/>
          </a:prstGeom>
          <a:solidFill>
            <a:srgbClr val="DDDDDD"/>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panose="020B0604020202020204" pitchFamily="34" charset="0"/>
              </a:defRPr>
            </a:lvl1pPr>
            <a:lvl2pPr marL="190500">
              <a:spcBef>
                <a:spcPct val="0"/>
              </a:spcBef>
              <a:defRPr sz="2400">
                <a:solidFill>
                  <a:schemeClr val="tx1"/>
                </a:solidFill>
                <a:latin typeface="Arial" panose="020B0604020202020204" pitchFamily="34" charset="0"/>
              </a:defRPr>
            </a:lvl2pPr>
            <a:lvl3pPr marL="381000">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lnSpc>
                <a:spcPct val="110000"/>
              </a:lnSpc>
              <a:spcBef>
                <a:spcPct val="50000"/>
              </a:spcBef>
              <a:buSzTx/>
            </a:pPr>
            <a:r>
              <a:rPr lang="en-GB" altLang="de-DE" sz="1500">
                <a:cs typeface="Arial" panose="020B0604020202020204" pitchFamily="34" charset="0"/>
              </a:rPr>
              <a:t> Reduction of inspection time</a:t>
            </a:r>
          </a:p>
          <a:p>
            <a:pPr>
              <a:lnSpc>
                <a:spcPct val="110000"/>
              </a:lnSpc>
              <a:spcBef>
                <a:spcPct val="50000"/>
              </a:spcBef>
              <a:buSzTx/>
            </a:pPr>
            <a:r>
              <a:rPr lang="en-GB" altLang="de-DE" sz="1500">
                <a:cs typeface="Arial" panose="020B0604020202020204" pitchFamily="34" charset="0"/>
              </a:rPr>
              <a:t> Deferred maintenance / repair</a:t>
            </a:r>
          </a:p>
          <a:p>
            <a:pPr>
              <a:lnSpc>
                <a:spcPct val="110000"/>
              </a:lnSpc>
              <a:spcBef>
                <a:spcPct val="50000"/>
              </a:spcBef>
              <a:buSzTx/>
            </a:pPr>
            <a:r>
              <a:rPr lang="en-GB" altLang="de-DE" sz="1500">
                <a:cs typeface="Arial" panose="020B0604020202020204" pitchFamily="34" charset="0"/>
              </a:rPr>
              <a:t> Maintenance on demand</a:t>
            </a:r>
          </a:p>
          <a:p>
            <a:pPr>
              <a:lnSpc>
                <a:spcPct val="110000"/>
              </a:lnSpc>
              <a:spcBef>
                <a:spcPct val="50000"/>
              </a:spcBef>
              <a:buSzTx/>
              <a:buFont typeface="Wingdings" panose="05000000000000000000" pitchFamily="2" charset="2"/>
              <a:buChar char="Ø"/>
            </a:pPr>
            <a:r>
              <a:rPr lang="en-GB" altLang="de-DE" sz="1500">
                <a:cs typeface="Arial" panose="020B0604020202020204" pitchFamily="34" charset="0"/>
              </a:rPr>
              <a:t> </a:t>
            </a:r>
            <a:r>
              <a:rPr lang="en-GB" altLang="de-DE" sz="1800" b="1">
                <a:effectLst>
                  <a:outerShdw blurRad="38100" dist="38100" dir="2700000" algn="tl">
                    <a:srgbClr val="FFFFFF"/>
                  </a:outerShdw>
                </a:effectLst>
                <a:cs typeface="Arial" panose="020B0604020202020204" pitchFamily="34" charset="0"/>
              </a:rPr>
              <a:t>Reduced DOC, DMC</a:t>
            </a:r>
          </a:p>
          <a:p>
            <a:pPr>
              <a:lnSpc>
                <a:spcPct val="110000"/>
              </a:lnSpc>
              <a:spcBef>
                <a:spcPct val="50000"/>
              </a:spcBef>
              <a:buSzTx/>
              <a:buFont typeface="Wingdings" panose="05000000000000000000" pitchFamily="2" charset="2"/>
              <a:buChar char="Ø"/>
            </a:pPr>
            <a:r>
              <a:rPr lang="en-GB" altLang="de-DE" sz="1800" b="1">
                <a:effectLst>
                  <a:outerShdw blurRad="38100" dist="38100" dir="2700000" algn="tl">
                    <a:srgbClr val="FFFFFF"/>
                  </a:outerShdw>
                </a:effectLst>
                <a:cs typeface="Arial" panose="020B0604020202020204" pitchFamily="34" charset="0"/>
              </a:rPr>
              <a:t> Increased Availability</a:t>
            </a:r>
          </a:p>
        </p:txBody>
      </p:sp>
      <p:sp>
        <p:nvSpPr>
          <p:cNvPr id="7" name="Rectangle 5"/>
          <p:cNvSpPr>
            <a:spLocks noChangeArrowheads="1"/>
          </p:cNvSpPr>
          <p:nvPr/>
        </p:nvSpPr>
        <p:spPr bwMode="auto">
          <a:xfrm>
            <a:off x="400050" y="3429000"/>
            <a:ext cx="3257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SzTx/>
              <a:buFontTx/>
              <a:buNone/>
            </a:pPr>
            <a:r>
              <a:rPr lang="en-GB" altLang="de-DE" sz="1350" b="1" u="sng">
                <a:effectLst>
                  <a:outerShdw blurRad="38100" dist="38100" dir="2700000" algn="tl">
                    <a:srgbClr val="C0C0C0"/>
                  </a:outerShdw>
                </a:effectLst>
                <a:latin typeface="Arial" panose="020B0604020202020204" pitchFamily="34" charset="0"/>
                <a:cs typeface="Arial" panose="020B0604020202020204" pitchFamily="34" charset="0"/>
              </a:rPr>
              <a:t>Maintenance /  Operatability</a:t>
            </a:r>
          </a:p>
        </p:txBody>
      </p:sp>
      <p:sp>
        <p:nvSpPr>
          <p:cNvPr id="8" name="Rectangle 6"/>
          <p:cNvSpPr>
            <a:spLocks noChangeArrowheads="1"/>
          </p:cNvSpPr>
          <p:nvPr/>
        </p:nvSpPr>
        <p:spPr bwMode="auto">
          <a:xfrm>
            <a:off x="4057650" y="3486150"/>
            <a:ext cx="2400300" cy="24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buSzTx/>
              <a:buFontTx/>
              <a:buNone/>
            </a:pPr>
            <a:r>
              <a:rPr lang="en-GB" altLang="de-DE" sz="1350" b="1" u="sng">
                <a:effectLst>
                  <a:outerShdw blurRad="38100" dist="38100" dir="2700000" algn="tl">
                    <a:srgbClr val="C0C0C0"/>
                  </a:outerShdw>
                </a:effectLst>
                <a:latin typeface="Arial" panose="020B0604020202020204" pitchFamily="34" charset="0"/>
                <a:cs typeface="Arial" panose="020B0604020202020204" pitchFamily="34" charset="0"/>
              </a:rPr>
              <a:t>Design</a:t>
            </a:r>
            <a:r>
              <a:rPr lang="en-GB" altLang="de-DE" sz="1350" u="sng">
                <a:effectLst>
                  <a:outerShdw blurRad="38100" dist="38100" dir="2700000" algn="tl">
                    <a:srgbClr val="C0C0C0"/>
                  </a:outerShdw>
                </a:effectLst>
                <a:latin typeface="Arial" panose="020B0604020202020204" pitchFamily="34" charset="0"/>
                <a:cs typeface="Arial" panose="020B0604020202020204" pitchFamily="34" charset="0"/>
              </a:rPr>
              <a:t> </a:t>
            </a:r>
            <a:endParaRPr lang="en-GB" altLang="de-DE" sz="1500" u="sng">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9" name="Text Box 7"/>
          <p:cNvSpPr txBox="1">
            <a:spLocks noChangeArrowheads="1"/>
          </p:cNvSpPr>
          <p:nvPr/>
        </p:nvSpPr>
        <p:spPr bwMode="auto">
          <a:xfrm>
            <a:off x="4057650" y="3829051"/>
            <a:ext cx="2857500" cy="1135183"/>
          </a:xfrm>
          <a:prstGeom prst="rect">
            <a:avLst/>
          </a:prstGeom>
          <a:solidFill>
            <a:srgbClr val="DDDDDD"/>
          </a:soli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panose="020B0604020202020204" pitchFamily="34" charset="0"/>
              </a:defRPr>
            </a:lvl1pPr>
            <a:lvl2pPr marL="190500">
              <a:spcBef>
                <a:spcPct val="0"/>
              </a:spcBef>
              <a:defRPr sz="2400">
                <a:solidFill>
                  <a:schemeClr val="tx1"/>
                </a:solidFill>
                <a:latin typeface="Arial" panose="020B0604020202020204" pitchFamily="34" charset="0"/>
              </a:defRPr>
            </a:lvl2pPr>
            <a:lvl3pPr marL="381000">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lnSpc>
                <a:spcPct val="110000"/>
              </a:lnSpc>
              <a:spcBef>
                <a:spcPct val="50000"/>
              </a:spcBef>
              <a:buSzTx/>
            </a:pPr>
            <a:r>
              <a:rPr lang="en-GB" altLang="de-DE" sz="1500">
                <a:cs typeface="Arial" panose="020B0604020202020204" pitchFamily="34" charset="0"/>
              </a:rPr>
              <a:t> Optimised structural efficiency</a:t>
            </a:r>
          </a:p>
          <a:p>
            <a:pPr>
              <a:lnSpc>
                <a:spcPct val="110000"/>
              </a:lnSpc>
              <a:spcBef>
                <a:spcPct val="50000"/>
              </a:spcBef>
              <a:buSzTx/>
            </a:pPr>
            <a:r>
              <a:rPr lang="en-GB" altLang="de-DE" sz="1500">
                <a:cs typeface="Arial" panose="020B0604020202020204" pitchFamily="34" charset="0"/>
              </a:rPr>
              <a:t> New design philosophies</a:t>
            </a:r>
          </a:p>
          <a:p>
            <a:pPr>
              <a:lnSpc>
                <a:spcPct val="110000"/>
              </a:lnSpc>
              <a:spcBef>
                <a:spcPct val="50000"/>
              </a:spcBef>
              <a:buSzTx/>
              <a:buFont typeface="Wingdings" panose="05000000000000000000" pitchFamily="2" charset="2"/>
              <a:buChar char="Ø"/>
            </a:pPr>
            <a:r>
              <a:rPr lang="en-GB" altLang="de-DE" sz="1800" b="1">
                <a:effectLst>
                  <a:outerShdw blurRad="38100" dist="38100" dir="2700000" algn="tl">
                    <a:srgbClr val="FFFFFF"/>
                  </a:outerShdw>
                </a:effectLst>
                <a:cs typeface="Arial" panose="020B0604020202020204" pitchFamily="34" charset="0"/>
              </a:rPr>
              <a:t> Weight saving</a:t>
            </a:r>
          </a:p>
        </p:txBody>
      </p:sp>
      <p:sp>
        <p:nvSpPr>
          <p:cNvPr id="10" name="Rectangle 8"/>
          <p:cNvSpPr>
            <a:spLocks noChangeArrowheads="1"/>
          </p:cNvSpPr>
          <p:nvPr/>
        </p:nvSpPr>
        <p:spPr bwMode="auto">
          <a:xfrm>
            <a:off x="552450" y="1943100"/>
            <a:ext cx="6362700" cy="8572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8925" indent="-288925">
              <a:defRPr sz="2400">
                <a:solidFill>
                  <a:schemeClr val="tx1"/>
                </a:solidFill>
                <a:latin typeface="Arial" panose="020B0604020202020204" pitchFamily="34" charset="0"/>
              </a:defRPr>
            </a:lvl1pPr>
            <a:lvl2pPr marL="669925" indent="-190500">
              <a:buSzPct val="80000"/>
              <a:buFont typeface="Webdings" panose="05030102010509060703" pitchFamily="18" charset="2"/>
              <a:buChar char="4"/>
              <a:defRPr sz="2200">
                <a:solidFill>
                  <a:schemeClr val="tx1"/>
                </a:solidFill>
                <a:latin typeface="Arial" panose="020B0604020202020204" pitchFamily="34" charset="0"/>
              </a:defRPr>
            </a:lvl2pPr>
            <a:lvl3pPr marL="1050925" indent="-190500">
              <a:buChar char="–"/>
              <a:defRPr sz="2000">
                <a:solidFill>
                  <a:schemeClr val="tx1"/>
                </a:solidFill>
                <a:latin typeface="Arial" panose="020B0604020202020204" pitchFamily="34" charset="0"/>
              </a:defRPr>
            </a:lvl3pPr>
            <a:lvl4pPr marL="1431925" indent="-190500">
              <a:defRPr>
                <a:solidFill>
                  <a:schemeClr val="tx1"/>
                </a:solidFill>
                <a:latin typeface="Arial" panose="020B0604020202020204" pitchFamily="34" charset="0"/>
              </a:defRPr>
            </a:lvl4pPr>
            <a:lvl5pPr marL="1812925" indent="-190500">
              <a:buFont typeface="Webdings" panose="05030102010509060703" pitchFamily="18" charset="2"/>
              <a:buChar char="4"/>
              <a:defRPr sz="1600">
                <a:solidFill>
                  <a:schemeClr val="tx1"/>
                </a:solidFill>
                <a:latin typeface="Arial" panose="020B0604020202020204" pitchFamily="34" charset="0"/>
              </a:defRPr>
            </a:lvl5pPr>
            <a:lvl6pPr marL="2270125" indent="-190500" fontAlgn="base">
              <a:spcBef>
                <a:spcPct val="20000"/>
              </a:spcBef>
              <a:spcAft>
                <a:spcPct val="0"/>
              </a:spcAft>
              <a:buFont typeface="Webdings" panose="05030102010509060703" pitchFamily="18" charset="2"/>
              <a:buChar char="4"/>
              <a:defRPr sz="1600">
                <a:solidFill>
                  <a:schemeClr val="tx1"/>
                </a:solidFill>
                <a:latin typeface="Arial" panose="020B0604020202020204" pitchFamily="34" charset="0"/>
              </a:defRPr>
            </a:lvl6pPr>
            <a:lvl7pPr marL="2727325" indent="-190500" fontAlgn="base">
              <a:spcBef>
                <a:spcPct val="20000"/>
              </a:spcBef>
              <a:spcAft>
                <a:spcPct val="0"/>
              </a:spcAft>
              <a:buFont typeface="Webdings" panose="05030102010509060703" pitchFamily="18" charset="2"/>
              <a:buChar char="4"/>
              <a:defRPr sz="1600">
                <a:solidFill>
                  <a:schemeClr val="tx1"/>
                </a:solidFill>
                <a:latin typeface="Arial" panose="020B0604020202020204" pitchFamily="34" charset="0"/>
              </a:defRPr>
            </a:lvl7pPr>
            <a:lvl8pPr marL="3184525" indent="-190500" fontAlgn="base">
              <a:spcBef>
                <a:spcPct val="20000"/>
              </a:spcBef>
              <a:spcAft>
                <a:spcPct val="0"/>
              </a:spcAft>
              <a:buFont typeface="Webdings" panose="05030102010509060703" pitchFamily="18" charset="2"/>
              <a:buChar char="4"/>
              <a:defRPr sz="1600">
                <a:solidFill>
                  <a:schemeClr val="tx1"/>
                </a:solidFill>
                <a:latin typeface="Arial" panose="020B0604020202020204" pitchFamily="34" charset="0"/>
              </a:defRPr>
            </a:lvl8pPr>
            <a:lvl9pPr marL="3641725" indent="-190500" fontAlgn="base">
              <a:spcBef>
                <a:spcPct val="20000"/>
              </a:spcBef>
              <a:spcAft>
                <a:spcPct val="0"/>
              </a:spcAft>
              <a:buFont typeface="Webdings" panose="05030102010509060703" pitchFamily="18" charset="2"/>
              <a:buChar char="4"/>
              <a:defRPr sz="1600">
                <a:solidFill>
                  <a:schemeClr val="tx1"/>
                </a:solidFill>
                <a:latin typeface="Arial" panose="020B0604020202020204" pitchFamily="34" charset="0"/>
              </a:defRPr>
            </a:lvl9pPr>
          </a:lstStyle>
          <a:p>
            <a:pPr>
              <a:buFontTx/>
              <a:buNone/>
            </a:pPr>
            <a:r>
              <a:rPr lang="en-GB" altLang="de-DE" sz="1500" i="1">
                <a:cs typeface="Arial" panose="020B0604020202020204" pitchFamily="34" charset="0"/>
              </a:rPr>
              <a:t>	Continuous and autonomous monitoring of defects, stress/strain, environmental and flight parameters by means of </a:t>
            </a:r>
            <a:r>
              <a:rPr lang="en-GB" altLang="de-DE" sz="1500" i="1" u="sng">
                <a:cs typeface="Arial" panose="020B0604020202020204" pitchFamily="34" charset="0"/>
              </a:rPr>
              <a:t>permanently attached or embedded</a:t>
            </a:r>
            <a:r>
              <a:rPr lang="en-GB" altLang="de-DE" sz="1500" i="1">
                <a:cs typeface="Arial" panose="020B0604020202020204" pitchFamily="34" charset="0"/>
              </a:rPr>
              <a:t> sensor systems in order to ensure the </a:t>
            </a:r>
            <a:r>
              <a:rPr lang="en-GB" altLang="de-DE" sz="1500" i="1" u="sng">
                <a:cs typeface="Arial" panose="020B0604020202020204" pitchFamily="34" charset="0"/>
              </a:rPr>
              <a:t>structural integrity.</a:t>
            </a:r>
            <a:r>
              <a:rPr lang="en-GB" altLang="de-DE" sz="1500" i="1">
                <a:cs typeface="Arial" panose="020B0604020202020204" pitchFamily="34" charset="0"/>
              </a:rPr>
              <a:t> </a:t>
            </a:r>
          </a:p>
        </p:txBody>
      </p:sp>
      <p:sp>
        <p:nvSpPr>
          <p:cNvPr id="11" name="AutoShape 9"/>
          <p:cNvSpPr>
            <a:spLocks noChangeArrowheads="1"/>
          </p:cNvSpPr>
          <p:nvPr/>
        </p:nvSpPr>
        <p:spPr bwMode="auto">
          <a:xfrm>
            <a:off x="1828800" y="2743200"/>
            <a:ext cx="228600" cy="628650"/>
          </a:xfrm>
          <a:prstGeom prst="downArrow">
            <a:avLst>
              <a:gd name="adj1" fmla="val 50000"/>
              <a:gd name="adj2" fmla="val 6875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latin typeface="Arial" panose="020B0604020202020204" pitchFamily="34" charset="0"/>
              <a:cs typeface="Arial" panose="020B0604020202020204" pitchFamily="34" charset="0"/>
            </a:endParaRPr>
          </a:p>
        </p:txBody>
      </p:sp>
      <p:sp>
        <p:nvSpPr>
          <p:cNvPr id="12" name="AutoShape 10"/>
          <p:cNvSpPr>
            <a:spLocks noChangeArrowheads="1"/>
          </p:cNvSpPr>
          <p:nvPr/>
        </p:nvSpPr>
        <p:spPr bwMode="auto">
          <a:xfrm>
            <a:off x="5200650" y="2743200"/>
            <a:ext cx="228600" cy="628650"/>
          </a:xfrm>
          <a:prstGeom prst="downArrow">
            <a:avLst>
              <a:gd name="adj1" fmla="val 50000"/>
              <a:gd name="adj2" fmla="val 68750"/>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3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1026"/>
          <p:cNvSpPr>
            <a:spLocks noGrp="1" noChangeArrowheads="1"/>
          </p:cNvSpPr>
          <p:nvPr>
            <p:ph type="title"/>
          </p:nvPr>
        </p:nvSpPr>
        <p:spPr/>
        <p:txBody>
          <a:bodyPr/>
          <a:lstStyle/>
          <a:p>
            <a:r>
              <a:rPr lang="fr-FR" altLang="de-DE" dirty="0" err="1"/>
              <a:t>Benefit</a:t>
            </a:r>
            <a:r>
              <a:rPr lang="fr-FR" altLang="de-DE" dirty="0"/>
              <a:t> of SHM</a:t>
            </a:r>
            <a:endParaRPr lang="en-GB" altLang="de-DE" dirty="0"/>
          </a:p>
        </p:txBody>
      </p:sp>
      <p:sp>
        <p:nvSpPr>
          <p:cNvPr id="908291" name="Line 1027"/>
          <p:cNvSpPr>
            <a:spLocks noChangeShapeType="1"/>
          </p:cNvSpPr>
          <p:nvPr/>
        </p:nvSpPr>
        <p:spPr bwMode="auto">
          <a:xfrm flipH="1">
            <a:off x="5500352" y="2707481"/>
            <a:ext cx="10715" cy="1443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292" name="Rectangle 1028"/>
          <p:cNvSpPr>
            <a:spLocks noChangeArrowheads="1"/>
          </p:cNvSpPr>
          <p:nvPr/>
        </p:nvSpPr>
        <p:spPr bwMode="auto">
          <a:xfrm>
            <a:off x="893823" y="1585913"/>
            <a:ext cx="3017044" cy="390525"/>
          </a:xfrm>
          <a:prstGeom prst="rect">
            <a:avLst/>
          </a:prstGeom>
          <a:gradFill rotWithShape="0">
            <a:gsLst>
              <a:gs pos="0">
                <a:schemeClr val="tx2"/>
              </a:gs>
              <a:gs pos="50000">
                <a:schemeClr val="tx2">
                  <a:gamma/>
                  <a:tint val="33333"/>
                  <a:invGamma/>
                </a:schemeClr>
              </a:gs>
              <a:gs pos="100000">
                <a:schemeClr val="tx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a:t>Scheduled Maintenance Process</a:t>
            </a:r>
            <a:endParaRPr lang="fr-FR" altLang="de-DE" sz="1200" noProof="1"/>
          </a:p>
        </p:txBody>
      </p:sp>
      <p:sp>
        <p:nvSpPr>
          <p:cNvPr id="908293" name="Rectangle 1029"/>
          <p:cNvSpPr>
            <a:spLocks noChangeArrowheads="1"/>
          </p:cNvSpPr>
          <p:nvPr/>
        </p:nvSpPr>
        <p:spPr bwMode="auto">
          <a:xfrm>
            <a:off x="881916" y="2802731"/>
            <a:ext cx="1791891" cy="486966"/>
          </a:xfrm>
          <a:prstGeom prst="rect">
            <a:avLst/>
          </a:prstGeom>
          <a:gradFill rotWithShape="0">
            <a:gsLst>
              <a:gs pos="0">
                <a:schemeClr val="tx2"/>
              </a:gs>
              <a:gs pos="50000">
                <a:schemeClr val="tx2">
                  <a:gamma/>
                  <a:tint val="33333"/>
                  <a:invGamma/>
                </a:schemeClr>
              </a:gs>
              <a:gs pos="100000">
                <a:schemeClr val="tx2"/>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buFontTx/>
              <a:buNone/>
            </a:pPr>
            <a:r>
              <a:rPr lang="fr-FR" altLang="de-DE" sz="1350" b="1" i="1"/>
              <a:t>Maintenance Plan</a:t>
            </a:r>
          </a:p>
          <a:p>
            <a:pPr algn="ctr">
              <a:buFontTx/>
              <a:buNone/>
            </a:pPr>
            <a:r>
              <a:rPr lang="fr-FR" altLang="de-DE" sz="1350" b="1" i="1"/>
              <a:t> Document (MPD)</a:t>
            </a:r>
            <a:endParaRPr lang="fr-FR" altLang="de-DE" sz="1350" noProof="1"/>
          </a:p>
        </p:txBody>
      </p:sp>
      <p:sp>
        <p:nvSpPr>
          <p:cNvPr id="908294" name="Rectangle 1030"/>
          <p:cNvSpPr>
            <a:spLocks noChangeArrowheads="1"/>
          </p:cNvSpPr>
          <p:nvPr/>
        </p:nvSpPr>
        <p:spPr bwMode="auto">
          <a:xfrm>
            <a:off x="881917" y="3581400"/>
            <a:ext cx="1793081" cy="476250"/>
          </a:xfrm>
          <a:prstGeom prst="rect">
            <a:avLst/>
          </a:prstGeom>
          <a:gradFill rotWithShape="0">
            <a:gsLst>
              <a:gs pos="0">
                <a:schemeClr val="tx2"/>
              </a:gs>
              <a:gs pos="50000">
                <a:schemeClr val="tx2">
                  <a:gamma/>
                  <a:tint val="33333"/>
                  <a:invGamma/>
                </a:schemeClr>
              </a:gs>
              <a:gs pos="100000">
                <a:schemeClr val="tx2"/>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buFontTx/>
              <a:buNone/>
            </a:pPr>
            <a:r>
              <a:rPr lang="fr-FR" altLang="de-DE" sz="1350" b="1" i="1"/>
              <a:t>Aicraft Maintenance </a:t>
            </a:r>
          </a:p>
          <a:p>
            <a:pPr algn="ctr">
              <a:buFontTx/>
              <a:buNone/>
            </a:pPr>
            <a:r>
              <a:rPr lang="fr-FR" altLang="de-DE" sz="1350" b="1" i="1"/>
              <a:t>Manual (AMM)</a:t>
            </a:r>
            <a:endParaRPr lang="fr-FR" altLang="de-DE" sz="1350" b="1" i="1" noProof="1"/>
          </a:p>
        </p:txBody>
      </p:sp>
      <p:sp>
        <p:nvSpPr>
          <p:cNvPr id="908295" name="Line 1031"/>
          <p:cNvSpPr>
            <a:spLocks noChangeShapeType="1"/>
          </p:cNvSpPr>
          <p:nvPr/>
        </p:nvSpPr>
        <p:spPr bwMode="auto">
          <a:xfrm>
            <a:off x="1685588" y="3274219"/>
            <a:ext cx="0"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296" name="Rectangle 1032"/>
          <p:cNvSpPr>
            <a:spLocks noChangeArrowheads="1"/>
          </p:cNvSpPr>
          <p:nvPr/>
        </p:nvSpPr>
        <p:spPr bwMode="auto">
          <a:xfrm>
            <a:off x="2846447" y="2818211"/>
            <a:ext cx="1000125" cy="3357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a:t>Not impacted</a:t>
            </a:r>
            <a:endParaRPr lang="en-GB" altLang="de-DE" sz="1350" b="1" i="1"/>
          </a:p>
        </p:txBody>
      </p:sp>
      <p:sp>
        <p:nvSpPr>
          <p:cNvPr id="908297" name="Rectangle 1033"/>
          <p:cNvSpPr>
            <a:spLocks noChangeArrowheads="1"/>
          </p:cNvSpPr>
          <p:nvPr/>
        </p:nvSpPr>
        <p:spPr bwMode="auto">
          <a:xfrm>
            <a:off x="2939316" y="2168130"/>
            <a:ext cx="1000125" cy="3357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u="sng">
                <a:solidFill>
                  <a:srgbClr val="339933"/>
                </a:solidFill>
              </a:rPr>
              <a:t>Possible Benefits</a:t>
            </a:r>
          </a:p>
          <a:p>
            <a:pPr algn="ctr">
              <a:buFontTx/>
              <a:buNone/>
            </a:pPr>
            <a:r>
              <a:rPr lang="fr-FR" altLang="de-DE" sz="1350" b="1" i="1" u="sng">
                <a:solidFill>
                  <a:srgbClr val="339933"/>
                </a:solidFill>
              </a:rPr>
              <a:t>on</a:t>
            </a:r>
          </a:p>
        </p:txBody>
      </p:sp>
      <p:sp>
        <p:nvSpPr>
          <p:cNvPr id="908298" name="Rectangle 1034"/>
          <p:cNvSpPr>
            <a:spLocks noChangeArrowheads="1"/>
          </p:cNvSpPr>
          <p:nvPr/>
        </p:nvSpPr>
        <p:spPr bwMode="auto">
          <a:xfrm>
            <a:off x="2889311" y="3639742"/>
            <a:ext cx="1050131" cy="3357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buFontTx/>
              <a:buNone/>
            </a:pPr>
            <a:r>
              <a:rPr lang="fr-FR" altLang="de-DE" sz="1350" b="1" i="1">
                <a:solidFill>
                  <a:srgbClr val="009900"/>
                </a:solidFill>
              </a:rPr>
              <a:t>Performance of </a:t>
            </a:r>
          </a:p>
          <a:p>
            <a:pPr algn="ctr">
              <a:lnSpc>
                <a:spcPct val="80000"/>
              </a:lnSpc>
              <a:buFontTx/>
              <a:buNone/>
            </a:pPr>
            <a:r>
              <a:rPr lang="fr-FR" altLang="de-DE" sz="1350" b="1" i="1">
                <a:solidFill>
                  <a:srgbClr val="009900"/>
                </a:solidFill>
              </a:rPr>
              <a:t>inspection tasks</a:t>
            </a:r>
            <a:endParaRPr lang="en-GB" altLang="de-DE" sz="1350" b="1" i="1">
              <a:solidFill>
                <a:srgbClr val="009900"/>
              </a:solidFill>
            </a:endParaRPr>
          </a:p>
        </p:txBody>
      </p:sp>
      <p:sp>
        <p:nvSpPr>
          <p:cNvPr id="908299" name="Rectangle 1035"/>
          <p:cNvSpPr>
            <a:spLocks noChangeArrowheads="1"/>
          </p:cNvSpPr>
          <p:nvPr/>
        </p:nvSpPr>
        <p:spPr bwMode="auto">
          <a:xfrm>
            <a:off x="881917" y="4386262"/>
            <a:ext cx="1799035" cy="947738"/>
          </a:xfrm>
          <a:prstGeom prst="rect">
            <a:avLst/>
          </a:prstGeom>
          <a:gradFill rotWithShape="0">
            <a:gsLst>
              <a:gs pos="0">
                <a:schemeClr val="tx2"/>
              </a:gs>
              <a:gs pos="50000">
                <a:schemeClr val="tx2">
                  <a:gamma/>
                  <a:tint val="33333"/>
                  <a:invGamma/>
                </a:schemeClr>
              </a:gs>
              <a:gs pos="100000">
                <a:schemeClr val="tx2"/>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buFontTx/>
              <a:buNone/>
            </a:pPr>
            <a:r>
              <a:rPr lang="fr-FR" altLang="de-DE" sz="1350" b="1" i="1"/>
              <a:t>Non-destructive </a:t>
            </a:r>
          </a:p>
          <a:p>
            <a:pPr algn="ctr">
              <a:buFontTx/>
              <a:buNone/>
            </a:pPr>
            <a:r>
              <a:rPr lang="fr-FR" altLang="de-DE" sz="1350" b="1" i="1"/>
              <a:t>Testing Manual (NTM) </a:t>
            </a:r>
          </a:p>
          <a:p>
            <a:pPr algn="ctr">
              <a:buFontTx/>
              <a:buNone/>
            </a:pPr>
            <a:r>
              <a:rPr lang="fr-FR" altLang="de-DE" sz="1350" b="1" i="1"/>
              <a:t>Visual</a:t>
            </a:r>
            <a:endParaRPr lang="fr-FR" altLang="de-DE" sz="1350" b="1" i="1" noProof="1"/>
          </a:p>
        </p:txBody>
      </p:sp>
      <p:sp>
        <p:nvSpPr>
          <p:cNvPr id="908300" name="Line 1036"/>
          <p:cNvSpPr>
            <a:spLocks noChangeShapeType="1"/>
          </p:cNvSpPr>
          <p:nvPr/>
        </p:nvSpPr>
        <p:spPr bwMode="auto">
          <a:xfrm>
            <a:off x="1685588" y="4057650"/>
            <a:ext cx="0"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301" name="Rectangle 1037"/>
          <p:cNvSpPr>
            <a:spLocks noChangeArrowheads="1"/>
          </p:cNvSpPr>
          <p:nvPr/>
        </p:nvSpPr>
        <p:spPr bwMode="auto">
          <a:xfrm>
            <a:off x="2767866" y="4389835"/>
            <a:ext cx="1314450" cy="90368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buFontTx/>
              <a:buNone/>
            </a:pPr>
            <a:r>
              <a:rPr lang="fr-FR" altLang="de-DE" sz="1350" b="1" i="1" dirty="0">
                <a:solidFill>
                  <a:srgbClr val="009900"/>
                </a:solidFill>
              </a:rPr>
              <a:t>Inspection time </a:t>
            </a:r>
          </a:p>
          <a:p>
            <a:pPr algn="ctr">
              <a:lnSpc>
                <a:spcPct val="80000"/>
              </a:lnSpc>
              <a:buFontTx/>
              <a:buNone/>
            </a:pPr>
            <a:r>
              <a:rPr lang="fr-FR" altLang="de-DE" sz="1350" b="1" i="1" dirty="0">
                <a:solidFill>
                  <a:srgbClr val="009900"/>
                </a:solidFill>
              </a:rPr>
              <a:t>&amp; </a:t>
            </a:r>
          </a:p>
          <a:p>
            <a:pPr algn="ctr">
              <a:lnSpc>
                <a:spcPct val="80000"/>
              </a:lnSpc>
              <a:buFontTx/>
              <a:buNone/>
            </a:pPr>
            <a:r>
              <a:rPr lang="fr-FR" altLang="de-DE" sz="1350" b="1" i="1" dirty="0" err="1">
                <a:solidFill>
                  <a:srgbClr val="009900"/>
                </a:solidFill>
              </a:rPr>
              <a:t>procedures</a:t>
            </a:r>
            <a:r>
              <a:rPr lang="fr-FR" altLang="de-DE" sz="1350" b="1" i="1" dirty="0">
                <a:solidFill>
                  <a:srgbClr val="009900"/>
                </a:solidFill>
              </a:rPr>
              <a:t> </a:t>
            </a:r>
          </a:p>
          <a:p>
            <a:pPr algn="ctr">
              <a:lnSpc>
                <a:spcPct val="80000"/>
              </a:lnSpc>
              <a:buFontTx/>
              <a:buNone/>
            </a:pPr>
            <a:r>
              <a:rPr lang="fr-FR" altLang="de-DE" sz="1350" b="1" i="1" dirty="0" err="1">
                <a:solidFill>
                  <a:srgbClr val="009900"/>
                </a:solidFill>
              </a:rPr>
              <a:t>process</a:t>
            </a:r>
            <a:r>
              <a:rPr lang="fr-FR" altLang="de-DE" sz="1350" b="1" i="1" dirty="0">
                <a:solidFill>
                  <a:srgbClr val="009900"/>
                </a:solidFill>
              </a:rPr>
              <a:t> </a:t>
            </a:r>
            <a:endParaRPr lang="en-GB" altLang="de-DE" sz="1350" b="1" i="1" dirty="0">
              <a:solidFill>
                <a:srgbClr val="009900"/>
              </a:solidFill>
            </a:endParaRPr>
          </a:p>
        </p:txBody>
      </p:sp>
      <p:sp>
        <p:nvSpPr>
          <p:cNvPr id="908302" name="Line 1038"/>
          <p:cNvSpPr>
            <a:spLocks noChangeShapeType="1"/>
          </p:cNvSpPr>
          <p:nvPr/>
        </p:nvSpPr>
        <p:spPr bwMode="auto">
          <a:xfrm>
            <a:off x="4200188" y="1935956"/>
            <a:ext cx="0" cy="3629025"/>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303" name="Rectangle 1039"/>
          <p:cNvSpPr>
            <a:spLocks noChangeArrowheads="1"/>
          </p:cNvSpPr>
          <p:nvPr/>
        </p:nvSpPr>
        <p:spPr bwMode="auto">
          <a:xfrm>
            <a:off x="4368066" y="1564481"/>
            <a:ext cx="3028950" cy="390525"/>
          </a:xfrm>
          <a:prstGeom prst="rect">
            <a:avLst/>
          </a:prstGeom>
          <a:gradFill rotWithShape="0">
            <a:gsLst>
              <a:gs pos="0">
                <a:schemeClr val="tx2"/>
              </a:gs>
              <a:gs pos="50000">
                <a:schemeClr val="tx2">
                  <a:gamma/>
                  <a:tint val="33333"/>
                  <a:invGamma/>
                </a:schemeClr>
              </a:gs>
              <a:gs pos="100000">
                <a:schemeClr val="tx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a:t>Unscheduled Maintenance Process</a:t>
            </a:r>
            <a:endParaRPr lang="fr-FR" altLang="de-DE" sz="1200" noProof="1"/>
          </a:p>
        </p:txBody>
      </p:sp>
      <p:sp>
        <p:nvSpPr>
          <p:cNvPr id="908304" name="Rectangle 1040"/>
          <p:cNvSpPr>
            <a:spLocks noChangeArrowheads="1"/>
          </p:cNvSpPr>
          <p:nvPr/>
        </p:nvSpPr>
        <p:spPr bwMode="auto">
          <a:xfrm>
            <a:off x="6025416" y="2807494"/>
            <a:ext cx="1600200" cy="100012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dirty="0">
                <a:solidFill>
                  <a:srgbClr val="009900"/>
                </a:solidFill>
              </a:rPr>
              <a:t>Damage </a:t>
            </a:r>
          </a:p>
          <a:p>
            <a:pPr algn="ctr">
              <a:buFontTx/>
              <a:buNone/>
            </a:pPr>
            <a:r>
              <a:rPr lang="fr-FR" altLang="de-DE" sz="1350" b="1" i="1" dirty="0" err="1">
                <a:solidFill>
                  <a:srgbClr val="009900"/>
                </a:solidFill>
              </a:rPr>
              <a:t>assessment</a:t>
            </a:r>
            <a:r>
              <a:rPr lang="fr-FR" altLang="de-DE" sz="1350" b="1" i="1" dirty="0">
                <a:solidFill>
                  <a:srgbClr val="009900"/>
                </a:solidFill>
              </a:rPr>
              <a:t> </a:t>
            </a:r>
          </a:p>
          <a:p>
            <a:pPr algn="ctr">
              <a:buFontTx/>
              <a:buNone/>
            </a:pPr>
            <a:r>
              <a:rPr lang="fr-FR" altLang="de-DE" sz="1350" b="1" i="1" dirty="0" err="1">
                <a:solidFill>
                  <a:srgbClr val="009900"/>
                </a:solidFill>
              </a:rPr>
              <a:t>tasks</a:t>
            </a:r>
            <a:r>
              <a:rPr lang="fr-FR" altLang="de-DE" sz="1350" b="1" i="1" dirty="0">
                <a:solidFill>
                  <a:srgbClr val="009900"/>
                </a:solidFill>
              </a:rPr>
              <a:t> &amp; </a:t>
            </a:r>
            <a:r>
              <a:rPr lang="fr-FR" altLang="de-DE" sz="1350" b="1" i="1" dirty="0" err="1">
                <a:solidFill>
                  <a:srgbClr val="009900"/>
                </a:solidFill>
              </a:rPr>
              <a:t>Repair</a:t>
            </a:r>
            <a:endParaRPr lang="fr-FR" altLang="de-DE" sz="1350" b="1" i="1" dirty="0">
              <a:solidFill>
                <a:srgbClr val="009900"/>
              </a:solidFill>
            </a:endParaRPr>
          </a:p>
          <a:p>
            <a:pPr algn="ctr">
              <a:buFontTx/>
              <a:buNone/>
            </a:pPr>
            <a:r>
              <a:rPr lang="fr-FR" altLang="de-DE" sz="1350" b="1" i="1" dirty="0">
                <a:solidFill>
                  <a:srgbClr val="009900"/>
                </a:solidFill>
              </a:rPr>
              <a:t> </a:t>
            </a:r>
            <a:r>
              <a:rPr lang="fr-FR" altLang="de-DE" sz="1350" b="1" i="1" dirty="0" err="1">
                <a:solidFill>
                  <a:srgbClr val="009900"/>
                </a:solidFill>
              </a:rPr>
              <a:t>decision</a:t>
            </a:r>
            <a:endParaRPr lang="en-GB" altLang="de-DE" sz="1350" b="1" i="1" dirty="0">
              <a:solidFill>
                <a:srgbClr val="009900"/>
              </a:solidFill>
            </a:endParaRPr>
          </a:p>
        </p:txBody>
      </p:sp>
      <p:sp>
        <p:nvSpPr>
          <p:cNvPr id="908305" name="Rectangle 1041"/>
          <p:cNvSpPr>
            <a:spLocks noChangeArrowheads="1"/>
          </p:cNvSpPr>
          <p:nvPr/>
        </p:nvSpPr>
        <p:spPr bwMode="auto">
          <a:xfrm>
            <a:off x="6048039" y="2085976"/>
            <a:ext cx="1445419" cy="3357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u="sng">
                <a:solidFill>
                  <a:srgbClr val="339933"/>
                </a:solidFill>
              </a:rPr>
              <a:t>Possible Benefits</a:t>
            </a:r>
          </a:p>
          <a:p>
            <a:pPr algn="ctr">
              <a:buFontTx/>
              <a:buNone/>
            </a:pPr>
            <a:r>
              <a:rPr lang="fr-FR" altLang="de-DE" sz="1350" b="1" i="1" u="sng">
                <a:solidFill>
                  <a:srgbClr val="339933"/>
                </a:solidFill>
              </a:rPr>
              <a:t>on </a:t>
            </a:r>
          </a:p>
        </p:txBody>
      </p:sp>
      <p:sp>
        <p:nvSpPr>
          <p:cNvPr id="908306" name="AutoShape 1042"/>
          <p:cNvSpPr>
            <a:spLocks noChangeArrowheads="1"/>
          </p:cNvSpPr>
          <p:nvPr/>
        </p:nvSpPr>
        <p:spPr bwMode="auto">
          <a:xfrm>
            <a:off x="4710967" y="2250281"/>
            <a:ext cx="1264444" cy="485775"/>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a:t>Damage</a:t>
            </a:r>
            <a:endParaRPr lang="en-GB" altLang="de-DE" sz="1350" b="1"/>
          </a:p>
        </p:txBody>
      </p:sp>
      <p:sp>
        <p:nvSpPr>
          <p:cNvPr id="908307" name="Rectangle 1043"/>
          <p:cNvSpPr>
            <a:spLocks noChangeArrowheads="1"/>
          </p:cNvSpPr>
          <p:nvPr/>
        </p:nvSpPr>
        <p:spPr bwMode="auto">
          <a:xfrm>
            <a:off x="6081377" y="4018360"/>
            <a:ext cx="1544240" cy="104298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Tx/>
              <a:buNone/>
            </a:pPr>
            <a:r>
              <a:rPr lang="fr-FR" altLang="de-DE" sz="1350" b="1" i="1">
                <a:solidFill>
                  <a:srgbClr val="009900"/>
                </a:solidFill>
              </a:rPr>
              <a:t>Inspection time </a:t>
            </a:r>
          </a:p>
          <a:p>
            <a:pPr algn="ctr">
              <a:buFontTx/>
              <a:buNone/>
            </a:pPr>
            <a:r>
              <a:rPr lang="fr-FR" altLang="de-DE" sz="1350" b="1" i="1">
                <a:solidFill>
                  <a:srgbClr val="009900"/>
                </a:solidFill>
              </a:rPr>
              <a:t>of temporary </a:t>
            </a:r>
          </a:p>
          <a:p>
            <a:pPr algn="ctr">
              <a:buFontTx/>
              <a:buNone/>
            </a:pPr>
            <a:r>
              <a:rPr lang="fr-FR" altLang="de-DE" sz="1350" b="1" i="1">
                <a:solidFill>
                  <a:srgbClr val="009900"/>
                </a:solidFill>
              </a:rPr>
              <a:t>repairs </a:t>
            </a:r>
          </a:p>
        </p:txBody>
      </p:sp>
      <p:sp>
        <p:nvSpPr>
          <p:cNvPr id="908308" name="Rectangle 1044"/>
          <p:cNvSpPr>
            <a:spLocks noChangeArrowheads="1"/>
          </p:cNvSpPr>
          <p:nvPr/>
        </p:nvSpPr>
        <p:spPr bwMode="auto">
          <a:xfrm>
            <a:off x="1064787" y="2196703"/>
            <a:ext cx="1298753" cy="30008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Tx/>
              <a:buNone/>
            </a:pPr>
            <a:r>
              <a:rPr lang="fr-FR" altLang="de-DE" sz="1350" b="1" i="1">
                <a:solidFill>
                  <a:srgbClr val="FF6600"/>
                </a:solidFill>
              </a:rPr>
              <a:t>EASA/FAA rules</a:t>
            </a:r>
            <a:endParaRPr lang="en-GB" altLang="de-DE" sz="1350" b="1" i="1">
              <a:solidFill>
                <a:srgbClr val="FF6600"/>
              </a:solidFill>
            </a:endParaRPr>
          </a:p>
        </p:txBody>
      </p:sp>
      <p:sp>
        <p:nvSpPr>
          <p:cNvPr id="908309" name="Line 1045"/>
          <p:cNvSpPr>
            <a:spLocks noChangeShapeType="1"/>
          </p:cNvSpPr>
          <p:nvPr/>
        </p:nvSpPr>
        <p:spPr bwMode="auto">
          <a:xfrm>
            <a:off x="1682016" y="2496741"/>
            <a:ext cx="0"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310" name="Rectangle 1046"/>
          <p:cNvSpPr>
            <a:spLocks noChangeArrowheads="1"/>
          </p:cNvSpPr>
          <p:nvPr/>
        </p:nvSpPr>
        <p:spPr bwMode="auto">
          <a:xfrm>
            <a:off x="4253766" y="2993233"/>
            <a:ext cx="1901429" cy="765572"/>
          </a:xfrm>
          <a:prstGeom prst="rect">
            <a:avLst/>
          </a:prstGeom>
          <a:gradFill rotWithShape="0">
            <a:gsLst>
              <a:gs pos="0">
                <a:schemeClr val="tx2"/>
              </a:gs>
              <a:gs pos="50000">
                <a:schemeClr val="tx2">
                  <a:gamma/>
                  <a:tint val="33333"/>
                  <a:invGamma/>
                </a:schemeClr>
              </a:gs>
              <a:gs pos="100000">
                <a:schemeClr val="tx2"/>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buFontTx/>
              <a:buNone/>
            </a:pPr>
            <a:r>
              <a:rPr lang="fr-FR" altLang="de-DE" sz="1350" b="1" i="1"/>
              <a:t>Structure Repair </a:t>
            </a:r>
          </a:p>
          <a:p>
            <a:pPr algn="ctr">
              <a:buFontTx/>
              <a:buNone/>
            </a:pPr>
            <a:r>
              <a:rPr lang="fr-FR" altLang="de-DE" sz="1350" b="1" i="1"/>
              <a:t>Manual (SRM) – </a:t>
            </a:r>
          </a:p>
          <a:p>
            <a:pPr algn="ctr">
              <a:buFontTx/>
              <a:buNone/>
            </a:pPr>
            <a:r>
              <a:rPr lang="fr-FR" altLang="de-DE" sz="1350" b="1" i="1"/>
              <a:t>Service Bulletin</a:t>
            </a:r>
            <a:endParaRPr lang="fr-FR" altLang="de-DE" sz="1350" b="1" i="1" noProof="1"/>
          </a:p>
        </p:txBody>
      </p:sp>
      <p:sp>
        <p:nvSpPr>
          <p:cNvPr id="908311" name="Rectangle 1047"/>
          <p:cNvSpPr>
            <a:spLocks noChangeArrowheads="1"/>
          </p:cNvSpPr>
          <p:nvPr/>
        </p:nvSpPr>
        <p:spPr bwMode="auto">
          <a:xfrm>
            <a:off x="4253766" y="4114801"/>
            <a:ext cx="1815704" cy="765572"/>
          </a:xfrm>
          <a:prstGeom prst="rect">
            <a:avLst/>
          </a:prstGeom>
          <a:gradFill rotWithShape="0">
            <a:gsLst>
              <a:gs pos="0">
                <a:schemeClr val="tx2"/>
              </a:gs>
              <a:gs pos="50000">
                <a:schemeClr val="tx2">
                  <a:gamma/>
                  <a:tint val="33333"/>
                  <a:invGamma/>
                </a:schemeClr>
              </a:gs>
              <a:gs pos="100000">
                <a:schemeClr val="tx2"/>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buFontTx/>
              <a:buNone/>
            </a:pPr>
            <a:r>
              <a:rPr lang="fr-FR" altLang="de-DE" sz="1350" b="1" i="1"/>
              <a:t>Repair Approval </a:t>
            </a:r>
          </a:p>
          <a:p>
            <a:pPr algn="ctr">
              <a:buFontTx/>
              <a:buNone/>
            </a:pPr>
            <a:r>
              <a:rPr lang="fr-FR" altLang="de-DE" sz="1350" b="1" i="1"/>
              <a:t>Sheet (RAS) – </a:t>
            </a:r>
          </a:p>
          <a:p>
            <a:pPr algn="ctr">
              <a:buFontTx/>
              <a:buNone/>
            </a:pPr>
            <a:r>
              <a:rPr lang="fr-FR" altLang="de-DE" sz="1350" b="1" i="1"/>
              <a:t>Additional damage</a:t>
            </a:r>
            <a:endParaRPr lang="fr-FR" altLang="de-DE" sz="1350" b="1" i="1" noProof="1"/>
          </a:p>
        </p:txBody>
      </p:sp>
      <p:sp>
        <p:nvSpPr>
          <p:cNvPr id="908312" name="Line 1048"/>
          <p:cNvSpPr>
            <a:spLocks noChangeShapeType="1"/>
          </p:cNvSpPr>
          <p:nvPr/>
        </p:nvSpPr>
        <p:spPr bwMode="auto">
          <a:xfrm>
            <a:off x="4939566" y="2707481"/>
            <a:ext cx="0" cy="214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908313" name="Text Box 1049"/>
          <p:cNvSpPr txBox="1">
            <a:spLocks noChangeArrowheads="1"/>
          </p:cNvSpPr>
          <p:nvPr/>
        </p:nvSpPr>
        <p:spPr bwMode="auto">
          <a:xfrm>
            <a:off x="1477447" y="5505894"/>
            <a:ext cx="4744311" cy="241253"/>
          </a:xfrm>
          <a:prstGeom prst="rect">
            <a:avLst/>
          </a:prstGeom>
          <a:solidFill>
            <a:srgbClr val="1E317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500" tIns="35100" rIns="67500" bIns="35100">
            <a:spAutoFit/>
          </a:bodyPr>
          <a:lstStyle/>
          <a:p>
            <a:pPr>
              <a:lnSpc>
                <a:spcPct val="80000"/>
              </a:lnSpc>
              <a:spcBef>
                <a:spcPct val="50000"/>
              </a:spcBef>
              <a:buSzTx/>
              <a:buFontTx/>
              <a:buNone/>
            </a:pPr>
            <a:r>
              <a:rPr lang="en-GB" altLang="de-DE" sz="1350" b="1" dirty="0">
                <a:solidFill>
                  <a:schemeClr val="bg1"/>
                </a:solidFill>
              </a:rPr>
              <a:t>For Service Bulletins (Inspection and Mod), the process is similar</a:t>
            </a:r>
          </a:p>
        </p:txBody>
      </p:sp>
    </p:spTree>
    <p:extLst>
      <p:ext uri="{BB962C8B-B14F-4D97-AF65-F5344CB8AC3E}">
        <p14:creationId xmlns:p14="http://schemas.microsoft.com/office/powerpoint/2010/main" val="387372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8293"/>
                                        </p:tgtEl>
                                        <p:attrNameLst>
                                          <p:attrName>style.visibility</p:attrName>
                                        </p:attrNameLst>
                                      </p:cBhvr>
                                      <p:to>
                                        <p:strVal val="visible"/>
                                      </p:to>
                                    </p:set>
                                    <p:anim calcmode="lin" valueType="num">
                                      <p:cBhvr additive="base">
                                        <p:cTn id="7" dur="500" fill="hold"/>
                                        <p:tgtEl>
                                          <p:spTgt spid="908293"/>
                                        </p:tgtEl>
                                        <p:attrNameLst>
                                          <p:attrName>ppt_x</p:attrName>
                                        </p:attrNameLst>
                                      </p:cBhvr>
                                      <p:tavLst>
                                        <p:tav tm="0">
                                          <p:val>
                                            <p:strVal val="#ppt_x"/>
                                          </p:val>
                                        </p:tav>
                                        <p:tav tm="100000">
                                          <p:val>
                                            <p:strVal val="#ppt_x"/>
                                          </p:val>
                                        </p:tav>
                                      </p:tavLst>
                                    </p:anim>
                                    <p:anim calcmode="lin" valueType="num">
                                      <p:cBhvr additive="base">
                                        <p:cTn id="8" dur="500" fill="hold"/>
                                        <p:tgtEl>
                                          <p:spTgt spid="9082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8296"/>
                                        </p:tgtEl>
                                        <p:attrNameLst>
                                          <p:attrName>style.visibility</p:attrName>
                                        </p:attrNameLst>
                                      </p:cBhvr>
                                      <p:to>
                                        <p:strVal val="visible"/>
                                      </p:to>
                                    </p:set>
                                    <p:anim calcmode="lin" valueType="num">
                                      <p:cBhvr additive="base">
                                        <p:cTn id="11" dur="500" fill="hold"/>
                                        <p:tgtEl>
                                          <p:spTgt spid="908296"/>
                                        </p:tgtEl>
                                        <p:attrNameLst>
                                          <p:attrName>ppt_x</p:attrName>
                                        </p:attrNameLst>
                                      </p:cBhvr>
                                      <p:tavLst>
                                        <p:tav tm="0">
                                          <p:val>
                                            <p:strVal val="#ppt_x"/>
                                          </p:val>
                                        </p:tav>
                                        <p:tav tm="100000">
                                          <p:val>
                                            <p:strVal val="#ppt_x"/>
                                          </p:val>
                                        </p:tav>
                                      </p:tavLst>
                                    </p:anim>
                                    <p:anim calcmode="lin" valueType="num">
                                      <p:cBhvr additive="base">
                                        <p:cTn id="12" dur="500" fill="hold"/>
                                        <p:tgtEl>
                                          <p:spTgt spid="90829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8309"/>
                                        </p:tgtEl>
                                        <p:attrNameLst>
                                          <p:attrName>style.visibility</p:attrName>
                                        </p:attrNameLst>
                                      </p:cBhvr>
                                      <p:to>
                                        <p:strVal val="visible"/>
                                      </p:to>
                                    </p:set>
                                    <p:anim calcmode="lin" valueType="num">
                                      <p:cBhvr additive="base">
                                        <p:cTn id="15" dur="500" fill="hold"/>
                                        <p:tgtEl>
                                          <p:spTgt spid="908309"/>
                                        </p:tgtEl>
                                        <p:attrNameLst>
                                          <p:attrName>ppt_x</p:attrName>
                                        </p:attrNameLst>
                                      </p:cBhvr>
                                      <p:tavLst>
                                        <p:tav tm="0">
                                          <p:val>
                                            <p:strVal val="#ppt_x"/>
                                          </p:val>
                                        </p:tav>
                                        <p:tav tm="100000">
                                          <p:val>
                                            <p:strVal val="#ppt_x"/>
                                          </p:val>
                                        </p:tav>
                                      </p:tavLst>
                                    </p:anim>
                                    <p:anim calcmode="lin" valueType="num">
                                      <p:cBhvr additive="base">
                                        <p:cTn id="16" dur="500" fill="hold"/>
                                        <p:tgtEl>
                                          <p:spTgt spid="90830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08294"/>
                                        </p:tgtEl>
                                        <p:attrNameLst>
                                          <p:attrName>style.visibility</p:attrName>
                                        </p:attrNameLst>
                                      </p:cBhvr>
                                      <p:to>
                                        <p:strVal val="visible"/>
                                      </p:to>
                                    </p:set>
                                    <p:anim calcmode="lin" valueType="num">
                                      <p:cBhvr additive="base">
                                        <p:cTn id="21" dur="500" fill="hold"/>
                                        <p:tgtEl>
                                          <p:spTgt spid="908294"/>
                                        </p:tgtEl>
                                        <p:attrNameLst>
                                          <p:attrName>ppt_x</p:attrName>
                                        </p:attrNameLst>
                                      </p:cBhvr>
                                      <p:tavLst>
                                        <p:tav tm="0">
                                          <p:val>
                                            <p:strVal val="#ppt_x"/>
                                          </p:val>
                                        </p:tav>
                                        <p:tav tm="100000">
                                          <p:val>
                                            <p:strVal val="#ppt_x"/>
                                          </p:val>
                                        </p:tav>
                                      </p:tavLst>
                                    </p:anim>
                                    <p:anim calcmode="lin" valueType="num">
                                      <p:cBhvr additive="base">
                                        <p:cTn id="22" dur="500" fill="hold"/>
                                        <p:tgtEl>
                                          <p:spTgt spid="9082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08295"/>
                                        </p:tgtEl>
                                        <p:attrNameLst>
                                          <p:attrName>style.visibility</p:attrName>
                                        </p:attrNameLst>
                                      </p:cBhvr>
                                      <p:to>
                                        <p:strVal val="visible"/>
                                      </p:to>
                                    </p:set>
                                    <p:anim calcmode="lin" valueType="num">
                                      <p:cBhvr additive="base">
                                        <p:cTn id="25" dur="500" fill="hold"/>
                                        <p:tgtEl>
                                          <p:spTgt spid="908295"/>
                                        </p:tgtEl>
                                        <p:attrNameLst>
                                          <p:attrName>ppt_x</p:attrName>
                                        </p:attrNameLst>
                                      </p:cBhvr>
                                      <p:tavLst>
                                        <p:tav tm="0">
                                          <p:val>
                                            <p:strVal val="#ppt_x"/>
                                          </p:val>
                                        </p:tav>
                                        <p:tav tm="100000">
                                          <p:val>
                                            <p:strVal val="#ppt_x"/>
                                          </p:val>
                                        </p:tav>
                                      </p:tavLst>
                                    </p:anim>
                                    <p:anim calcmode="lin" valueType="num">
                                      <p:cBhvr additive="base">
                                        <p:cTn id="26" dur="500" fill="hold"/>
                                        <p:tgtEl>
                                          <p:spTgt spid="90829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08298"/>
                                        </p:tgtEl>
                                        <p:attrNameLst>
                                          <p:attrName>style.visibility</p:attrName>
                                        </p:attrNameLst>
                                      </p:cBhvr>
                                      <p:to>
                                        <p:strVal val="visible"/>
                                      </p:to>
                                    </p:set>
                                    <p:anim calcmode="lin" valueType="num">
                                      <p:cBhvr additive="base">
                                        <p:cTn id="29" dur="500" fill="hold"/>
                                        <p:tgtEl>
                                          <p:spTgt spid="908298"/>
                                        </p:tgtEl>
                                        <p:attrNameLst>
                                          <p:attrName>ppt_x</p:attrName>
                                        </p:attrNameLst>
                                      </p:cBhvr>
                                      <p:tavLst>
                                        <p:tav tm="0">
                                          <p:val>
                                            <p:strVal val="#ppt_x"/>
                                          </p:val>
                                        </p:tav>
                                        <p:tav tm="100000">
                                          <p:val>
                                            <p:strVal val="#ppt_x"/>
                                          </p:val>
                                        </p:tav>
                                      </p:tavLst>
                                    </p:anim>
                                    <p:anim calcmode="lin" valueType="num">
                                      <p:cBhvr additive="base">
                                        <p:cTn id="30" dur="500" fill="hold"/>
                                        <p:tgtEl>
                                          <p:spTgt spid="90829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08299"/>
                                        </p:tgtEl>
                                        <p:attrNameLst>
                                          <p:attrName>style.visibility</p:attrName>
                                        </p:attrNameLst>
                                      </p:cBhvr>
                                      <p:to>
                                        <p:strVal val="visible"/>
                                      </p:to>
                                    </p:set>
                                    <p:anim calcmode="lin" valueType="num">
                                      <p:cBhvr additive="base">
                                        <p:cTn id="35" dur="500" fill="hold"/>
                                        <p:tgtEl>
                                          <p:spTgt spid="908299"/>
                                        </p:tgtEl>
                                        <p:attrNameLst>
                                          <p:attrName>ppt_x</p:attrName>
                                        </p:attrNameLst>
                                      </p:cBhvr>
                                      <p:tavLst>
                                        <p:tav tm="0">
                                          <p:val>
                                            <p:strVal val="#ppt_x"/>
                                          </p:val>
                                        </p:tav>
                                        <p:tav tm="100000">
                                          <p:val>
                                            <p:strVal val="#ppt_x"/>
                                          </p:val>
                                        </p:tav>
                                      </p:tavLst>
                                    </p:anim>
                                    <p:anim calcmode="lin" valueType="num">
                                      <p:cBhvr additive="base">
                                        <p:cTn id="36" dur="500" fill="hold"/>
                                        <p:tgtEl>
                                          <p:spTgt spid="9082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8300"/>
                                        </p:tgtEl>
                                        <p:attrNameLst>
                                          <p:attrName>style.visibility</p:attrName>
                                        </p:attrNameLst>
                                      </p:cBhvr>
                                      <p:to>
                                        <p:strVal val="visible"/>
                                      </p:to>
                                    </p:set>
                                    <p:anim calcmode="lin" valueType="num">
                                      <p:cBhvr additive="base">
                                        <p:cTn id="39" dur="500" fill="hold"/>
                                        <p:tgtEl>
                                          <p:spTgt spid="908300"/>
                                        </p:tgtEl>
                                        <p:attrNameLst>
                                          <p:attrName>ppt_x</p:attrName>
                                        </p:attrNameLst>
                                      </p:cBhvr>
                                      <p:tavLst>
                                        <p:tav tm="0">
                                          <p:val>
                                            <p:strVal val="#ppt_x"/>
                                          </p:val>
                                        </p:tav>
                                        <p:tav tm="100000">
                                          <p:val>
                                            <p:strVal val="#ppt_x"/>
                                          </p:val>
                                        </p:tav>
                                      </p:tavLst>
                                    </p:anim>
                                    <p:anim calcmode="lin" valueType="num">
                                      <p:cBhvr additive="base">
                                        <p:cTn id="40" dur="500" fill="hold"/>
                                        <p:tgtEl>
                                          <p:spTgt spid="9083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08301"/>
                                        </p:tgtEl>
                                        <p:attrNameLst>
                                          <p:attrName>style.visibility</p:attrName>
                                        </p:attrNameLst>
                                      </p:cBhvr>
                                      <p:to>
                                        <p:strVal val="visible"/>
                                      </p:to>
                                    </p:set>
                                    <p:anim calcmode="lin" valueType="num">
                                      <p:cBhvr additive="base">
                                        <p:cTn id="43" dur="500" fill="hold"/>
                                        <p:tgtEl>
                                          <p:spTgt spid="908301"/>
                                        </p:tgtEl>
                                        <p:attrNameLst>
                                          <p:attrName>ppt_x</p:attrName>
                                        </p:attrNameLst>
                                      </p:cBhvr>
                                      <p:tavLst>
                                        <p:tav tm="0">
                                          <p:val>
                                            <p:strVal val="#ppt_x"/>
                                          </p:val>
                                        </p:tav>
                                        <p:tav tm="100000">
                                          <p:val>
                                            <p:strVal val="#ppt_x"/>
                                          </p:val>
                                        </p:tav>
                                      </p:tavLst>
                                    </p:anim>
                                    <p:anim calcmode="lin" valueType="num">
                                      <p:cBhvr additive="base">
                                        <p:cTn id="44" dur="500" fill="hold"/>
                                        <p:tgtEl>
                                          <p:spTgt spid="90830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08303"/>
                                        </p:tgtEl>
                                        <p:attrNameLst>
                                          <p:attrName>style.visibility</p:attrName>
                                        </p:attrNameLst>
                                      </p:cBhvr>
                                      <p:to>
                                        <p:strVal val="visible"/>
                                      </p:to>
                                    </p:set>
                                    <p:animEffect transition="in" filter="barn(inVertical)">
                                      <p:cBhvr>
                                        <p:cTn id="49" dur="500"/>
                                        <p:tgtEl>
                                          <p:spTgt spid="90830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908305"/>
                                        </p:tgtEl>
                                        <p:attrNameLst>
                                          <p:attrName>style.visibility</p:attrName>
                                        </p:attrNameLst>
                                      </p:cBhvr>
                                      <p:to>
                                        <p:strVal val="visible"/>
                                      </p:to>
                                    </p:set>
                                    <p:animEffect transition="in" filter="barn(inVertical)">
                                      <p:cBhvr>
                                        <p:cTn id="52" dur="500"/>
                                        <p:tgtEl>
                                          <p:spTgt spid="908305"/>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908306"/>
                                        </p:tgtEl>
                                        <p:attrNameLst>
                                          <p:attrName>style.visibility</p:attrName>
                                        </p:attrNameLst>
                                      </p:cBhvr>
                                      <p:to>
                                        <p:strVal val="visible"/>
                                      </p:to>
                                    </p:set>
                                    <p:animEffect transition="in" filter="barn(inVertical)">
                                      <p:cBhvr>
                                        <p:cTn id="55" dur="500"/>
                                        <p:tgtEl>
                                          <p:spTgt spid="908306"/>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08310"/>
                                        </p:tgtEl>
                                        <p:attrNameLst>
                                          <p:attrName>style.visibility</p:attrName>
                                        </p:attrNameLst>
                                      </p:cBhvr>
                                      <p:to>
                                        <p:strVal val="visible"/>
                                      </p:to>
                                    </p:set>
                                    <p:anim calcmode="lin" valueType="num">
                                      <p:cBhvr additive="base">
                                        <p:cTn id="60" dur="500" fill="hold"/>
                                        <p:tgtEl>
                                          <p:spTgt spid="908310"/>
                                        </p:tgtEl>
                                        <p:attrNameLst>
                                          <p:attrName>ppt_x</p:attrName>
                                        </p:attrNameLst>
                                      </p:cBhvr>
                                      <p:tavLst>
                                        <p:tav tm="0">
                                          <p:val>
                                            <p:strVal val="#ppt_x"/>
                                          </p:val>
                                        </p:tav>
                                        <p:tav tm="100000">
                                          <p:val>
                                            <p:strVal val="#ppt_x"/>
                                          </p:val>
                                        </p:tav>
                                      </p:tavLst>
                                    </p:anim>
                                    <p:anim calcmode="lin" valueType="num">
                                      <p:cBhvr additive="base">
                                        <p:cTn id="61" dur="500" fill="hold"/>
                                        <p:tgtEl>
                                          <p:spTgt spid="90831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08312"/>
                                        </p:tgtEl>
                                        <p:attrNameLst>
                                          <p:attrName>style.visibility</p:attrName>
                                        </p:attrNameLst>
                                      </p:cBhvr>
                                      <p:to>
                                        <p:strVal val="visible"/>
                                      </p:to>
                                    </p:set>
                                    <p:anim calcmode="lin" valueType="num">
                                      <p:cBhvr additive="base">
                                        <p:cTn id="64" dur="500" fill="hold"/>
                                        <p:tgtEl>
                                          <p:spTgt spid="908312"/>
                                        </p:tgtEl>
                                        <p:attrNameLst>
                                          <p:attrName>ppt_x</p:attrName>
                                        </p:attrNameLst>
                                      </p:cBhvr>
                                      <p:tavLst>
                                        <p:tav tm="0">
                                          <p:val>
                                            <p:strVal val="#ppt_x"/>
                                          </p:val>
                                        </p:tav>
                                        <p:tav tm="100000">
                                          <p:val>
                                            <p:strVal val="#ppt_x"/>
                                          </p:val>
                                        </p:tav>
                                      </p:tavLst>
                                    </p:anim>
                                    <p:anim calcmode="lin" valueType="num">
                                      <p:cBhvr additive="base">
                                        <p:cTn id="65" dur="500" fill="hold"/>
                                        <p:tgtEl>
                                          <p:spTgt spid="90831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908304"/>
                                        </p:tgtEl>
                                        <p:attrNameLst>
                                          <p:attrName>style.visibility</p:attrName>
                                        </p:attrNameLst>
                                      </p:cBhvr>
                                      <p:to>
                                        <p:strVal val="visible"/>
                                      </p:to>
                                    </p:set>
                                    <p:anim calcmode="lin" valueType="num">
                                      <p:cBhvr additive="base">
                                        <p:cTn id="68" dur="500" fill="hold"/>
                                        <p:tgtEl>
                                          <p:spTgt spid="908304"/>
                                        </p:tgtEl>
                                        <p:attrNameLst>
                                          <p:attrName>ppt_x</p:attrName>
                                        </p:attrNameLst>
                                      </p:cBhvr>
                                      <p:tavLst>
                                        <p:tav tm="0">
                                          <p:val>
                                            <p:strVal val="#ppt_x"/>
                                          </p:val>
                                        </p:tav>
                                        <p:tav tm="100000">
                                          <p:val>
                                            <p:strVal val="#ppt_x"/>
                                          </p:val>
                                        </p:tav>
                                      </p:tavLst>
                                    </p:anim>
                                    <p:anim calcmode="lin" valueType="num">
                                      <p:cBhvr additive="base">
                                        <p:cTn id="69" dur="500" fill="hold"/>
                                        <p:tgtEl>
                                          <p:spTgt spid="90830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908311"/>
                                        </p:tgtEl>
                                        <p:attrNameLst>
                                          <p:attrName>style.visibility</p:attrName>
                                        </p:attrNameLst>
                                      </p:cBhvr>
                                      <p:to>
                                        <p:strVal val="visible"/>
                                      </p:to>
                                    </p:set>
                                    <p:anim calcmode="lin" valueType="num">
                                      <p:cBhvr additive="base">
                                        <p:cTn id="74" dur="500" fill="hold"/>
                                        <p:tgtEl>
                                          <p:spTgt spid="908311"/>
                                        </p:tgtEl>
                                        <p:attrNameLst>
                                          <p:attrName>ppt_x</p:attrName>
                                        </p:attrNameLst>
                                      </p:cBhvr>
                                      <p:tavLst>
                                        <p:tav tm="0">
                                          <p:val>
                                            <p:strVal val="#ppt_x"/>
                                          </p:val>
                                        </p:tav>
                                        <p:tav tm="100000">
                                          <p:val>
                                            <p:strVal val="#ppt_x"/>
                                          </p:val>
                                        </p:tav>
                                      </p:tavLst>
                                    </p:anim>
                                    <p:anim calcmode="lin" valueType="num">
                                      <p:cBhvr additive="base">
                                        <p:cTn id="75" dur="500" fill="hold"/>
                                        <p:tgtEl>
                                          <p:spTgt spid="90831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08291"/>
                                        </p:tgtEl>
                                        <p:attrNameLst>
                                          <p:attrName>style.visibility</p:attrName>
                                        </p:attrNameLst>
                                      </p:cBhvr>
                                      <p:to>
                                        <p:strVal val="visible"/>
                                      </p:to>
                                    </p:set>
                                    <p:anim calcmode="lin" valueType="num">
                                      <p:cBhvr additive="base">
                                        <p:cTn id="78" dur="500" fill="hold"/>
                                        <p:tgtEl>
                                          <p:spTgt spid="908291"/>
                                        </p:tgtEl>
                                        <p:attrNameLst>
                                          <p:attrName>ppt_x</p:attrName>
                                        </p:attrNameLst>
                                      </p:cBhvr>
                                      <p:tavLst>
                                        <p:tav tm="0">
                                          <p:val>
                                            <p:strVal val="#ppt_x"/>
                                          </p:val>
                                        </p:tav>
                                        <p:tav tm="100000">
                                          <p:val>
                                            <p:strVal val="#ppt_x"/>
                                          </p:val>
                                        </p:tav>
                                      </p:tavLst>
                                    </p:anim>
                                    <p:anim calcmode="lin" valueType="num">
                                      <p:cBhvr additive="base">
                                        <p:cTn id="79" dur="500" fill="hold"/>
                                        <p:tgtEl>
                                          <p:spTgt spid="908291"/>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908307"/>
                                        </p:tgtEl>
                                        <p:attrNameLst>
                                          <p:attrName>style.visibility</p:attrName>
                                        </p:attrNameLst>
                                      </p:cBhvr>
                                      <p:to>
                                        <p:strVal val="visible"/>
                                      </p:to>
                                    </p:set>
                                    <p:anim calcmode="lin" valueType="num">
                                      <p:cBhvr additive="base">
                                        <p:cTn id="82" dur="500" fill="hold"/>
                                        <p:tgtEl>
                                          <p:spTgt spid="908307"/>
                                        </p:tgtEl>
                                        <p:attrNameLst>
                                          <p:attrName>ppt_x</p:attrName>
                                        </p:attrNameLst>
                                      </p:cBhvr>
                                      <p:tavLst>
                                        <p:tav tm="0">
                                          <p:val>
                                            <p:strVal val="#ppt_x"/>
                                          </p:val>
                                        </p:tav>
                                        <p:tav tm="100000">
                                          <p:val>
                                            <p:strVal val="#ppt_x"/>
                                          </p:val>
                                        </p:tav>
                                      </p:tavLst>
                                    </p:anim>
                                    <p:anim calcmode="lin" valueType="num">
                                      <p:cBhvr additive="base">
                                        <p:cTn id="83" dur="500" fill="hold"/>
                                        <p:tgtEl>
                                          <p:spTgt spid="90830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1000"/>
                                  </p:stCondLst>
                                  <p:childTnLst>
                                    <p:set>
                                      <p:cBhvr>
                                        <p:cTn id="87" dur="1" fill="hold">
                                          <p:stCondLst>
                                            <p:cond delay="0"/>
                                          </p:stCondLst>
                                        </p:cTn>
                                        <p:tgtEl>
                                          <p:spTgt spid="908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animBg="1"/>
      <p:bldP spid="908293" grpId="0" animBg="1"/>
      <p:bldP spid="908294" grpId="0" animBg="1"/>
      <p:bldP spid="908295" grpId="0" animBg="1"/>
      <p:bldP spid="908296" grpId="0"/>
      <p:bldP spid="908298" grpId="0"/>
      <p:bldP spid="908299" grpId="0" animBg="1"/>
      <p:bldP spid="908300" grpId="0" animBg="1"/>
      <p:bldP spid="908301" grpId="0"/>
      <p:bldP spid="908303" grpId="0" animBg="1"/>
      <p:bldP spid="908304" grpId="0"/>
      <p:bldP spid="908305" grpId="0"/>
      <p:bldP spid="908306" grpId="0" animBg="1"/>
      <p:bldP spid="908307" grpId="0"/>
      <p:bldP spid="908309" grpId="0" animBg="1"/>
      <p:bldP spid="908310" grpId="0" animBg="1"/>
      <p:bldP spid="908311" grpId="0" animBg="1"/>
      <p:bldP spid="908312" grpId="0" animBg="1"/>
      <p:bldP spid="9083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1026"/>
          <p:cNvSpPr>
            <a:spLocks noGrp="1" noChangeArrowheads="1"/>
          </p:cNvSpPr>
          <p:nvPr>
            <p:ph type="title"/>
          </p:nvPr>
        </p:nvSpPr>
        <p:spPr/>
        <p:txBody>
          <a:bodyPr/>
          <a:lstStyle/>
          <a:p>
            <a:r>
              <a:rPr lang="de-DE" altLang="de-DE"/>
              <a:t>3rd Option for Service Bulletins </a:t>
            </a:r>
          </a:p>
        </p:txBody>
      </p:sp>
      <p:sp>
        <p:nvSpPr>
          <p:cNvPr id="909315" name="Rectangle 1027"/>
          <p:cNvSpPr>
            <a:spLocks noGrp="1" noChangeArrowheads="1"/>
          </p:cNvSpPr>
          <p:nvPr>
            <p:ph idx="1"/>
          </p:nvPr>
        </p:nvSpPr>
        <p:spPr>
          <a:xfrm>
            <a:off x="117873" y="1589413"/>
            <a:ext cx="7490221" cy="4229172"/>
          </a:xfrm>
        </p:spPr>
        <p:txBody>
          <a:bodyPr>
            <a:normAutofit fontScale="92500" lnSpcReduction="20000"/>
          </a:bodyPr>
          <a:lstStyle/>
          <a:p>
            <a:r>
              <a:rPr lang="de-DE" altLang="de-DE" dirty="0" err="1"/>
              <a:t>Damage</a:t>
            </a:r>
            <a:r>
              <a:rPr lang="de-DE" altLang="de-DE" dirty="0"/>
              <a:t> </a:t>
            </a:r>
            <a:r>
              <a:rPr lang="de-DE" altLang="de-DE" dirty="0" err="1"/>
              <a:t>detection</a:t>
            </a:r>
            <a:r>
              <a:rPr lang="de-DE" altLang="de-DE" dirty="0"/>
              <a:t> in </a:t>
            </a:r>
            <a:r>
              <a:rPr lang="de-DE" altLang="de-DE" dirty="0" err="1"/>
              <a:t>metal</a:t>
            </a:r>
            <a:r>
              <a:rPr lang="de-DE" altLang="de-DE" dirty="0"/>
              <a:t> </a:t>
            </a:r>
            <a:r>
              <a:rPr lang="de-DE" altLang="de-DE" dirty="0" err="1"/>
              <a:t>and</a:t>
            </a:r>
            <a:r>
              <a:rPr lang="de-DE" altLang="de-DE" dirty="0"/>
              <a:t> </a:t>
            </a:r>
            <a:r>
              <a:rPr lang="de-DE" altLang="de-DE" dirty="0" err="1"/>
              <a:t>composite</a:t>
            </a:r>
            <a:r>
              <a:rPr lang="de-DE" altLang="de-DE" dirty="0"/>
              <a:t> </a:t>
            </a:r>
            <a:r>
              <a:rPr lang="de-DE" altLang="de-DE" dirty="0" err="1"/>
              <a:t>structures</a:t>
            </a:r>
            <a:r>
              <a:rPr lang="de-DE" altLang="de-DE" dirty="0"/>
              <a:t> </a:t>
            </a:r>
            <a:r>
              <a:rPr lang="de-DE" altLang="de-DE" dirty="0" err="1"/>
              <a:t>to</a:t>
            </a:r>
            <a:r>
              <a:rPr lang="de-DE" altLang="de-DE" dirty="0"/>
              <a:t> </a:t>
            </a:r>
            <a:r>
              <a:rPr lang="de-DE" altLang="de-DE" b="1" dirty="0" err="1">
                <a:solidFill>
                  <a:srgbClr val="0000FF"/>
                </a:solidFill>
              </a:rPr>
              <a:t>replace</a:t>
            </a:r>
            <a:r>
              <a:rPr lang="de-DE" altLang="de-DE" b="1" dirty="0">
                <a:solidFill>
                  <a:srgbClr val="0000FF"/>
                </a:solidFill>
              </a:rPr>
              <a:t> ISBs</a:t>
            </a:r>
            <a:r>
              <a:rPr lang="de-DE" altLang="de-DE" dirty="0"/>
              <a:t> </a:t>
            </a:r>
            <a:r>
              <a:rPr lang="de-DE" altLang="de-DE" dirty="0" err="1"/>
              <a:t>by</a:t>
            </a:r>
            <a:r>
              <a:rPr lang="de-DE" altLang="de-DE" dirty="0"/>
              <a:t> SHM</a:t>
            </a:r>
          </a:p>
          <a:p>
            <a:endParaRPr lang="de-DE" altLang="de-DE" dirty="0"/>
          </a:p>
          <a:p>
            <a:pPr marL="0" indent="0">
              <a:buNone/>
            </a:pPr>
            <a:br>
              <a:rPr lang="de-DE" altLang="de-DE" dirty="0"/>
            </a:br>
            <a:r>
              <a:rPr lang="de-DE" altLang="de-DE" dirty="0" err="1"/>
              <a:t>Benefits</a:t>
            </a:r>
            <a:r>
              <a:rPr lang="de-DE" altLang="de-DE" dirty="0"/>
              <a:t>: </a:t>
            </a:r>
            <a:br>
              <a:rPr lang="de-DE" altLang="de-DE" dirty="0"/>
            </a:br>
            <a:endParaRPr lang="de-DE" altLang="de-DE" dirty="0"/>
          </a:p>
          <a:p>
            <a:pPr lvl="1"/>
            <a:r>
              <a:rPr lang="de-DE" altLang="de-DE" sz="1500" dirty="0" err="1">
                <a:solidFill>
                  <a:srgbClr val="0000FF"/>
                </a:solidFill>
              </a:rPr>
              <a:t>Avoiding</a:t>
            </a:r>
            <a:r>
              <a:rPr lang="de-DE" altLang="de-DE" sz="1500" dirty="0">
                <a:solidFill>
                  <a:srgbClr val="0000FF"/>
                </a:solidFill>
              </a:rPr>
              <a:t> </a:t>
            </a:r>
            <a:r>
              <a:rPr lang="de-DE" altLang="de-DE" sz="1500" dirty="0" err="1">
                <a:solidFill>
                  <a:srgbClr val="0000FF"/>
                </a:solidFill>
              </a:rPr>
              <a:t>development</a:t>
            </a:r>
            <a:r>
              <a:rPr lang="de-DE" altLang="de-DE" sz="1500" dirty="0">
                <a:solidFill>
                  <a:srgbClr val="0000FF"/>
                </a:solidFill>
              </a:rPr>
              <a:t> </a:t>
            </a:r>
            <a:r>
              <a:rPr lang="de-DE" altLang="de-DE" sz="1500" dirty="0" err="1">
                <a:solidFill>
                  <a:srgbClr val="0000FF"/>
                </a:solidFill>
              </a:rPr>
              <a:t>of</a:t>
            </a:r>
            <a:r>
              <a:rPr lang="de-DE" altLang="de-DE" sz="1500" dirty="0">
                <a:solidFill>
                  <a:srgbClr val="0000FF"/>
                </a:solidFill>
              </a:rPr>
              <a:t> </a:t>
            </a:r>
            <a:r>
              <a:rPr lang="de-DE" altLang="de-DE" sz="1500" dirty="0" err="1">
                <a:solidFill>
                  <a:srgbClr val="0000FF"/>
                </a:solidFill>
              </a:rPr>
              <a:t>complex</a:t>
            </a:r>
            <a:r>
              <a:rPr lang="de-DE" altLang="de-DE" sz="1500" dirty="0">
                <a:solidFill>
                  <a:srgbClr val="0000FF"/>
                </a:solidFill>
              </a:rPr>
              <a:t> NDT</a:t>
            </a:r>
            <a:r>
              <a:rPr lang="de-DE" altLang="de-DE" sz="1500" dirty="0"/>
              <a:t> </a:t>
            </a:r>
            <a:r>
              <a:rPr lang="de-DE" altLang="de-DE" sz="1500" dirty="0" err="1"/>
              <a:t>technology</a:t>
            </a:r>
            <a:r>
              <a:rPr lang="de-DE" altLang="de-DE" sz="1500" dirty="0"/>
              <a:t> </a:t>
            </a:r>
            <a:r>
              <a:rPr lang="de-DE" altLang="de-DE" sz="1500" dirty="0" err="1"/>
              <a:t>and</a:t>
            </a:r>
            <a:r>
              <a:rPr lang="de-DE" altLang="de-DE" sz="1500" dirty="0"/>
              <a:t> </a:t>
            </a:r>
            <a:r>
              <a:rPr lang="de-DE" altLang="de-DE" sz="1500" dirty="0" err="1"/>
              <a:t>complex</a:t>
            </a:r>
            <a:r>
              <a:rPr lang="de-DE" altLang="de-DE" sz="1500" dirty="0"/>
              <a:t> </a:t>
            </a:r>
            <a:r>
              <a:rPr lang="de-DE" altLang="de-DE" sz="1500" dirty="0" err="1"/>
              <a:t>description</a:t>
            </a:r>
            <a:r>
              <a:rPr lang="de-DE" altLang="de-DE" sz="1500" dirty="0"/>
              <a:t> in NTM</a:t>
            </a:r>
            <a:br>
              <a:rPr lang="de-DE" altLang="de-DE" sz="1500" dirty="0"/>
            </a:br>
            <a:br>
              <a:rPr lang="de-DE" altLang="de-DE" sz="1500" dirty="0"/>
            </a:br>
            <a:r>
              <a:rPr lang="de-DE" altLang="de-DE" sz="1500" dirty="0"/>
              <a:t>	</a:t>
            </a:r>
            <a:r>
              <a:rPr lang="de-DE" altLang="de-DE" sz="1500" dirty="0" err="1"/>
              <a:t>benefit</a:t>
            </a:r>
            <a:r>
              <a:rPr lang="de-DE" altLang="de-DE" sz="1500" dirty="0"/>
              <a:t> </a:t>
            </a:r>
            <a:r>
              <a:rPr lang="de-DE" altLang="de-DE" sz="1500" dirty="0" err="1"/>
              <a:t>for</a:t>
            </a:r>
            <a:r>
              <a:rPr lang="de-DE" altLang="de-DE" sz="1500" dirty="0"/>
              <a:t> OEM</a:t>
            </a:r>
            <a:br>
              <a:rPr lang="de-DE" altLang="de-DE" sz="1500" dirty="0"/>
            </a:br>
            <a:endParaRPr lang="de-DE" altLang="de-DE" sz="1500" dirty="0"/>
          </a:p>
          <a:p>
            <a:pPr lvl="1"/>
            <a:r>
              <a:rPr lang="de-DE" altLang="de-DE" sz="1500" dirty="0" err="1">
                <a:solidFill>
                  <a:srgbClr val="0000FF"/>
                </a:solidFill>
              </a:rPr>
              <a:t>Avoiding</a:t>
            </a:r>
            <a:r>
              <a:rPr lang="de-DE" altLang="de-DE" sz="1500" dirty="0">
                <a:solidFill>
                  <a:srgbClr val="0000FF"/>
                </a:solidFill>
              </a:rPr>
              <a:t> </a:t>
            </a:r>
            <a:r>
              <a:rPr lang="de-DE" altLang="de-DE" sz="1500" dirty="0" err="1">
                <a:solidFill>
                  <a:srgbClr val="0000FF"/>
                </a:solidFill>
              </a:rPr>
              <a:t>of</a:t>
            </a:r>
            <a:r>
              <a:rPr lang="de-DE" altLang="de-DE" sz="1500" dirty="0">
                <a:solidFill>
                  <a:srgbClr val="0000FF"/>
                </a:solidFill>
              </a:rPr>
              <a:t> </a:t>
            </a:r>
            <a:r>
              <a:rPr lang="de-DE" altLang="de-DE" sz="1500" dirty="0" err="1">
                <a:solidFill>
                  <a:srgbClr val="0000FF"/>
                </a:solidFill>
              </a:rPr>
              <a:t>penalizing</a:t>
            </a:r>
            <a:r>
              <a:rPr lang="de-DE" altLang="de-DE" sz="1500" dirty="0">
                <a:solidFill>
                  <a:srgbClr val="0000FF"/>
                </a:solidFill>
              </a:rPr>
              <a:t> </a:t>
            </a:r>
            <a:r>
              <a:rPr lang="de-DE" altLang="de-DE" sz="1500" dirty="0" err="1">
                <a:solidFill>
                  <a:srgbClr val="0000FF"/>
                </a:solidFill>
              </a:rPr>
              <a:t>inspections</a:t>
            </a:r>
            <a:r>
              <a:rPr lang="de-DE" altLang="de-DE" sz="1500" dirty="0"/>
              <a:t> </a:t>
            </a:r>
            <a:r>
              <a:rPr lang="de-DE" altLang="de-DE" sz="1500" dirty="0" err="1"/>
              <a:t>and</a:t>
            </a:r>
            <a:r>
              <a:rPr lang="de-DE" altLang="de-DE" sz="1500" dirty="0"/>
              <a:t> </a:t>
            </a:r>
            <a:r>
              <a:rPr lang="de-DE" altLang="de-DE" sz="1500" dirty="0" err="1"/>
              <a:t>opening</a:t>
            </a:r>
            <a:r>
              <a:rPr lang="de-DE" altLang="de-DE" sz="1500" dirty="0"/>
              <a:t> </a:t>
            </a:r>
            <a:r>
              <a:rPr lang="de-DE" altLang="de-DE" sz="1500" dirty="0" err="1"/>
              <a:t>areas</a:t>
            </a:r>
            <a:r>
              <a:rPr lang="de-DE" altLang="de-DE" sz="1500" dirty="0"/>
              <a:t> </a:t>
            </a:r>
            <a:r>
              <a:rPr lang="de-DE" altLang="de-DE" sz="1500" dirty="0" err="1"/>
              <a:t>with</a:t>
            </a:r>
            <a:r>
              <a:rPr lang="de-DE" altLang="de-DE" sz="1500" dirty="0"/>
              <a:t> </a:t>
            </a:r>
            <a:r>
              <a:rPr lang="de-DE" altLang="de-DE" sz="1500" dirty="0" err="1"/>
              <a:t>difficult</a:t>
            </a:r>
            <a:r>
              <a:rPr lang="de-DE" altLang="de-DE" sz="1500" dirty="0"/>
              <a:t> </a:t>
            </a:r>
            <a:r>
              <a:rPr lang="de-DE" altLang="de-DE" sz="1500" dirty="0" err="1"/>
              <a:t>access</a:t>
            </a:r>
            <a:r>
              <a:rPr lang="de-DE" altLang="de-DE" sz="1500" dirty="0"/>
              <a:t> (100% </a:t>
            </a:r>
            <a:r>
              <a:rPr lang="de-DE" altLang="de-DE" sz="1500" dirty="0" err="1"/>
              <a:t>of</a:t>
            </a:r>
            <a:r>
              <a:rPr lang="de-DE" altLang="de-DE" sz="1500" dirty="0"/>
              <a:t> </a:t>
            </a:r>
            <a:r>
              <a:rPr lang="de-DE" altLang="de-DE" sz="1500" dirty="0" err="1"/>
              <a:t>aircraft</a:t>
            </a:r>
            <a:r>
              <a:rPr lang="de-DE" altLang="de-DE" sz="1500" dirty="0"/>
              <a:t> </a:t>
            </a:r>
            <a:r>
              <a:rPr lang="de-DE" altLang="de-DE" sz="1500" dirty="0" err="1"/>
              <a:t>to</a:t>
            </a:r>
            <a:r>
              <a:rPr lang="de-DE" altLang="de-DE" sz="1500" dirty="0"/>
              <a:t> </a:t>
            </a:r>
            <a:r>
              <a:rPr lang="de-DE" altLang="de-DE" sz="1500" dirty="0" err="1"/>
              <a:t>be</a:t>
            </a:r>
            <a:r>
              <a:rPr lang="de-DE" altLang="de-DE" sz="1500" dirty="0"/>
              <a:t> </a:t>
            </a:r>
            <a:r>
              <a:rPr lang="de-DE" altLang="de-DE" sz="1500" dirty="0" err="1"/>
              <a:t>inspected</a:t>
            </a:r>
            <a:r>
              <a:rPr lang="de-DE" altLang="de-DE" sz="1500" dirty="0"/>
              <a:t>, </a:t>
            </a:r>
            <a:r>
              <a:rPr lang="de-DE" altLang="de-DE" sz="1500" dirty="0" err="1"/>
              <a:t>number</a:t>
            </a:r>
            <a:r>
              <a:rPr lang="de-DE" altLang="de-DE" sz="1500" dirty="0"/>
              <a:t> </a:t>
            </a:r>
            <a:r>
              <a:rPr lang="de-DE" altLang="de-DE" sz="1500" dirty="0" err="1"/>
              <a:t>of</a:t>
            </a:r>
            <a:r>
              <a:rPr lang="de-DE" altLang="de-DE" sz="1500" dirty="0"/>
              <a:t> </a:t>
            </a:r>
            <a:r>
              <a:rPr lang="de-DE" altLang="de-DE" sz="1500" dirty="0" err="1"/>
              <a:t>expected</a:t>
            </a:r>
            <a:r>
              <a:rPr lang="de-DE" altLang="de-DE" sz="1500" dirty="0"/>
              <a:t> </a:t>
            </a:r>
            <a:r>
              <a:rPr lang="de-DE" altLang="de-DE" sz="1500" dirty="0" err="1"/>
              <a:t>damages</a:t>
            </a:r>
            <a:r>
              <a:rPr lang="de-DE" altLang="de-DE" sz="1500" dirty="0"/>
              <a:t> </a:t>
            </a:r>
            <a:r>
              <a:rPr lang="de-DE" altLang="de-DE" sz="1500" dirty="0" err="1"/>
              <a:t>is</a:t>
            </a:r>
            <a:r>
              <a:rPr lang="de-DE" altLang="de-DE" sz="1500" dirty="0"/>
              <a:t> </a:t>
            </a:r>
            <a:r>
              <a:rPr lang="de-DE" altLang="de-DE" sz="1500" dirty="0" err="1"/>
              <a:t>only</a:t>
            </a:r>
            <a:r>
              <a:rPr lang="de-DE" altLang="de-DE" sz="1500" dirty="0"/>
              <a:t> a </a:t>
            </a:r>
            <a:r>
              <a:rPr lang="de-DE" altLang="de-DE" sz="1500" dirty="0" err="1"/>
              <a:t>few</a:t>
            </a:r>
            <a:r>
              <a:rPr lang="de-DE" altLang="de-DE" sz="1500" dirty="0"/>
              <a:t> %) </a:t>
            </a:r>
            <a:br>
              <a:rPr lang="de-DE" altLang="de-DE" sz="1500" dirty="0"/>
            </a:br>
            <a:r>
              <a:rPr lang="de-DE" altLang="de-DE" sz="1500" dirty="0"/>
              <a:t> 	</a:t>
            </a:r>
            <a:br>
              <a:rPr lang="de-DE" altLang="de-DE" sz="1500" dirty="0"/>
            </a:br>
            <a:r>
              <a:rPr lang="de-DE" altLang="de-DE" sz="1500" dirty="0"/>
              <a:t>	</a:t>
            </a:r>
            <a:r>
              <a:rPr lang="de-DE" altLang="de-DE" sz="1500" dirty="0" err="1"/>
              <a:t>benefit</a:t>
            </a:r>
            <a:r>
              <a:rPr lang="de-DE" altLang="de-DE" sz="1500" dirty="0"/>
              <a:t> </a:t>
            </a:r>
            <a:r>
              <a:rPr lang="de-DE" altLang="de-DE" sz="1500" dirty="0" err="1"/>
              <a:t>for</a:t>
            </a:r>
            <a:r>
              <a:rPr lang="de-DE" altLang="de-DE" sz="1500" dirty="0"/>
              <a:t> </a:t>
            </a:r>
            <a:r>
              <a:rPr lang="de-DE" altLang="de-DE" sz="1500" dirty="0" err="1"/>
              <a:t>operator</a:t>
            </a:r>
            <a:br>
              <a:rPr lang="de-DE" altLang="de-DE" sz="1500" dirty="0"/>
            </a:br>
            <a:endParaRPr lang="de-DE" altLang="de-DE" sz="1500" dirty="0"/>
          </a:p>
          <a:p>
            <a:pPr lvl="1"/>
            <a:r>
              <a:rPr lang="de-DE" altLang="de-DE" sz="1500" dirty="0" err="1"/>
              <a:t>Use</a:t>
            </a:r>
            <a:r>
              <a:rPr lang="de-DE" altLang="de-DE" sz="1500" dirty="0"/>
              <a:t> </a:t>
            </a:r>
            <a:r>
              <a:rPr lang="de-DE" altLang="de-DE" sz="1500" dirty="0" err="1"/>
              <a:t>of</a:t>
            </a:r>
            <a:r>
              <a:rPr lang="de-DE" altLang="de-DE" sz="1500" dirty="0"/>
              <a:t> SHM </a:t>
            </a:r>
            <a:r>
              <a:rPr lang="de-DE" altLang="de-DE" sz="1500" dirty="0" err="1"/>
              <a:t>standard</a:t>
            </a:r>
            <a:r>
              <a:rPr lang="de-DE" altLang="de-DE" sz="1500" dirty="0"/>
              <a:t> </a:t>
            </a:r>
            <a:r>
              <a:rPr lang="de-DE" altLang="de-DE" sz="1500" dirty="0" err="1"/>
              <a:t>equipment</a:t>
            </a:r>
            <a:r>
              <a:rPr lang="de-DE" altLang="de-DE" sz="1500" dirty="0"/>
              <a:t>, </a:t>
            </a:r>
            <a:r>
              <a:rPr lang="de-DE" altLang="de-DE" sz="1500" dirty="0" err="1"/>
              <a:t>to</a:t>
            </a:r>
            <a:r>
              <a:rPr lang="de-DE" altLang="de-DE" sz="1500" dirty="0"/>
              <a:t> </a:t>
            </a:r>
            <a:r>
              <a:rPr lang="de-DE" altLang="de-DE" sz="1500" dirty="0" err="1"/>
              <a:t>be</a:t>
            </a:r>
            <a:r>
              <a:rPr lang="de-DE" altLang="de-DE" sz="1500" dirty="0"/>
              <a:t> </a:t>
            </a:r>
            <a:r>
              <a:rPr lang="de-DE" altLang="de-DE" sz="1500" dirty="0" err="1">
                <a:solidFill>
                  <a:srgbClr val="0000FF"/>
                </a:solidFill>
              </a:rPr>
              <a:t>performed</a:t>
            </a:r>
            <a:r>
              <a:rPr lang="de-DE" altLang="de-DE" sz="1500" dirty="0">
                <a:solidFill>
                  <a:srgbClr val="0000FF"/>
                </a:solidFill>
              </a:rPr>
              <a:t> </a:t>
            </a:r>
            <a:r>
              <a:rPr lang="de-DE" altLang="de-DE" sz="1500" dirty="0" err="1">
                <a:solidFill>
                  <a:srgbClr val="0000FF"/>
                </a:solidFill>
              </a:rPr>
              <a:t>by</a:t>
            </a:r>
            <a:r>
              <a:rPr lang="de-DE" altLang="de-DE" sz="1500" dirty="0">
                <a:solidFill>
                  <a:srgbClr val="0000FF"/>
                </a:solidFill>
              </a:rPr>
              <a:t> non-</a:t>
            </a:r>
            <a:r>
              <a:rPr lang="de-DE" altLang="de-DE" sz="1500" dirty="0" err="1">
                <a:solidFill>
                  <a:srgbClr val="0000FF"/>
                </a:solidFill>
              </a:rPr>
              <a:t>specialist</a:t>
            </a:r>
            <a:br>
              <a:rPr lang="de-DE" altLang="de-DE" sz="1500" dirty="0"/>
            </a:br>
            <a:r>
              <a:rPr lang="de-DE" altLang="de-DE" sz="1500" dirty="0"/>
              <a:t> </a:t>
            </a:r>
            <a:br>
              <a:rPr lang="de-DE" altLang="de-DE" sz="1500" dirty="0"/>
            </a:br>
            <a:r>
              <a:rPr lang="de-DE" altLang="de-DE" sz="1500" dirty="0"/>
              <a:t>	</a:t>
            </a:r>
            <a:r>
              <a:rPr lang="de-DE" altLang="de-DE" sz="1500" dirty="0" err="1"/>
              <a:t>benefit</a:t>
            </a:r>
            <a:r>
              <a:rPr lang="de-DE" altLang="de-DE" sz="1500" dirty="0"/>
              <a:t> for </a:t>
            </a:r>
            <a:r>
              <a:rPr lang="de-DE" altLang="de-DE" sz="1500" dirty="0" err="1"/>
              <a:t>operator</a:t>
            </a:r>
            <a:endParaRPr lang="de-DE" altLang="de-DE" sz="1500" dirty="0"/>
          </a:p>
        </p:txBody>
      </p:sp>
      <p:sp>
        <p:nvSpPr>
          <p:cNvPr id="2" name="Pfeil nach rechts 1"/>
          <p:cNvSpPr/>
          <p:nvPr/>
        </p:nvSpPr>
        <p:spPr>
          <a:xfrm>
            <a:off x="635794" y="3541926"/>
            <a:ext cx="200025" cy="13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Pfeil nach rechts 4"/>
          <p:cNvSpPr/>
          <p:nvPr/>
        </p:nvSpPr>
        <p:spPr>
          <a:xfrm>
            <a:off x="635794" y="4597221"/>
            <a:ext cx="200025" cy="13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feil nach rechts 5"/>
          <p:cNvSpPr/>
          <p:nvPr/>
        </p:nvSpPr>
        <p:spPr>
          <a:xfrm>
            <a:off x="635794" y="5475705"/>
            <a:ext cx="200025" cy="139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3274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New, SHM enabled Design</a:t>
            </a:r>
          </a:p>
        </p:txBody>
      </p:sp>
      <p:sp>
        <p:nvSpPr>
          <p:cNvPr id="4" name="Line 3"/>
          <p:cNvSpPr>
            <a:spLocks noChangeShapeType="1"/>
          </p:cNvSpPr>
          <p:nvPr/>
        </p:nvSpPr>
        <p:spPr bwMode="auto">
          <a:xfrm flipV="1">
            <a:off x="1232686" y="1821581"/>
            <a:ext cx="0" cy="2476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5" name="Line 4"/>
          <p:cNvSpPr>
            <a:spLocks noChangeShapeType="1"/>
          </p:cNvSpPr>
          <p:nvPr/>
        </p:nvSpPr>
        <p:spPr bwMode="auto">
          <a:xfrm>
            <a:off x="1232686" y="4298081"/>
            <a:ext cx="503396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 name="Freeform 5"/>
          <p:cNvSpPr>
            <a:spLocks/>
          </p:cNvSpPr>
          <p:nvPr/>
        </p:nvSpPr>
        <p:spPr bwMode="auto">
          <a:xfrm>
            <a:off x="1867289" y="2326406"/>
            <a:ext cx="2867025" cy="1425179"/>
          </a:xfrm>
          <a:custGeom>
            <a:avLst/>
            <a:gdLst>
              <a:gd name="T0" fmla="*/ 0 w 1968"/>
              <a:gd name="T1" fmla="*/ 0 h 912"/>
              <a:gd name="T2" fmla="*/ 528 w 1968"/>
              <a:gd name="T3" fmla="*/ 528 h 912"/>
              <a:gd name="T4" fmla="*/ 1296 w 1968"/>
              <a:gd name="T5" fmla="*/ 816 h 912"/>
              <a:gd name="T6" fmla="*/ 1968 w 1968"/>
              <a:gd name="T7" fmla="*/ 912 h 912"/>
            </a:gdLst>
            <a:ahLst/>
            <a:cxnLst>
              <a:cxn ang="0">
                <a:pos x="T0" y="T1"/>
              </a:cxn>
              <a:cxn ang="0">
                <a:pos x="T2" y="T3"/>
              </a:cxn>
              <a:cxn ang="0">
                <a:pos x="T4" y="T5"/>
              </a:cxn>
              <a:cxn ang="0">
                <a:pos x="T6" y="T7"/>
              </a:cxn>
            </a:cxnLst>
            <a:rect l="0" t="0" r="r" b="b"/>
            <a:pathLst>
              <a:path w="1968" h="912">
                <a:moveTo>
                  <a:pt x="0" y="0"/>
                </a:moveTo>
                <a:cubicBezTo>
                  <a:pt x="156" y="196"/>
                  <a:pt x="312" y="392"/>
                  <a:pt x="528" y="528"/>
                </a:cubicBezTo>
                <a:cubicBezTo>
                  <a:pt x="744" y="664"/>
                  <a:pt x="1056" y="752"/>
                  <a:pt x="1296" y="816"/>
                </a:cubicBezTo>
                <a:cubicBezTo>
                  <a:pt x="1536" y="880"/>
                  <a:pt x="1752" y="896"/>
                  <a:pt x="1968" y="912"/>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 name="Freeform 6"/>
          <p:cNvSpPr>
            <a:spLocks/>
          </p:cNvSpPr>
          <p:nvPr/>
        </p:nvSpPr>
        <p:spPr bwMode="auto">
          <a:xfrm>
            <a:off x="2636433" y="2019225"/>
            <a:ext cx="2867025" cy="1426369"/>
          </a:xfrm>
          <a:custGeom>
            <a:avLst/>
            <a:gdLst>
              <a:gd name="T0" fmla="*/ 0 w 1968"/>
              <a:gd name="T1" fmla="*/ 0 h 912"/>
              <a:gd name="T2" fmla="*/ 528 w 1968"/>
              <a:gd name="T3" fmla="*/ 528 h 912"/>
              <a:gd name="T4" fmla="*/ 1296 w 1968"/>
              <a:gd name="T5" fmla="*/ 816 h 912"/>
              <a:gd name="T6" fmla="*/ 1968 w 1968"/>
              <a:gd name="T7" fmla="*/ 912 h 912"/>
            </a:gdLst>
            <a:ahLst/>
            <a:cxnLst>
              <a:cxn ang="0">
                <a:pos x="T0" y="T1"/>
              </a:cxn>
              <a:cxn ang="0">
                <a:pos x="T2" y="T3"/>
              </a:cxn>
              <a:cxn ang="0">
                <a:pos x="T4" y="T5"/>
              </a:cxn>
              <a:cxn ang="0">
                <a:pos x="T6" y="T7"/>
              </a:cxn>
            </a:cxnLst>
            <a:rect l="0" t="0" r="r" b="b"/>
            <a:pathLst>
              <a:path w="1968" h="912">
                <a:moveTo>
                  <a:pt x="0" y="0"/>
                </a:moveTo>
                <a:cubicBezTo>
                  <a:pt x="156" y="196"/>
                  <a:pt x="312" y="392"/>
                  <a:pt x="528" y="528"/>
                </a:cubicBezTo>
                <a:cubicBezTo>
                  <a:pt x="744" y="664"/>
                  <a:pt x="1056" y="752"/>
                  <a:pt x="1296" y="816"/>
                </a:cubicBezTo>
                <a:cubicBezTo>
                  <a:pt x="1536" y="880"/>
                  <a:pt x="1752" y="896"/>
                  <a:pt x="1968" y="912"/>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8" name="Line 7"/>
          <p:cNvSpPr>
            <a:spLocks noChangeShapeType="1"/>
          </p:cNvSpPr>
          <p:nvPr/>
        </p:nvSpPr>
        <p:spPr bwMode="auto">
          <a:xfrm flipV="1">
            <a:off x="2776927" y="2251397"/>
            <a:ext cx="0" cy="97512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9" name="Line 8"/>
          <p:cNvSpPr>
            <a:spLocks noChangeShapeType="1"/>
          </p:cNvSpPr>
          <p:nvPr/>
        </p:nvSpPr>
        <p:spPr bwMode="auto">
          <a:xfrm>
            <a:off x="2776927" y="3226519"/>
            <a:ext cx="1397794" cy="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0" name="Text Box 9"/>
          <p:cNvSpPr txBox="1">
            <a:spLocks noChangeArrowheads="1"/>
          </p:cNvSpPr>
          <p:nvPr/>
        </p:nvSpPr>
        <p:spPr bwMode="auto">
          <a:xfrm>
            <a:off x="5765231" y="4229025"/>
            <a:ext cx="370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lnSpc>
                <a:spcPct val="100000"/>
              </a:lnSpc>
              <a:spcBef>
                <a:spcPct val="0"/>
              </a:spcBef>
            </a:pPr>
            <a:r>
              <a:rPr lang="de-DE" altLang="de-DE" sz="2400" b="1">
                <a:latin typeface="Symbol" panose="05050102010706020507" pitchFamily="18" charset="2"/>
              </a:rPr>
              <a:t>s</a:t>
            </a:r>
          </a:p>
        </p:txBody>
      </p:sp>
      <p:sp>
        <p:nvSpPr>
          <p:cNvPr id="11" name="Text Box 10"/>
          <p:cNvSpPr txBox="1">
            <a:spLocks noChangeArrowheads="1"/>
          </p:cNvSpPr>
          <p:nvPr/>
        </p:nvSpPr>
        <p:spPr bwMode="auto">
          <a:xfrm rot="16200000">
            <a:off x="62075" y="2808357"/>
            <a:ext cx="188878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00000"/>
              </a:lnSpc>
              <a:spcBef>
                <a:spcPct val="0"/>
              </a:spcBef>
            </a:pPr>
            <a:r>
              <a:rPr lang="en-US" altLang="de-DE" sz="1500" b="1"/>
              <a:t>Maintenance Interval</a:t>
            </a:r>
          </a:p>
        </p:txBody>
      </p:sp>
      <p:sp>
        <p:nvSpPr>
          <p:cNvPr id="12" name="Text Box 11"/>
          <p:cNvSpPr txBox="1">
            <a:spLocks noChangeArrowheads="1"/>
          </p:cNvSpPr>
          <p:nvPr/>
        </p:nvSpPr>
        <p:spPr bwMode="auto">
          <a:xfrm>
            <a:off x="1371989" y="2062087"/>
            <a:ext cx="1371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00000"/>
              </a:lnSpc>
            </a:pPr>
            <a:r>
              <a:rPr lang="en-US" altLang="de-DE" sz="1500" b="1">
                <a:solidFill>
                  <a:srgbClr val="FF0000"/>
                </a:solidFill>
              </a:rPr>
              <a:t>Maintenance benefit</a:t>
            </a:r>
          </a:p>
        </p:txBody>
      </p:sp>
      <p:sp>
        <p:nvSpPr>
          <p:cNvPr id="13" name="Text Box 12"/>
          <p:cNvSpPr txBox="1">
            <a:spLocks noChangeArrowheads="1"/>
          </p:cNvSpPr>
          <p:nvPr/>
        </p:nvSpPr>
        <p:spPr bwMode="auto">
          <a:xfrm>
            <a:off x="3200789" y="3216994"/>
            <a:ext cx="16002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pPr>
            <a:r>
              <a:rPr lang="en-US" altLang="de-DE" sz="1500" b="1">
                <a:solidFill>
                  <a:srgbClr val="002AB0"/>
                </a:solidFill>
              </a:rPr>
              <a:t>Design benefit</a:t>
            </a:r>
          </a:p>
        </p:txBody>
      </p:sp>
      <p:sp>
        <p:nvSpPr>
          <p:cNvPr id="14" name="Oval 13"/>
          <p:cNvSpPr>
            <a:spLocks noChangeArrowheads="1"/>
          </p:cNvSpPr>
          <p:nvPr/>
        </p:nvSpPr>
        <p:spPr bwMode="auto">
          <a:xfrm>
            <a:off x="2686439" y="315984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5" name="Oval 14"/>
          <p:cNvSpPr>
            <a:spLocks noChangeArrowheads="1"/>
          </p:cNvSpPr>
          <p:nvPr/>
        </p:nvSpPr>
        <p:spPr bwMode="auto">
          <a:xfrm>
            <a:off x="4172339" y="315984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6" name="Oval 15"/>
          <p:cNvSpPr>
            <a:spLocks noChangeArrowheads="1"/>
          </p:cNvSpPr>
          <p:nvPr/>
        </p:nvSpPr>
        <p:spPr bwMode="auto">
          <a:xfrm>
            <a:off x="2743589" y="2188294"/>
            <a:ext cx="114300" cy="114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7" name="Text Box 16"/>
          <p:cNvSpPr txBox="1">
            <a:spLocks noChangeArrowheads="1"/>
          </p:cNvSpPr>
          <p:nvPr/>
        </p:nvSpPr>
        <p:spPr bwMode="auto">
          <a:xfrm>
            <a:off x="1314839" y="3776588"/>
            <a:ext cx="2686050" cy="323165"/>
          </a:xfrm>
          <a:prstGeom prst="rect">
            <a:avLst/>
          </a:prstGeom>
          <a:solidFill>
            <a:srgbClr val="E1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pPr>
            <a:r>
              <a:rPr lang="en-US" altLang="de-DE" sz="1500" b="1"/>
              <a:t>Conventional (without SHM)</a:t>
            </a:r>
          </a:p>
        </p:txBody>
      </p:sp>
      <p:sp>
        <p:nvSpPr>
          <p:cNvPr id="18" name="Text Box 17"/>
          <p:cNvSpPr txBox="1">
            <a:spLocks noChangeArrowheads="1"/>
          </p:cNvSpPr>
          <p:nvPr/>
        </p:nvSpPr>
        <p:spPr bwMode="auto">
          <a:xfrm>
            <a:off x="3200789" y="2245444"/>
            <a:ext cx="2686050" cy="323165"/>
          </a:xfrm>
          <a:prstGeom prst="rect">
            <a:avLst/>
          </a:prstGeom>
          <a:solidFill>
            <a:srgbClr val="E1E1E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pPr>
            <a:r>
              <a:rPr lang="en-US" altLang="de-DE" sz="1500" b="1"/>
              <a:t>New design (SHM enabled)</a:t>
            </a:r>
          </a:p>
        </p:txBody>
      </p:sp>
      <p:sp>
        <p:nvSpPr>
          <p:cNvPr id="19" name="Line 18"/>
          <p:cNvSpPr>
            <a:spLocks noChangeShapeType="1"/>
          </p:cNvSpPr>
          <p:nvPr/>
        </p:nvSpPr>
        <p:spPr bwMode="auto">
          <a:xfrm flipH="1">
            <a:off x="3486539" y="2531194"/>
            <a:ext cx="342900" cy="342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0" name="Line 19"/>
          <p:cNvSpPr>
            <a:spLocks noChangeShapeType="1"/>
          </p:cNvSpPr>
          <p:nvPr/>
        </p:nvSpPr>
        <p:spPr bwMode="auto">
          <a:xfrm flipH="1">
            <a:off x="2057789" y="3045544"/>
            <a:ext cx="400050" cy="74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1" name="Text Box 20"/>
          <p:cNvSpPr txBox="1">
            <a:spLocks noChangeArrowheads="1"/>
          </p:cNvSpPr>
          <p:nvPr/>
        </p:nvSpPr>
        <p:spPr bwMode="auto">
          <a:xfrm>
            <a:off x="894548" y="4748138"/>
            <a:ext cx="5543550" cy="646331"/>
          </a:xfrm>
          <a:prstGeom prst="rect">
            <a:avLst/>
          </a:prstGeom>
          <a:solidFill>
            <a:srgbClr val="C5E2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pPr>
            <a:r>
              <a:rPr lang="en-US" altLang="de-DE" b="1"/>
              <a:t>SHM can provide a design benefit (weight saving) or a maintenance benefit</a:t>
            </a:r>
          </a:p>
        </p:txBody>
      </p:sp>
    </p:spTree>
    <p:extLst>
      <p:ext uri="{BB962C8B-B14F-4D97-AF65-F5344CB8AC3E}">
        <p14:creationId xmlns:p14="http://schemas.microsoft.com/office/powerpoint/2010/main" val="58228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2" y="3495305"/>
            <a:ext cx="5977875" cy="830997"/>
          </a:xfrm>
          <a:prstGeom prst="rect">
            <a:avLst/>
          </a:prstGeom>
          <a:noFill/>
        </p:spPr>
        <p:txBody>
          <a:bodyPr wrap="square" rtlCol="0">
            <a:spAutoFit/>
          </a:bodyPr>
          <a:lstStyle/>
          <a:p>
            <a:r>
              <a:rPr lang="fr-FR" sz="2400" b="1" dirty="0">
                <a:latin typeface="Arial" panose="020B0604020202020204" pitchFamily="34" charset="0"/>
                <a:ea typeface="Open Sans Light" panose="020B0306030504020204" pitchFamily="34" charset="0"/>
                <a:cs typeface="Arial" panose="020B0604020202020204" pitchFamily="34" charset="0"/>
              </a:rPr>
              <a:t>SHM in Maintenance – MSG3</a:t>
            </a:r>
          </a:p>
          <a:p>
            <a:endParaRPr lang="fr-FR" sz="2400" b="1" dirty="0">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along</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the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process</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chain</a:t>
            </a:r>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06490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1026"/>
          <p:cNvSpPr>
            <a:spLocks noGrp="1" noChangeArrowheads="1"/>
          </p:cNvSpPr>
          <p:nvPr>
            <p:ph type="title"/>
          </p:nvPr>
        </p:nvSpPr>
        <p:spPr>
          <a:xfrm>
            <a:off x="356135" y="981087"/>
            <a:ext cx="6858000" cy="448866"/>
          </a:xfrm>
          <a:ln cap="flat"/>
        </p:spPr>
        <p:txBody>
          <a:bodyPr>
            <a:normAutofit fontScale="90000"/>
          </a:bodyPr>
          <a:lstStyle/>
          <a:p>
            <a:pPr eaLnBrk="1" hangingPunct="1"/>
            <a:r>
              <a:rPr lang="en-US" altLang="de-DE" dirty="0"/>
              <a:t>Basic Maintenance Definitions &amp; History</a:t>
            </a:r>
          </a:p>
        </p:txBody>
      </p:sp>
      <p:sp>
        <p:nvSpPr>
          <p:cNvPr id="104451" name="Rectangle 1027"/>
          <p:cNvSpPr>
            <a:spLocks noGrp="1" noChangeArrowheads="1"/>
          </p:cNvSpPr>
          <p:nvPr>
            <p:ph idx="1"/>
          </p:nvPr>
        </p:nvSpPr>
        <p:spPr>
          <a:xfrm>
            <a:off x="676791" y="1715703"/>
            <a:ext cx="6278165" cy="1028700"/>
          </a:xfrm>
        </p:spPr>
        <p:txBody>
          <a:bodyPr>
            <a:normAutofit fontScale="70000" lnSpcReduction="20000"/>
          </a:bodyPr>
          <a:lstStyle/>
          <a:p>
            <a:pPr marL="4763" indent="-4763">
              <a:buNone/>
            </a:pPr>
            <a:r>
              <a:rPr lang="en-US" altLang="de-DE" sz="2100" b="1" dirty="0">
                <a:solidFill>
                  <a:srgbClr val="003399"/>
                </a:solidFill>
              </a:rPr>
              <a:t>Maintenance as defined by World Airlines Technical Operations Glossary (WATOG*)</a:t>
            </a:r>
          </a:p>
          <a:p>
            <a:pPr marL="4763" indent="-4763">
              <a:buNone/>
            </a:pPr>
            <a:r>
              <a:rPr lang="en-US" altLang="de-DE" dirty="0">
                <a:solidFill>
                  <a:srgbClr val="000000"/>
                </a:solidFill>
              </a:rPr>
              <a:t>	  *today replaced by ATA Common Support Data Dictionary</a:t>
            </a:r>
          </a:p>
        </p:txBody>
      </p:sp>
      <p:sp>
        <p:nvSpPr>
          <p:cNvPr id="104452" name="Rectangle 1028"/>
          <p:cNvSpPr>
            <a:spLocks noChangeArrowheads="1"/>
          </p:cNvSpPr>
          <p:nvPr/>
        </p:nvSpPr>
        <p:spPr bwMode="auto">
          <a:xfrm>
            <a:off x="677980" y="2801553"/>
            <a:ext cx="627816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SzPct val="120000"/>
            </a:pPr>
            <a:r>
              <a:rPr lang="en-US" altLang="de-DE" sz="1650">
                <a:solidFill>
                  <a:srgbClr val="003399"/>
                </a:solidFill>
              </a:rPr>
              <a:t>Scheduled or Preventive Maintenance</a:t>
            </a:r>
            <a:endParaRPr lang="en-US" altLang="de-DE" sz="1650" b="0">
              <a:solidFill>
                <a:srgbClr val="003399"/>
              </a:solidFill>
            </a:endParaRPr>
          </a:p>
          <a:p>
            <a:pPr eaLnBrk="1" hangingPunct="1">
              <a:lnSpc>
                <a:spcPct val="100000"/>
              </a:lnSpc>
              <a:spcBef>
                <a:spcPct val="20000"/>
              </a:spcBef>
              <a:buSzPct val="120000"/>
            </a:pPr>
            <a:r>
              <a:rPr lang="en-US" altLang="de-DE" sz="1650" b="0">
                <a:solidFill>
                  <a:srgbClr val="000000"/>
                </a:solidFill>
              </a:rPr>
              <a:t>  That maintenance performed at defined intervals to retain an item in a serviceable condition by systematic inspection, detection, replacement of wear-out items, adjustment, calibration, cleaning, etc.</a:t>
            </a:r>
          </a:p>
        </p:txBody>
      </p:sp>
      <p:sp>
        <p:nvSpPr>
          <p:cNvPr id="104453" name="Rectangle 1029"/>
          <p:cNvSpPr>
            <a:spLocks noChangeArrowheads="1"/>
          </p:cNvSpPr>
          <p:nvPr/>
        </p:nvSpPr>
        <p:spPr bwMode="auto">
          <a:xfrm>
            <a:off x="677980" y="4458903"/>
            <a:ext cx="627816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0500" indent="-1905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SzPct val="120000"/>
            </a:pPr>
            <a:r>
              <a:rPr lang="en-US" altLang="de-DE" sz="1650">
                <a:solidFill>
                  <a:srgbClr val="003399"/>
                </a:solidFill>
              </a:rPr>
              <a:t>Unscheduled or Corrective Maintenance</a:t>
            </a:r>
          </a:p>
          <a:p>
            <a:pPr eaLnBrk="1" hangingPunct="1">
              <a:lnSpc>
                <a:spcPct val="100000"/>
              </a:lnSpc>
              <a:spcBef>
                <a:spcPct val="20000"/>
              </a:spcBef>
              <a:buSzPct val="120000"/>
            </a:pPr>
            <a:r>
              <a:rPr lang="en-US" altLang="de-DE" sz="1650" b="0">
                <a:solidFill>
                  <a:srgbClr val="000000"/>
                </a:solidFill>
              </a:rPr>
              <a:t>  That maintenance performed to restore an item to a satisfactory condition by providing correction of a known or suspected malfunction and/or defect</a:t>
            </a:r>
          </a:p>
        </p:txBody>
      </p:sp>
    </p:spTree>
    <p:extLst>
      <p:ext uri="{BB962C8B-B14F-4D97-AF65-F5344CB8AC3E}">
        <p14:creationId xmlns:p14="http://schemas.microsoft.com/office/powerpoint/2010/main" val="346215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Effect transition="in" filter="wipe(left)">
                                      <p:cBhvr>
                                        <p:cTn id="11" dur="500"/>
                                        <p:tgtEl>
                                          <p:spTgt spid="10445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4452"/>
                                        </p:tgtEl>
                                        <p:attrNameLst>
                                          <p:attrName>style.visibility</p:attrName>
                                        </p:attrNameLst>
                                      </p:cBhvr>
                                      <p:to>
                                        <p:strVal val="visible"/>
                                      </p:to>
                                    </p:set>
                                    <p:animEffect transition="in" filter="wipe(left)">
                                      <p:cBhvr>
                                        <p:cTn id="16" dur="500"/>
                                        <p:tgtEl>
                                          <p:spTgt spid="1044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4453"/>
                                        </p:tgtEl>
                                        <p:attrNameLst>
                                          <p:attrName>style.visibility</p:attrName>
                                        </p:attrNameLst>
                                      </p:cBhvr>
                                      <p:to>
                                        <p:strVal val="visible"/>
                                      </p:to>
                                    </p:set>
                                    <p:animEffect transition="in" filter="wipe(left)">
                                      <p:cBhvr>
                                        <p:cTn id="21"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advAuto="0"/>
      <p:bldP spid="104452" grpId="0" autoUpdateAnimBg="0"/>
      <p:bldP spid="10445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18" descr="MSG-3 history"/>
          <p:cNvPicPr>
            <a:picLocks noChangeAspect="1" noChangeArrowheads="1"/>
          </p:cNvPicPr>
          <p:nvPr/>
        </p:nvPicPr>
        <p:blipFill>
          <a:blip r:embed="rId3">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762804" y="2136885"/>
            <a:ext cx="5907881"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9"/>
          <p:cNvSpPr>
            <a:spLocks noChangeArrowheads="1"/>
          </p:cNvSpPr>
          <p:nvPr/>
        </p:nvSpPr>
        <p:spPr bwMode="auto">
          <a:xfrm>
            <a:off x="705653" y="1686827"/>
            <a:ext cx="6278166"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96850" indent="-19685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80000"/>
              </a:spcBef>
              <a:buSzPct val="120000"/>
            </a:pPr>
            <a:r>
              <a:rPr lang="en-US" altLang="de-DE">
                <a:solidFill>
                  <a:srgbClr val="000099"/>
                </a:solidFill>
                <a:cs typeface="Times New Roman" panose="02020603050405020304" pitchFamily="18" charset="0"/>
              </a:rPr>
              <a:t>MSG-3 Document Evolution</a:t>
            </a:r>
            <a:endParaRPr lang="en-GB" altLang="de-DE">
              <a:solidFill>
                <a:srgbClr val="000099"/>
              </a:solidFill>
              <a:cs typeface="Times New Roman" panose="02020603050405020304" pitchFamily="18" charset="0"/>
            </a:endParaRPr>
          </a:p>
        </p:txBody>
      </p:sp>
      <p:sp>
        <p:nvSpPr>
          <p:cNvPr id="21511" name="Rectangle 23"/>
          <p:cNvSpPr>
            <a:spLocks noGrp="1" noChangeArrowheads="1"/>
          </p:cNvSpPr>
          <p:nvPr>
            <p:ph type="title"/>
          </p:nvPr>
        </p:nvSpPr>
        <p:spPr>
          <a:xfrm>
            <a:off x="-264695" y="926306"/>
            <a:ext cx="6858000" cy="448866"/>
          </a:xfrm>
          <a:ln cap="flat"/>
        </p:spPr>
        <p:txBody>
          <a:bodyPr>
            <a:normAutofit fontScale="90000"/>
          </a:bodyPr>
          <a:lstStyle/>
          <a:p>
            <a:pPr algn="ctr" eaLnBrk="1" hangingPunct="1"/>
            <a:r>
              <a:rPr lang="en-US" altLang="de-DE" dirty="0">
                <a:ea typeface="Arial Unicode MS" panose="020B0604020202020204" pitchFamily="34" charset="-128"/>
              </a:rPr>
              <a:t>MSG-3 &amp; Maintenance Review Board Process</a:t>
            </a:r>
            <a:endParaRPr lang="de-DE" altLang="de-DE" dirty="0">
              <a:ea typeface="Arial Unicode MS" panose="020B0604020202020204" pitchFamily="34" charset="-128"/>
            </a:endParaRPr>
          </a:p>
        </p:txBody>
      </p:sp>
    </p:spTree>
    <p:extLst>
      <p:ext uri="{BB962C8B-B14F-4D97-AF65-F5344CB8AC3E}">
        <p14:creationId xmlns:p14="http://schemas.microsoft.com/office/powerpoint/2010/main" val="99098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3" y="3495305"/>
            <a:ext cx="4244546" cy="830997"/>
          </a:xfrm>
          <a:prstGeom prst="rect">
            <a:avLst/>
          </a:prstGeom>
          <a:noFill/>
        </p:spPr>
        <p:txBody>
          <a:bodyPr wrap="square" rtlCol="0">
            <a:spAutoFit/>
          </a:bodyPr>
          <a:lstStyle/>
          <a:p>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Use in Service – MSG3</a:t>
            </a:r>
          </a:p>
          <a:p>
            <a:endPar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solidFill>
                  <a:srgbClr val="4D4D4D"/>
                </a:solidFill>
                <a:latin typeface="Arial" panose="020B0604020202020204" pitchFamily="34" charset="0"/>
                <a:ea typeface="Open Sans Light" panose="020B0306030504020204" pitchFamily="34" charset="0"/>
                <a:cs typeface="Arial" panose="020B0604020202020204" pitchFamily="34" charset="0"/>
              </a:rPr>
              <a:t>along</a:t>
            </a:r>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 the </a:t>
            </a:r>
            <a:r>
              <a:rPr lang="fr-FR" sz="2400" b="1" dirty="0" err="1">
                <a:solidFill>
                  <a:srgbClr val="4D4D4D"/>
                </a:solidFill>
                <a:latin typeface="Arial" panose="020B0604020202020204" pitchFamily="34" charset="0"/>
                <a:ea typeface="Open Sans Light" panose="020B0306030504020204" pitchFamily="34" charset="0"/>
                <a:cs typeface="Arial" panose="020B0604020202020204" pitchFamily="34" charset="0"/>
              </a:rPr>
              <a:t>process</a:t>
            </a:r>
            <a:r>
              <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rPr>
              <a:t> </a:t>
            </a:r>
            <a:r>
              <a:rPr lang="fr-FR" sz="2400" b="1" dirty="0" err="1">
                <a:solidFill>
                  <a:srgbClr val="4D4D4D"/>
                </a:solidFill>
                <a:latin typeface="Arial" panose="020B0604020202020204" pitchFamily="34" charset="0"/>
                <a:ea typeface="Open Sans Light" panose="020B0306030504020204" pitchFamily="34" charset="0"/>
                <a:cs typeface="Arial" panose="020B0604020202020204" pitchFamily="34" charset="0"/>
              </a:rPr>
              <a:t>chain</a:t>
            </a:r>
            <a:endParaRPr lang="fr-FR" sz="2400" b="1" dirty="0">
              <a:solidFill>
                <a:srgbClr val="4D4D4D"/>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50835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title"/>
          </p:nvPr>
        </p:nvSpPr>
        <p:spPr/>
        <p:txBody>
          <a:bodyPr/>
          <a:lstStyle/>
          <a:p>
            <a:r>
              <a:rPr lang="de-DE" altLang="de-DE"/>
              <a:t>MSG3 preparation process</a:t>
            </a:r>
          </a:p>
        </p:txBody>
      </p:sp>
      <p:sp>
        <p:nvSpPr>
          <p:cNvPr id="1142788" name="Text Box 4"/>
          <p:cNvSpPr txBox="1">
            <a:spLocks noChangeArrowheads="1"/>
          </p:cNvSpPr>
          <p:nvPr/>
        </p:nvSpPr>
        <p:spPr bwMode="auto">
          <a:xfrm>
            <a:off x="3131558" y="4166449"/>
            <a:ext cx="1720453" cy="622093"/>
          </a:xfrm>
          <a:prstGeom prst="rect">
            <a:avLst/>
          </a:prstGeom>
          <a:solidFill>
            <a:schemeClr val="accent2"/>
          </a:solidFill>
          <a:ln w="12700">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0"/>
              </a:spcBef>
              <a:buSzTx/>
              <a:buFontTx/>
              <a:buNone/>
            </a:pPr>
            <a:r>
              <a:rPr lang="de-DE" altLang="de-DE" sz="975">
                <a:solidFill>
                  <a:schemeClr val="accent1"/>
                </a:solidFill>
              </a:rPr>
              <a:t>International Maintenance Review Board Policy Board</a:t>
            </a:r>
            <a:endParaRPr lang="de-DE" altLang="de-DE" sz="1200" b="1">
              <a:solidFill>
                <a:schemeClr val="accent1"/>
              </a:solidFill>
            </a:endParaRPr>
          </a:p>
          <a:p>
            <a:pPr algn="ctr" eaLnBrk="0" hangingPunct="0">
              <a:spcBef>
                <a:spcPct val="50000"/>
              </a:spcBef>
              <a:buSzTx/>
              <a:buFontTx/>
              <a:buNone/>
            </a:pPr>
            <a:r>
              <a:rPr lang="de-DE" altLang="de-DE" sz="975">
                <a:solidFill>
                  <a:schemeClr val="accent1"/>
                </a:solidFill>
              </a:rPr>
              <a:t>(IMRBPB)</a:t>
            </a:r>
          </a:p>
        </p:txBody>
      </p:sp>
      <p:sp>
        <p:nvSpPr>
          <p:cNvPr id="1142789" name="Text Box 5"/>
          <p:cNvSpPr txBox="1">
            <a:spLocks noChangeArrowheads="1"/>
          </p:cNvSpPr>
          <p:nvPr/>
        </p:nvSpPr>
        <p:spPr bwMode="auto">
          <a:xfrm>
            <a:off x="2162389" y="3293721"/>
            <a:ext cx="1744265" cy="622093"/>
          </a:xfrm>
          <a:prstGeom prst="rect">
            <a:avLst/>
          </a:prstGeom>
          <a:solidFill>
            <a:srgbClr val="5EBCFC"/>
          </a:solidFill>
          <a:ln w="12700">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0"/>
              </a:spcBef>
              <a:buSzTx/>
              <a:buFontTx/>
              <a:buNone/>
            </a:pPr>
            <a:r>
              <a:rPr lang="de-DE" altLang="de-DE" sz="975">
                <a:solidFill>
                  <a:srgbClr val="000000"/>
                </a:solidFill>
              </a:rPr>
              <a:t>Maintenance Program Industry Group</a:t>
            </a:r>
            <a:endParaRPr lang="de-DE" altLang="de-DE" sz="1200" b="1"/>
          </a:p>
          <a:p>
            <a:pPr algn="ctr" eaLnBrk="0" hangingPunct="0">
              <a:spcBef>
                <a:spcPct val="50000"/>
              </a:spcBef>
              <a:buSzTx/>
              <a:buFontTx/>
              <a:buNone/>
            </a:pPr>
            <a:r>
              <a:rPr lang="de-DE" altLang="de-DE" sz="975">
                <a:solidFill>
                  <a:srgbClr val="000000"/>
                </a:solidFill>
              </a:rPr>
              <a:t>(MPIG, Facilitated by ATA) </a:t>
            </a:r>
          </a:p>
        </p:txBody>
      </p:sp>
      <p:sp>
        <p:nvSpPr>
          <p:cNvPr id="1142790" name="Text Box 6"/>
          <p:cNvSpPr txBox="1">
            <a:spLocks noChangeArrowheads="1"/>
          </p:cNvSpPr>
          <p:nvPr/>
        </p:nvSpPr>
        <p:spPr bwMode="auto">
          <a:xfrm>
            <a:off x="1153929" y="2534102"/>
            <a:ext cx="1883569" cy="622093"/>
          </a:xfrm>
          <a:prstGeom prst="rect">
            <a:avLst/>
          </a:prstGeom>
          <a:solidFill>
            <a:srgbClr val="CCFFFF">
              <a:alpha val="50000"/>
            </a:srgbClr>
          </a:solidFill>
          <a:ln w="12700">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0"/>
              </a:spcBef>
              <a:buSzTx/>
              <a:buFontTx/>
              <a:buNone/>
            </a:pPr>
            <a:r>
              <a:rPr lang="de-DE" altLang="de-DE" sz="975"/>
              <a:t>Structural Health Monitoring Working Group</a:t>
            </a:r>
            <a:endParaRPr lang="de-DE" altLang="de-DE" sz="1200" b="1"/>
          </a:p>
          <a:p>
            <a:pPr algn="ctr" eaLnBrk="0" hangingPunct="0">
              <a:spcBef>
                <a:spcPct val="50000"/>
              </a:spcBef>
              <a:buSzTx/>
              <a:buFontTx/>
              <a:buNone/>
            </a:pPr>
            <a:r>
              <a:rPr lang="de-DE" altLang="de-DE" sz="975"/>
              <a:t>(SHMWG; Facilitated by ATA)</a:t>
            </a:r>
          </a:p>
        </p:txBody>
      </p:sp>
      <p:sp>
        <p:nvSpPr>
          <p:cNvPr id="1142791" name="AutoShape 7"/>
          <p:cNvSpPr>
            <a:spLocks noChangeArrowheads="1"/>
          </p:cNvSpPr>
          <p:nvPr/>
        </p:nvSpPr>
        <p:spPr bwMode="auto">
          <a:xfrm rot="2243361">
            <a:off x="2711267" y="2880625"/>
            <a:ext cx="1164431" cy="304699"/>
          </a:xfrm>
          <a:prstGeom prst="curvedDownArrow">
            <a:avLst>
              <a:gd name="adj1" fmla="val 78816"/>
              <a:gd name="adj2" fmla="val 157687"/>
              <a:gd name="adj3" fmla="val 33333"/>
            </a:avLst>
          </a:prstGeom>
          <a:solidFill>
            <a:srgbClr val="CCFFFF"/>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792" name="AutoShape 8"/>
          <p:cNvSpPr>
            <a:spLocks noChangeArrowheads="1"/>
          </p:cNvSpPr>
          <p:nvPr/>
        </p:nvSpPr>
        <p:spPr bwMode="auto">
          <a:xfrm rot="2243361">
            <a:off x="3662575" y="3683106"/>
            <a:ext cx="1243013" cy="304699"/>
          </a:xfrm>
          <a:prstGeom prst="curvedDownArrow">
            <a:avLst>
              <a:gd name="adj1" fmla="val 70492"/>
              <a:gd name="adj2" fmla="val 141032"/>
              <a:gd name="adj3" fmla="val 33333"/>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793" name="Text Box 9"/>
          <p:cNvSpPr txBox="1">
            <a:spLocks noChangeArrowheads="1"/>
          </p:cNvSpPr>
          <p:nvPr/>
        </p:nvSpPr>
        <p:spPr bwMode="auto">
          <a:xfrm>
            <a:off x="3331583" y="2711505"/>
            <a:ext cx="678656" cy="51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50000"/>
              </a:spcBef>
              <a:buSzTx/>
              <a:buFontTx/>
              <a:buNone/>
            </a:pPr>
            <a:r>
              <a:rPr lang="de-DE" altLang="de-DE" sz="1350" b="1"/>
              <a:t>Draft IP</a:t>
            </a:r>
          </a:p>
        </p:txBody>
      </p:sp>
      <p:sp>
        <p:nvSpPr>
          <p:cNvPr id="1142794" name="Text Box 10"/>
          <p:cNvSpPr txBox="1">
            <a:spLocks noChangeArrowheads="1"/>
          </p:cNvSpPr>
          <p:nvPr/>
        </p:nvSpPr>
        <p:spPr bwMode="auto">
          <a:xfrm>
            <a:off x="4162638" y="3358015"/>
            <a:ext cx="1117997"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50000"/>
              </a:spcBef>
              <a:buSzTx/>
              <a:buFontTx/>
              <a:buNone/>
            </a:pPr>
            <a:r>
              <a:rPr lang="de-DE" altLang="de-DE" sz="1350" b="1" dirty="0" err="1"/>
              <a:t>Candidate</a:t>
            </a:r>
            <a:r>
              <a:rPr lang="de-DE" altLang="de-DE" sz="1350" b="1" dirty="0"/>
              <a:t> IP</a:t>
            </a:r>
          </a:p>
        </p:txBody>
      </p:sp>
      <p:sp>
        <p:nvSpPr>
          <p:cNvPr id="1142795" name="Text Box 11"/>
          <p:cNvSpPr txBox="1">
            <a:spLocks noChangeArrowheads="1"/>
          </p:cNvSpPr>
          <p:nvPr/>
        </p:nvSpPr>
        <p:spPr bwMode="auto">
          <a:xfrm>
            <a:off x="4632936" y="4874870"/>
            <a:ext cx="1332310" cy="472052"/>
          </a:xfrm>
          <a:prstGeom prst="rect">
            <a:avLst/>
          </a:prstGeom>
          <a:solidFill>
            <a:srgbClr val="B8D26E"/>
          </a:solidFill>
          <a:ln w="12700">
            <a:solidFill>
              <a:srgbClr val="B5B5B5"/>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0"/>
              </a:spcBef>
              <a:buSzTx/>
              <a:buFontTx/>
              <a:buNone/>
            </a:pPr>
            <a:r>
              <a:rPr lang="de-DE" altLang="de-DE" sz="975">
                <a:solidFill>
                  <a:srgbClr val="000000"/>
                </a:solidFill>
              </a:rPr>
              <a:t>MSG-3 Document</a:t>
            </a:r>
            <a:endParaRPr lang="de-DE" altLang="de-DE" sz="1200" b="1"/>
          </a:p>
          <a:p>
            <a:pPr algn="ctr" eaLnBrk="0" hangingPunct="0">
              <a:spcBef>
                <a:spcPct val="50000"/>
              </a:spcBef>
              <a:buSzTx/>
              <a:buFontTx/>
              <a:buNone/>
            </a:pPr>
            <a:r>
              <a:rPr lang="de-DE" altLang="de-DE" sz="975">
                <a:solidFill>
                  <a:srgbClr val="000000"/>
                </a:solidFill>
              </a:rPr>
              <a:t>(Facilitated by ATA)</a:t>
            </a:r>
          </a:p>
        </p:txBody>
      </p:sp>
      <p:sp>
        <p:nvSpPr>
          <p:cNvPr id="1142796" name="AutoShape 12"/>
          <p:cNvSpPr>
            <a:spLocks noChangeArrowheads="1"/>
          </p:cNvSpPr>
          <p:nvPr/>
        </p:nvSpPr>
        <p:spPr bwMode="auto">
          <a:xfrm rot="2243361">
            <a:off x="4782955" y="4447487"/>
            <a:ext cx="1107281" cy="304699"/>
          </a:xfrm>
          <a:prstGeom prst="curvedDownArrow">
            <a:avLst>
              <a:gd name="adj1" fmla="val 64538"/>
              <a:gd name="adj2" fmla="val 129122"/>
              <a:gd name="adj3" fmla="val 33333"/>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797" name="AutoShape 13"/>
          <p:cNvSpPr>
            <a:spLocks noChangeArrowheads="1"/>
          </p:cNvSpPr>
          <p:nvPr/>
        </p:nvSpPr>
        <p:spPr bwMode="auto">
          <a:xfrm rot="-9037083">
            <a:off x="3493507" y="4938024"/>
            <a:ext cx="1228725" cy="304699"/>
          </a:xfrm>
          <a:prstGeom prst="curvedDownArrow">
            <a:avLst>
              <a:gd name="adj1" fmla="val 79944"/>
              <a:gd name="adj2" fmla="val 159944"/>
              <a:gd name="adj3" fmla="val 33333"/>
            </a:avLst>
          </a:prstGeom>
          <a:solidFill>
            <a:schemeClr val="accent1">
              <a:alpha val="50000"/>
            </a:schemeClr>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798" name="AutoShape 14"/>
          <p:cNvSpPr>
            <a:spLocks noChangeArrowheads="1"/>
          </p:cNvSpPr>
          <p:nvPr/>
        </p:nvSpPr>
        <p:spPr bwMode="auto">
          <a:xfrm rot="-9037083">
            <a:off x="1200363" y="3277103"/>
            <a:ext cx="1127522" cy="304699"/>
          </a:xfrm>
          <a:prstGeom prst="curvedDownArrow">
            <a:avLst>
              <a:gd name="adj1" fmla="val 80198"/>
              <a:gd name="adj2" fmla="val 160453"/>
              <a:gd name="adj3" fmla="val 33333"/>
            </a:avLst>
          </a:prstGeom>
          <a:solidFill>
            <a:srgbClr val="CCFFFF">
              <a:alpha val="50000"/>
            </a:srgbClr>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799" name="Text Box 15"/>
          <p:cNvSpPr txBox="1">
            <a:spLocks noChangeArrowheads="1"/>
          </p:cNvSpPr>
          <p:nvPr/>
        </p:nvSpPr>
        <p:spPr bwMode="auto">
          <a:xfrm>
            <a:off x="4917495" y="4280749"/>
            <a:ext cx="1397794" cy="30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spAutoFit/>
          </a:bodyPr>
          <a:lstStyle/>
          <a:p>
            <a:pPr algn="ctr" eaLnBrk="0" hangingPunct="0">
              <a:spcBef>
                <a:spcPct val="50000"/>
              </a:spcBef>
              <a:buSzTx/>
              <a:buFontTx/>
              <a:buNone/>
            </a:pPr>
            <a:r>
              <a:rPr lang="de-DE" altLang="de-DE" sz="1350" b="1"/>
              <a:t>IP</a:t>
            </a:r>
          </a:p>
        </p:txBody>
      </p:sp>
      <p:sp>
        <p:nvSpPr>
          <p:cNvPr id="1142800" name="Rectangle 16"/>
          <p:cNvSpPr>
            <a:spLocks noChangeArrowheads="1"/>
          </p:cNvSpPr>
          <p:nvPr/>
        </p:nvSpPr>
        <p:spPr bwMode="auto">
          <a:xfrm>
            <a:off x="1328952" y="3874797"/>
            <a:ext cx="193964" cy="304699"/>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2" tIns="48006" rIns="96012" bIns="48006" anchor="ctr">
            <a:spAutoFit/>
          </a:bodyPr>
          <a:lstStyle/>
          <a:p>
            <a:endParaRPr lang="de-DE" sz="1350"/>
          </a:p>
        </p:txBody>
      </p:sp>
      <p:sp>
        <p:nvSpPr>
          <p:cNvPr id="1142801" name="AutoShape 17"/>
          <p:cNvSpPr>
            <a:spLocks noChangeArrowheads="1"/>
          </p:cNvSpPr>
          <p:nvPr/>
        </p:nvSpPr>
        <p:spPr bwMode="auto">
          <a:xfrm rot="-8662812">
            <a:off x="766976" y="4353755"/>
            <a:ext cx="3323034" cy="60527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solidFill>
              <a:schemeClr val="accent1"/>
            </a:solidFill>
            <a:miter lim="800000"/>
            <a:headEnd/>
            <a:tailEnd/>
          </a:ln>
          <a:effectLst/>
          <a:extLst>
            <a:ext uri="{909E8E84-426E-40DD-AFC4-6F175D3DCCD1}">
              <a14:hiddenFill xmlns:a14="http://schemas.microsoft.com/office/drawing/2010/main">
                <a:solidFill>
                  <a:srgbClr val="8BC5DF">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lIns="96012" tIns="48006" rIns="96012" bIns="48006" anchor="ctr">
            <a:spAutoFit/>
          </a:bodyPr>
          <a:lstStyle/>
          <a:p>
            <a:pPr algn="ctr" eaLnBrk="0" hangingPunct="0">
              <a:spcBef>
                <a:spcPct val="50000"/>
              </a:spcBef>
              <a:buSzTx/>
              <a:buFontTx/>
              <a:buNone/>
            </a:pPr>
            <a:r>
              <a:rPr lang="de-DE" altLang="de-DE" sz="1350" b="1"/>
              <a:t>Rework Loop (if needed)</a:t>
            </a:r>
          </a:p>
        </p:txBody>
      </p:sp>
      <p:sp>
        <p:nvSpPr>
          <p:cNvPr id="1142802" name="Rectangle 18"/>
          <p:cNvSpPr>
            <a:spLocks noChangeArrowheads="1"/>
          </p:cNvSpPr>
          <p:nvPr/>
        </p:nvSpPr>
        <p:spPr bwMode="auto">
          <a:xfrm>
            <a:off x="6206942" y="3880155"/>
            <a:ext cx="494110" cy="304699"/>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803" name="AutoShape 19"/>
          <p:cNvSpPr>
            <a:spLocks noChangeArrowheads="1"/>
          </p:cNvSpPr>
          <p:nvPr/>
        </p:nvSpPr>
        <p:spPr bwMode="auto">
          <a:xfrm rot="2026736">
            <a:off x="4662376" y="3133654"/>
            <a:ext cx="2178303" cy="65112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6012" tIns="48006" rIns="96012" bIns="48006" anchor="ctr">
            <a:spAutoFit/>
          </a:bodyPr>
          <a:lstStyle/>
          <a:p>
            <a:pPr algn="ctr" eaLnBrk="0" hangingPunct="0">
              <a:spcBef>
                <a:spcPct val="50000"/>
              </a:spcBef>
              <a:buSzTx/>
              <a:buFontTx/>
              <a:buNone/>
            </a:pPr>
            <a:r>
              <a:rPr lang="de-DE" altLang="de-DE" sz="1500" b="1"/>
              <a:t>Preparation Loop</a:t>
            </a:r>
          </a:p>
        </p:txBody>
      </p:sp>
      <p:sp>
        <p:nvSpPr>
          <p:cNvPr id="1142804" name="Rectangle 20"/>
          <p:cNvSpPr>
            <a:spLocks noChangeArrowheads="1"/>
          </p:cNvSpPr>
          <p:nvPr/>
        </p:nvSpPr>
        <p:spPr bwMode="auto">
          <a:xfrm>
            <a:off x="2306453" y="3925398"/>
            <a:ext cx="190500" cy="304699"/>
          </a:xfrm>
          <a:prstGeom prst="rect">
            <a:avLst/>
          </a:prstGeom>
          <a:solidFill>
            <a:schemeClr val="bg1"/>
          </a:solidFill>
          <a:ln>
            <a:noFill/>
          </a:ln>
          <a:effectLst/>
          <a:extLs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1142805" name="AutoShape 21"/>
          <p:cNvSpPr>
            <a:spLocks noChangeArrowheads="1"/>
          </p:cNvSpPr>
          <p:nvPr/>
        </p:nvSpPr>
        <p:spPr bwMode="auto">
          <a:xfrm rot="-9037083">
            <a:off x="2102857" y="4102206"/>
            <a:ext cx="1117997" cy="304699"/>
          </a:xfrm>
          <a:prstGeom prst="curvedDownArrow">
            <a:avLst>
              <a:gd name="adj1" fmla="val 91995"/>
              <a:gd name="adj2" fmla="val 184054"/>
              <a:gd name="adj3" fmla="val 33333"/>
            </a:avLst>
          </a:prstGeom>
          <a:solidFill>
            <a:schemeClr val="accent1">
              <a:alpha val="50000"/>
            </a:schemeClr>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6012" tIns="48006" rIns="96012" bIns="48006" anchor="ctr">
            <a:spAutoFit/>
          </a:bodyPr>
          <a:lstStyle/>
          <a:p>
            <a:endParaRPr lang="de-DE" sz="1350"/>
          </a:p>
        </p:txBody>
      </p:sp>
      <p:sp>
        <p:nvSpPr>
          <p:cNvPr id="2" name="Textfeld 1"/>
          <p:cNvSpPr txBox="1"/>
          <p:nvPr/>
        </p:nvSpPr>
        <p:spPr>
          <a:xfrm>
            <a:off x="614624" y="1361242"/>
            <a:ext cx="6112572" cy="1015663"/>
          </a:xfrm>
          <a:prstGeom prst="rect">
            <a:avLst/>
          </a:prstGeom>
          <a:noFill/>
        </p:spPr>
        <p:txBody>
          <a:bodyPr wrap="none" rtlCol="0">
            <a:spAutoFit/>
          </a:bodyPr>
          <a:lstStyle/>
          <a:p>
            <a:pPr algn="ctr"/>
            <a:r>
              <a:rPr lang="en-US" altLang="de-DE" sz="1500" dirty="0">
                <a:latin typeface="Arial" panose="020B0604020202020204" pitchFamily="34" charset="0"/>
                <a:cs typeface="Arial" panose="020B0604020202020204" pitchFamily="34" charset="0"/>
              </a:rPr>
              <a:t>The MPIG delegates the preparation of Issue Papers associated with </a:t>
            </a:r>
          </a:p>
          <a:p>
            <a:pPr algn="ctr"/>
            <a:r>
              <a:rPr lang="en-US" altLang="de-DE" sz="1500" dirty="0">
                <a:latin typeface="Arial" panose="020B0604020202020204" pitchFamily="34" charset="0"/>
                <a:cs typeface="Arial" panose="020B0604020202020204" pitchFamily="34" charset="0"/>
              </a:rPr>
              <a:t>extensive MSG-3 revision proposal to dedicated working groups </a:t>
            </a:r>
          </a:p>
          <a:p>
            <a:pPr algn="ctr"/>
            <a:r>
              <a:rPr lang="en-US" altLang="de-DE" sz="1500" dirty="0">
                <a:latin typeface="Arial" panose="020B0604020202020204" pitchFamily="34" charset="0"/>
                <a:cs typeface="Arial" panose="020B0604020202020204" pitchFamily="34" charset="0"/>
              </a:rPr>
              <a:t>(i.e. L/HIRF, SHM...)</a:t>
            </a:r>
          </a:p>
          <a:p>
            <a:pPr algn="ct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7155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8" name="Rectangle 30"/>
          <p:cNvSpPr>
            <a:spLocks noGrp="1" noChangeArrowheads="1"/>
          </p:cNvSpPr>
          <p:nvPr>
            <p:ph type="title"/>
          </p:nvPr>
        </p:nvSpPr>
        <p:spPr>
          <a:xfrm>
            <a:off x="307177" y="971550"/>
            <a:ext cx="6858000" cy="448866"/>
          </a:xfrm>
          <a:ln cap="flat"/>
        </p:spPr>
        <p:txBody>
          <a:bodyPr>
            <a:normAutofit fontScale="90000"/>
          </a:bodyPr>
          <a:lstStyle/>
          <a:p>
            <a:pPr eaLnBrk="1" hangingPunct="1"/>
            <a:r>
              <a:rPr lang="en-US" altLang="de-DE" dirty="0">
                <a:ea typeface="Arial Unicode MS" panose="020B0604020202020204" pitchFamily="34" charset="-128"/>
              </a:rPr>
              <a:t>MSG-3 Document Revision Process</a:t>
            </a:r>
          </a:p>
        </p:txBody>
      </p:sp>
      <p:sp>
        <p:nvSpPr>
          <p:cNvPr id="30725" name="Rectangle 3"/>
          <p:cNvSpPr>
            <a:spLocks noGrp="1" noChangeArrowheads="1"/>
          </p:cNvSpPr>
          <p:nvPr>
            <p:ph idx="1"/>
          </p:nvPr>
        </p:nvSpPr>
        <p:spPr>
          <a:xfrm>
            <a:off x="147241" y="1645049"/>
            <a:ext cx="7131050" cy="3610373"/>
          </a:xfrm>
        </p:spPr>
        <p:txBody>
          <a:bodyPr/>
          <a:lstStyle/>
          <a:p>
            <a:pPr eaLnBrk="1" hangingPunct="1">
              <a:buFontTx/>
              <a:buNone/>
            </a:pPr>
            <a:r>
              <a:rPr lang="en-GB" altLang="de-DE" b="1" dirty="0">
                <a:solidFill>
                  <a:srgbClr val="000099"/>
                </a:solidFill>
                <a:cs typeface="Arial" panose="020B0604020202020204" pitchFamily="34" charset="0"/>
              </a:rPr>
              <a:t>who is the “ATA MSG-3 SHM WG?”</a:t>
            </a:r>
            <a:endParaRPr lang="en-GB" altLang="de-DE" sz="750" b="1" dirty="0">
              <a:solidFill>
                <a:srgbClr val="000099"/>
              </a:solidFill>
            </a:endParaRPr>
          </a:p>
        </p:txBody>
      </p:sp>
      <p:grpSp>
        <p:nvGrpSpPr>
          <p:cNvPr id="30726" name="Group 32"/>
          <p:cNvGrpSpPr>
            <a:grpSpLocks/>
          </p:cNvGrpSpPr>
          <p:nvPr/>
        </p:nvGrpSpPr>
        <p:grpSpPr bwMode="auto">
          <a:xfrm>
            <a:off x="2237273" y="4480917"/>
            <a:ext cx="4114800" cy="742950"/>
            <a:chOff x="1392" y="3024"/>
            <a:chExt cx="3456" cy="624"/>
          </a:xfrm>
        </p:grpSpPr>
        <p:pic>
          <p:nvPicPr>
            <p:cNvPr id="30741" name="Picture 4" descr="E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3024"/>
              <a:ext cx="32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5" descr="FA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12" y="3024"/>
              <a:ext cx="61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7" descr="TC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3072"/>
              <a:ext cx="16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7" name="Picture 12" descr="bomb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1773" y="2772372"/>
            <a:ext cx="1428750" cy="46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3" descr="airbus_logo"/>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272" y="2737842"/>
            <a:ext cx="633413" cy="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4" descr="Boeing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8673" y="2799754"/>
            <a:ext cx="1657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5" descr="Embraer_logo"/>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1973" y="2766417"/>
            <a:ext cx="13144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6" descr="Gulfstream"/>
          <p:cNvPicPr>
            <a:picLocks noChangeAspect="1" noChangeArrowheads="1"/>
          </p:cNvPicPr>
          <p:nvPr/>
        </p:nvPicPr>
        <p:blipFill>
          <a:blip r:embed="rId10">
            <a:clrChange>
              <a:clrFrom>
                <a:srgbClr val="FFFEFF"/>
              </a:clrFrom>
              <a:clrTo>
                <a:srgbClr val="FFFEFF">
                  <a:alpha val="0"/>
                </a:srgbClr>
              </a:clrTo>
            </a:clrChange>
            <a:lum bright="-6000"/>
            <a:extLst>
              <a:ext uri="{28A0092B-C50C-407E-A947-70E740481C1C}">
                <a14:useLocalDpi xmlns:a14="http://schemas.microsoft.com/office/drawing/2010/main" val="0"/>
              </a:ext>
            </a:extLst>
          </a:blip>
          <a:srcRect/>
          <a:stretch>
            <a:fillRect/>
          </a:stretch>
        </p:blipFill>
        <p:spPr bwMode="auto">
          <a:xfrm>
            <a:off x="1151423" y="3452218"/>
            <a:ext cx="1485900"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7" descr="400px-Lockheedmartin-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94473" y="3395068"/>
            <a:ext cx="2171700" cy="37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8" descr="logo_lht"/>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5973" y="3914180"/>
            <a:ext cx="24574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9" descr="AtaBanner_print"/>
          <p:cNvPicPr>
            <a:picLocks noChangeAspect="1" noChangeArrowheads="1"/>
          </p:cNvPicPr>
          <p:nvPr/>
        </p:nvPicPr>
        <p:blipFill>
          <a:blip r:embed="rId13">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2980223" y="2194918"/>
            <a:ext cx="1485900"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20" descr="express_logo"/>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8623" y="3928467"/>
            <a:ext cx="9715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1" descr="FHI"/>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4773" y="3509368"/>
            <a:ext cx="1620441" cy="18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9" name="Rectangle 22"/>
          <p:cNvSpPr>
            <a:spLocks noChangeArrowheads="1"/>
          </p:cNvSpPr>
          <p:nvPr/>
        </p:nvSpPr>
        <p:spPr bwMode="auto">
          <a:xfrm>
            <a:off x="1037123" y="5550978"/>
            <a:ext cx="5829300" cy="278635"/>
          </a:xfrm>
          <a:prstGeom prst="rect">
            <a:avLst/>
          </a:prstGeom>
          <a:noFill/>
          <a:ln w="381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lIns="67500" tIns="35100" rIns="67500" bIns="35100"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endParaRPr lang="de-DE" altLang="de-DE" sz="1350"/>
          </a:p>
        </p:txBody>
      </p:sp>
      <p:sp>
        <p:nvSpPr>
          <p:cNvPr id="30740" name="Text Box 23"/>
          <p:cNvSpPr txBox="1">
            <a:spLocks noChangeArrowheads="1"/>
          </p:cNvSpPr>
          <p:nvPr/>
        </p:nvSpPr>
        <p:spPr bwMode="auto">
          <a:xfrm>
            <a:off x="1208573" y="5506741"/>
            <a:ext cx="565785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dirty="0">
                <a:solidFill>
                  <a:srgbClr val="CC0000"/>
                </a:solidFill>
              </a:rPr>
              <a:t>Supporting the IP draft process with their advise</a:t>
            </a:r>
          </a:p>
        </p:txBody>
      </p:sp>
    </p:spTree>
    <p:extLst>
      <p:ext uri="{BB962C8B-B14F-4D97-AF65-F5344CB8AC3E}">
        <p14:creationId xmlns:p14="http://schemas.microsoft.com/office/powerpoint/2010/main" val="51176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9986" name="Picture 2" descr="bomba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4200" y="2982516"/>
            <a:ext cx="12192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5" descr="airbus_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949" y="2411017"/>
            <a:ext cx="519113" cy="41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6" descr="Boeing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11500" y="2411017"/>
            <a:ext cx="1885950" cy="4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1" name="Picture 7" descr="Embraer_log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7250" y="2982516"/>
            <a:ext cx="12573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2" name="Picture 8" descr="Gulfstream"/>
          <p:cNvPicPr>
            <a:picLocks noChangeAspect="1" noChangeArrowheads="1"/>
          </p:cNvPicPr>
          <p:nvPr/>
        </p:nvPicPr>
        <p:blipFill>
          <a:blip r:embed="rId7">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532981" y="3857625"/>
            <a:ext cx="971550" cy="15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3" name="Picture 9" descr="bell"/>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8850" y="3839766"/>
            <a:ext cx="1257300"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4" name="Picture 10" descr="400px-Lockheedmartin-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4550" y="3325416"/>
            <a:ext cx="1600200" cy="2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5" name="Picture 11" descr="logo_lht"/>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6050" y="2525316"/>
            <a:ext cx="154305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6" name="Picture 12" descr="AtaBanner_print"/>
          <p:cNvPicPr>
            <a:picLocks noChangeAspect="1" noChangeArrowheads="1"/>
          </p:cNvPicPr>
          <p:nvPr/>
        </p:nvPicPr>
        <p:blipFill>
          <a:blip r:embed="rId11">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3740150" y="1714501"/>
            <a:ext cx="1485900" cy="44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7" name="Picture 13" descr="united"/>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51" y="2982516"/>
            <a:ext cx="163711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8" name="Picture 14" descr="express_logo"/>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2750" y="2411017"/>
            <a:ext cx="1200150" cy="35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0" name="Picture 16" descr="IATA"/>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9800" y="2982516"/>
            <a:ext cx="685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1" name="Picture 17" descr="america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8650" y="4205289"/>
            <a:ext cx="1257300" cy="435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2" name="Picture 18" descr="AT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1250" y="4475561"/>
            <a:ext cx="742950" cy="344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3" name="Picture 19" descr="dassault"/>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951" y="3554017"/>
            <a:ext cx="1526381" cy="50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5" name="Picture 21" descr="SAAB"/>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50" y="4362451"/>
            <a:ext cx="1371600" cy="52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6" name="Picture 22" descr="SAS"/>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50" y="5022057"/>
            <a:ext cx="971550" cy="303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7" name="Picture 23" descr="southwest"/>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5750" y="4979194"/>
            <a:ext cx="1257300" cy="4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08" name="Picture 24" descr="sukhoi"/>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50" y="5048250"/>
            <a:ext cx="1409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10" name="Picture 26" descr="cargoloux"/>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2800" y="4239817"/>
            <a:ext cx="896541" cy="66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014" name="Rectangle 30"/>
          <p:cNvSpPr>
            <a:spLocks noChangeArrowheads="1"/>
          </p:cNvSpPr>
          <p:nvPr/>
        </p:nvSpPr>
        <p:spPr bwMode="auto">
          <a:xfrm>
            <a:off x="1385888" y="3396840"/>
            <a:ext cx="6229350" cy="27863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endParaRPr lang="de-DE" altLang="de-DE" sz="1350"/>
          </a:p>
        </p:txBody>
      </p:sp>
      <p:sp>
        <p:nvSpPr>
          <p:cNvPr id="170012" name="WordArt 28"/>
          <p:cNvSpPr>
            <a:spLocks noChangeArrowheads="1" noChangeShapeType="1" noTextEdit="1"/>
          </p:cNvSpPr>
          <p:nvPr/>
        </p:nvSpPr>
        <p:spPr bwMode="auto">
          <a:xfrm>
            <a:off x="1225550" y="2539603"/>
            <a:ext cx="4914900" cy="2089547"/>
          </a:xfrm>
          <a:prstGeom prst="rect">
            <a:avLst/>
          </a:prstGeom>
        </p:spPr>
        <p:txBody>
          <a:bodyPr wrap="none" fromWordArt="1">
            <a:prstTxWarp prst="textSlantUp">
              <a:avLst>
                <a:gd name="adj" fmla="val 41847"/>
              </a:avLst>
            </a:prstTxWarp>
          </a:bodyPr>
          <a:lstStyle/>
          <a:p>
            <a:pPr algn="ctr"/>
            <a:r>
              <a:rPr lang="en-US" sz="2700" kern="10" dirty="0">
                <a:ln w="9525">
                  <a:solidFill>
                    <a:srgbClr val="000000"/>
                  </a:solidFill>
                  <a:round/>
                  <a:headEnd/>
                  <a:tailEnd/>
                </a:ln>
                <a:solidFill>
                  <a:srgbClr val="333399"/>
                </a:solidFill>
                <a:latin typeface="Arial Black" panose="020B0A04020102020204" pitchFamily="34" charset="0"/>
              </a:rPr>
              <a:t>The Industry!</a:t>
            </a:r>
          </a:p>
        </p:txBody>
      </p:sp>
      <p:sp>
        <p:nvSpPr>
          <p:cNvPr id="28700" name="Rectangle 34"/>
          <p:cNvSpPr>
            <a:spLocks noGrp="1" noChangeArrowheads="1"/>
          </p:cNvSpPr>
          <p:nvPr>
            <p:ph type="title"/>
          </p:nvPr>
        </p:nvSpPr>
        <p:spPr>
          <a:xfrm>
            <a:off x="342900" y="942395"/>
            <a:ext cx="6858000" cy="448866"/>
          </a:xfrm>
          <a:ln cap="flat"/>
        </p:spPr>
        <p:txBody>
          <a:bodyPr>
            <a:normAutofit fontScale="90000"/>
          </a:bodyPr>
          <a:lstStyle/>
          <a:p>
            <a:pPr eaLnBrk="1" hangingPunct="1"/>
            <a:r>
              <a:rPr lang="en-US" altLang="de-DE" dirty="0">
                <a:ea typeface="Arial Unicode MS" panose="020B0604020202020204" pitchFamily="34" charset="-128"/>
              </a:rPr>
              <a:t>MSG-3 Document Revision Process</a:t>
            </a:r>
          </a:p>
        </p:txBody>
      </p:sp>
      <p:sp>
        <p:nvSpPr>
          <p:cNvPr id="28699" name="Rectangle 4"/>
          <p:cNvSpPr>
            <a:spLocks noGrp="1" noChangeArrowheads="1"/>
          </p:cNvSpPr>
          <p:nvPr>
            <p:ph idx="1"/>
          </p:nvPr>
        </p:nvSpPr>
        <p:spPr>
          <a:xfrm>
            <a:off x="332581" y="1550789"/>
            <a:ext cx="2778919" cy="301838"/>
          </a:xfrm>
        </p:spPr>
        <p:txBody>
          <a:bodyPr>
            <a:normAutofit fontScale="62500" lnSpcReduction="20000"/>
          </a:bodyPr>
          <a:lstStyle/>
          <a:p>
            <a:pPr marL="257175" indent="-257175">
              <a:buNone/>
            </a:pPr>
            <a:r>
              <a:rPr lang="en-US" altLang="de-DE" b="1" dirty="0">
                <a:solidFill>
                  <a:srgbClr val="000099"/>
                </a:solidFill>
                <a:cs typeface="Times New Roman" panose="02020603050405020304" pitchFamily="18" charset="0"/>
              </a:rPr>
              <a:t>who is the “MPIG”?</a:t>
            </a:r>
            <a:endParaRPr lang="en-CA" altLang="de-DE" sz="1425" dirty="0">
              <a:cs typeface="Times New Roman" panose="02020603050405020304" pitchFamily="18" charset="0"/>
            </a:endParaRPr>
          </a:p>
        </p:txBody>
      </p:sp>
    </p:spTree>
    <p:extLst>
      <p:ext uri="{BB962C8B-B14F-4D97-AF65-F5344CB8AC3E}">
        <p14:creationId xmlns:p14="http://schemas.microsoft.com/office/powerpoint/2010/main" val="860116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69996"/>
                                        </p:tgtEl>
                                        <p:attrNameLst>
                                          <p:attrName>style.visibility</p:attrName>
                                        </p:attrNameLst>
                                      </p:cBhvr>
                                      <p:to>
                                        <p:strVal val="visible"/>
                                      </p:to>
                                    </p:set>
                                    <p:animEffect transition="in" filter="box(out)">
                                      <p:cBhvr>
                                        <p:cTn id="7" dur="500"/>
                                        <p:tgtEl>
                                          <p:spTgt spid="169996"/>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69989"/>
                                        </p:tgtEl>
                                        <p:attrNameLst>
                                          <p:attrName>style.visibility</p:attrName>
                                        </p:attrNameLst>
                                      </p:cBhvr>
                                      <p:to>
                                        <p:strVal val="visible"/>
                                      </p:to>
                                    </p:set>
                                    <p:animEffect transition="in" filter="box(out)">
                                      <p:cBhvr>
                                        <p:cTn id="11" dur="500"/>
                                        <p:tgtEl>
                                          <p:spTgt spid="169989"/>
                                        </p:tgtEl>
                                      </p:cBhvr>
                                    </p:animEffect>
                                  </p:childTnLst>
                                </p:cTn>
                              </p:par>
                            </p:childTnLst>
                          </p:cTn>
                        </p:par>
                        <p:par>
                          <p:cTn id="12" fill="hold" nodeType="afterGroup">
                            <p:stCondLst>
                              <p:cond delay="1000"/>
                            </p:stCondLst>
                            <p:childTnLst>
                              <p:par>
                                <p:cTn id="13" presetID="4" presetClass="entr" presetSubtype="32" fill="hold" nodeType="afterEffect">
                                  <p:stCondLst>
                                    <p:cond delay="0"/>
                                  </p:stCondLst>
                                  <p:childTnLst>
                                    <p:set>
                                      <p:cBhvr>
                                        <p:cTn id="14" dur="1" fill="hold">
                                          <p:stCondLst>
                                            <p:cond delay="0"/>
                                          </p:stCondLst>
                                        </p:cTn>
                                        <p:tgtEl>
                                          <p:spTgt spid="169998"/>
                                        </p:tgtEl>
                                        <p:attrNameLst>
                                          <p:attrName>style.visibility</p:attrName>
                                        </p:attrNameLst>
                                      </p:cBhvr>
                                      <p:to>
                                        <p:strVal val="visible"/>
                                      </p:to>
                                    </p:set>
                                    <p:animEffect transition="in" filter="box(out)">
                                      <p:cBhvr>
                                        <p:cTn id="15" dur="500"/>
                                        <p:tgtEl>
                                          <p:spTgt spid="169998"/>
                                        </p:tgtEl>
                                      </p:cBhvr>
                                    </p:animEffect>
                                  </p:childTnLst>
                                </p:cTn>
                              </p:par>
                            </p:childTnLst>
                          </p:cTn>
                        </p:par>
                        <p:par>
                          <p:cTn id="16" fill="hold" nodeType="afterGroup">
                            <p:stCondLst>
                              <p:cond delay="1500"/>
                            </p:stCondLst>
                            <p:childTnLst>
                              <p:par>
                                <p:cTn id="17" presetID="4" presetClass="entr" presetSubtype="32" fill="hold" nodeType="afterEffect">
                                  <p:stCondLst>
                                    <p:cond delay="0"/>
                                  </p:stCondLst>
                                  <p:childTnLst>
                                    <p:set>
                                      <p:cBhvr>
                                        <p:cTn id="18" dur="1" fill="hold">
                                          <p:stCondLst>
                                            <p:cond delay="0"/>
                                          </p:stCondLst>
                                        </p:cTn>
                                        <p:tgtEl>
                                          <p:spTgt spid="169986"/>
                                        </p:tgtEl>
                                        <p:attrNameLst>
                                          <p:attrName>style.visibility</p:attrName>
                                        </p:attrNameLst>
                                      </p:cBhvr>
                                      <p:to>
                                        <p:strVal val="visible"/>
                                      </p:to>
                                    </p:set>
                                    <p:animEffect transition="in" filter="box(out)">
                                      <p:cBhvr>
                                        <p:cTn id="19" dur="500"/>
                                        <p:tgtEl>
                                          <p:spTgt spid="169986"/>
                                        </p:tgtEl>
                                      </p:cBhvr>
                                    </p:animEffect>
                                  </p:childTnLst>
                                </p:cTn>
                              </p:par>
                            </p:childTnLst>
                          </p:cTn>
                        </p:par>
                        <p:par>
                          <p:cTn id="20" fill="hold" nodeType="afterGroup">
                            <p:stCondLst>
                              <p:cond delay="2000"/>
                            </p:stCondLst>
                            <p:childTnLst>
                              <p:par>
                                <p:cTn id="21" presetID="4" presetClass="entr" presetSubtype="32" fill="hold" nodeType="afterEffect">
                                  <p:stCondLst>
                                    <p:cond delay="0"/>
                                  </p:stCondLst>
                                  <p:childTnLst>
                                    <p:set>
                                      <p:cBhvr>
                                        <p:cTn id="22" dur="1" fill="hold">
                                          <p:stCondLst>
                                            <p:cond delay="0"/>
                                          </p:stCondLst>
                                        </p:cTn>
                                        <p:tgtEl>
                                          <p:spTgt spid="169990"/>
                                        </p:tgtEl>
                                        <p:attrNameLst>
                                          <p:attrName>style.visibility</p:attrName>
                                        </p:attrNameLst>
                                      </p:cBhvr>
                                      <p:to>
                                        <p:strVal val="visible"/>
                                      </p:to>
                                    </p:set>
                                    <p:animEffect transition="in" filter="box(out)">
                                      <p:cBhvr>
                                        <p:cTn id="23" dur="500"/>
                                        <p:tgtEl>
                                          <p:spTgt spid="169990"/>
                                        </p:tgtEl>
                                      </p:cBhvr>
                                    </p:animEffect>
                                  </p:childTnLst>
                                </p:cTn>
                              </p:par>
                            </p:childTnLst>
                          </p:cTn>
                        </p:par>
                        <p:par>
                          <p:cTn id="24" fill="hold" nodeType="afterGroup">
                            <p:stCondLst>
                              <p:cond delay="2500"/>
                            </p:stCondLst>
                            <p:childTnLst>
                              <p:par>
                                <p:cTn id="25" presetID="4" presetClass="entr" presetSubtype="32" fill="hold" nodeType="afterEffect">
                                  <p:stCondLst>
                                    <p:cond delay="0"/>
                                  </p:stCondLst>
                                  <p:childTnLst>
                                    <p:set>
                                      <p:cBhvr>
                                        <p:cTn id="26" dur="1" fill="hold">
                                          <p:stCondLst>
                                            <p:cond delay="0"/>
                                          </p:stCondLst>
                                        </p:cTn>
                                        <p:tgtEl>
                                          <p:spTgt spid="169991"/>
                                        </p:tgtEl>
                                        <p:attrNameLst>
                                          <p:attrName>style.visibility</p:attrName>
                                        </p:attrNameLst>
                                      </p:cBhvr>
                                      <p:to>
                                        <p:strVal val="visible"/>
                                      </p:to>
                                    </p:set>
                                    <p:animEffect transition="in" filter="box(out)">
                                      <p:cBhvr>
                                        <p:cTn id="27" dur="500"/>
                                        <p:tgtEl>
                                          <p:spTgt spid="169991"/>
                                        </p:tgtEl>
                                      </p:cBhvr>
                                    </p:animEffect>
                                  </p:childTnLst>
                                </p:cTn>
                              </p:par>
                            </p:childTnLst>
                          </p:cTn>
                        </p:par>
                        <p:par>
                          <p:cTn id="28" fill="hold" nodeType="afterGroup">
                            <p:stCondLst>
                              <p:cond delay="3000"/>
                            </p:stCondLst>
                            <p:childTnLst>
                              <p:par>
                                <p:cTn id="29" presetID="4" presetClass="entr" presetSubtype="32" fill="hold" nodeType="afterEffect">
                                  <p:stCondLst>
                                    <p:cond delay="0"/>
                                  </p:stCondLst>
                                  <p:childTnLst>
                                    <p:set>
                                      <p:cBhvr>
                                        <p:cTn id="30" dur="1" fill="hold">
                                          <p:stCondLst>
                                            <p:cond delay="0"/>
                                          </p:stCondLst>
                                        </p:cTn>
                                        <p:tgtEl>
                                          <p:spTgt spid="169992"/>
                                        </p:tgtEl>
                                        <p:attrNameLst>
                                          <p:attrName>style.visibility</p:attrName>
                                        </p:attrNameLst>
                                      </p:cBhvr>
                                      <p:to>
                                        <p:strVal val="visible"/>
                                      </p:to>
                                    </p:set>
                                    <p:animEffect transition="in" filter="box(out)">
                                      <p:cBhvr>
                                        <p:cTn id="31" dur="500"/>
                                        <p:tgtEl>
                                          <p:spTgt spid="169992"/>
                                        </p:tgtEl>
                                      </p:cBhvr>
                                    </p:animEffect>
                                  </p:childTnLst>
                                </p:cTn>
                              </p:par>
                            </p:childTnLst>
                          </p:cTn>
                        </p:par>
                        <p:par>
                          <p:cTn id="32" fill="hold" nodeType="afterGroup">
                            <p:stCondLst>
                              <p:cond delay="3500"/>
                            </p:stCondLst>
                            <p:childTnLst>
                              <p:par>
                                <p:cTn id="33" presetID="4" presetClass="entr" presetSubtype="32" fill="hold" nodeType="afterEffect">
                                  <p:stCondLst>
                                    <p:cond delay="0"/>
                                  </p:stCondLst>
                                  <p:childTnLst>
                                    <p:set>
                                      <p:cBhvr>
                                        <p:cTn id="34" dur="1" fill="hold">
                                          <p:stCondLst>
                                            <p:cond delay="0"/>
                                          </p:stCondLst>
                                        </p:cTn>
                                        <p:tgtEl>
                                          <p:spTgt spid="169993"/>
                                        </p:tgtEl>
                                        <p:attrNameLst>
                                          <p:attrName>style.visibility</p:attrName>
                                        </p:attrNameLst>
                                      </p:cBhvr>
                                      <p:to>
                                        <p:strVal val="visible"/>
                                      </p:to>
                                    </p:set>
                                    <p:animEffect transition="in" filter="box(out)">
                                      <p:cBhvr>
                                        <p:cTn id="35" dur="500"/>
                                        <p:tgtEl>
                                          <p:spTgt spid="169993"/>
                                        </p:tgtEl>
                                      </p:cBhvr>
                                    </p:animEffect>
                                  </p:childTnLst>
                                </p:cTn>
                              </p:par>
                            </p:childTnLst>
                          </p:cTn>
                        </p:par>
                        <p:par>
                          <p:cTn id="36" fill="hold" nodeType="afterGroup">
                            <p:stCondLst>
                              <p:cond delay="4000"/>
                            </p:stCondLst>
                            <p:childTnLst>
                              <p:par>
                                <p:cTn id="37" presetID="4" presetClass="entr" presetSubtype="32" fill="hold" nodeType="afterEffect">
                                  <p:stCondLst>
                                    <p:cond delay="0"/>
                                  </p:stCondLst>
                                  <p:childTnLst>
                                    <p:set>
                                      <p:cBhvr>
                                        <p:cTn id="38" dur="1" fill="hold">
                                          <p:stCondLst>
                                            <p:cond delay="0"/>
                                          </p:stCondLst>
                                        </p:cTn>
                                        <p:tgtEl>
                                          <p:spTgt spid="169994"/>
                                        </p:tgtEl>
                                        <p:attrNameLst>
                                          <p:attrName>style.visibility</p:attrName>
                                        </p:attrNameLst>
                                      </p:cBhvr>
                                      <p:to>
                                        <p:strVal val="visible"/>
                                      </p:to>
                                    </p:set>
                                    <p:animEffect transition="in" filter="box(out)">
                                      <p:cBhvr>
                                        <p:cTn id="39" dur="500"/>
                                        <p:tgtEl>
                                          <p:spTgt spid="169994"/>
                                        </p:tgtEl>
                                      </p:cBhvr>
                                    </p:animEffect>
                                  </p:childTnLst>
                                </p:cTn>
                              </p:par>
                            </p:childTnLst>
                          </p:cTn>
                        </p:par>
                        <p:par>
                          <p:cTn id="40" fill="hold" nodeType="afterGroup">
                            <p:stCondLst>
                              <p:cond delay="4500"/>
                            </p:stCondLst>
                            <p:childTnLst>
                              <p:par>
                                <p:cTn id="41" presetID="4" presetClass="entr" presetSubtype="32" fill="hold" nodeType="afterEffect">
                                  <p:stCondLst>
                                    <p:cond delay="0"/>
                                  </p:stCondLst>
                                  <p:childTnLst>
                                    <p:set>
                                      <p:cBhvr>
                                        <p:cTn id="42" dur="1" fill="hold">
                                          <p:stCondLst>
                                            <p:cond delay="0"/>
                                          </p:stCondLst>
                                        </p:cTn>
                                        <p:tgtEl>
                                          <p:spTgt spid="169995"/>
                                        </p:tgtEl>
                                        <p:attrNameLst>
                                          <p:attrName>style.visibility</p:attrName>
                                        </p:attrNameLst>
                                      </p:cBhvr>
                                      <p:to>
                                        <p:strVal val="visible"/>
                                      </p:to>
                                    </p:set>
                                    <p:animEffect transition="in" filter="box(out)">
                                      <p:cBhvr>
                                        <p:cTn id="43" dur="500"/>
                                        <p:tgtEl>
                                          <p:spTgt spid="169995"/>
                                        </p:tgtEl>
                                      </p:cBhvr>
                                    </p:animEffect>
                                  </p:childTnLst>
                                </p:cTn>
                              </p:par>
                            </p:childTnLst>
                          </p:cTn>
                        </p:par>
                        <p:par>
                          <p:cTn id="44" fill="hold" nodeType="afterGroup">
                            <p:stCondLst>
                              <p:cond delay="5000"/>
                            </p:stCondLst>
                            <p:childTnLst>
                              <p:par>
                                <p:cTn id="45" presetID="4" presetClass="entr" presetSubtype="32" fill="hold" nodeType="afterEffect">
                                  <p:stCondLst>
                                    <p:cond delay="0"/>
                                  </p:stCondLst>
                                  <p:childTnLst>
                                    <p:set>
                                      <p:cBhvr>
                                        <p:cTn id="46" dur="1" fill="hold">
                                          <p:stCondLst>
                                            <p:cond delay="0"/>
                                          </p:stCondLst>
                                        </p:cTn>
                                        <p:tgtEl>
                                          <p:spTgt spid="169997"/>
                                        </p:tgtEl>
                                        <p:attrNameLst>
                                          <p:attrName>style.visibility</p:attrName>
                                        </p:attrNameLst>
                                      </p:cBhvr>
                                      <p:to>
                                        <p:strVal val="visible"/>
                                      </p:to>
                                    </p:set>
                                    <p:animEffect transition="in" filter="box(out)">
                                      <p:cBhvr>
                                        <p:cTn id="47" dur="500"/>
                                        <p:tgtEl>
                                          <p:spTgt spid="169997"/>
                                        </p:tgtEl>
                                      </p:cBhvr>
                                    </p:animEffect>
                                  </p:childTnLst>
                                </p:cTn>
                              </p:par>
                            </p:childTnLst>
                          </p:cTn>
                        </p:par>
                        <p:par>
                          <p:cTn id="48" fill="hold" nodeType="afterGroup">
                            <p:stCondLst>
                              <p:cond delay="5500"/>
                            </p:stCondLst>
                            <p:childTnLst>
                              <p:par>
                                <p:cTn id="49" presetID="4" presetClass="entr" presetSubtype="32" fill="hold" nodeType="afterEffect">
                                  <p:stCondLst>
                                    <p:cond delay="0"/>
                                  </p:stCondLst>
                                  <p:childTnLst>
                                    <p:set>
                                      <p:cBhvr>
                                        <p:cTn id="50" dur="1" fill="hold">
                                          <p:stCondLst>
                                            <p:cond delay="0"/>
                                          </p:stCondLst>
                                        </p:cTn>
                                        <p:tgtEl>
                                          <p:spTgt spid="170000"/>
                                        </p:tgtEl>
                                        <p:attrNameLst>
                                          <p:attrName>style.visibility</p:attrName>
                                        </p:attrNameLst>
                                      </p:cBhvr>
                                      <p:to>
                                        <p:strVal val="visible"/>
                                      </p:to>
                                    </p:set>
                                    <p:animEffect transition="in" filter="box(out)">
                                      <p:cBhvr>
                                        <p:cTn id="51" dur="500"/>
                                        <p:tgtEl>
                                          <p:spTgt spid="170000"/>
                                        </p:tgtEl>
                                      </p:cBhvr>
                                    </p:animEffect>
                                  </p:childTnLst>
                                </p:cTn>
                              </p:par>
                            </p:childTnLst>
                          </p:cTn>
                        </p:par>
                        <p:par>
                          <p:cTn id="52" fill="hold" nodeType="afterGroup">
                            <p:stCondLst>
                              <p:cond delay="6000"/>
                            </p:stCondLst>
                            <p:childTnLst>
                              <p:par>
                                <p:cTn id="53" presetID="4" presetClass="entr" presetSubtype="32" fill="hold" nodeType="afterEffect">
                                  <p:stCondLst>
                                    <p:cond delay="0"/>
                                  </p:stCondLst>
                                  <p:childTnLst>
                                    <p:set>
                                      <p:cBhvr>
                                        <p:cTn id="54" dur="1" fill="hold">
                                          <p:stCondLst>
                                            <p:cond delay="0"/>
                                          </p:stCondLst>
                                        </p:cTn>
                                        <p:tgtEl>
                                          <p:spTgt spid="170001"/>
                                        </p:tgtEl>
                                        <p:attrNameLst>
                                          <p:attrName>style.visibility</p:attrName>
                                        </p:attrNameLst>
                                      </p:cBhvr>
                                      <p:to>
                                        <p:strVal val="visible"/>
                                      </p:to>
                                    </p:set>
                                    <p:animEffect transition="in" filter="box(out)">
                                      <p:cBhvr>
                                        <p:cTn id="55" dur="500"/>
                                        <p:tgtEl>
                                          <p:spTgt spid="170001"/>
                                        </p:tgtEl>
                                      </p:cBhvr>
                                    </p:animEffect>
                                  </p:childTnLst>
                                </p:cTn>
                              </p:par>
                            </p:childTnLst>
                          </p:cTn>
                        </p:par>
                        <p:par>
                          <p:cTn id="56" fill="hold" nodeType="afterGroup">
                            <p:stCondLst>
                              <p:cond delay="6500"/>
                            </p:stCondLst>
                            <p:childTnLst>
                              <p:par>
                                <p:cTn id="57" presetID="4" presetClass="entr" presetSubtype="32" fill="hold" nodeType="afterEffect">
                                  <p:stCondLst>
                                    <p:cond delay="0"/>
                                  </p:stCondLst>
                                  <p:childTnLst>
                                    <p:set>
                                      <p:cBhvr>
                                        <p:cTn id="58" dur="1" fill="hold">
                                          <p:stCondLst>
                                            <p:cond delay="0"/>
                                          </p:stCondLst>
                                        </p:cTn>
                                        <p:tgtEl>
                                          <p:spTgt spid="170002"/>
                                        </p:tgtEl>
                                        <p:attrNameLst>
                                          <p:attrName>style.visibility</p:attrName>
                                        </p:attrNameLst>
                                      </p:cBhvr>
                                      <p:to>
                                        <p:strVal val="visible"/>
                                      </p:to>
                                    </p:set>
                                    <p:animEffect transition="in" filter="box(out)">
                                      <p:cBhvr>
                                        <p:cTn id="59" dur="500"/>
                                        <p:tgtEl>
                                          <p:spTgt spid="170002"/>
                                        </p:tgtEl>
                                      </p:cBhvr>
                                    </p:animEffect>
                                  </p:childTnLst>
                                </p:cTn>
                              </p:par>
                            </p:childTnLst>
                          </p:cTn>
                        </p:par>
                        <p:par>
                          <p:cTn id="60" fill="hold" nodeType="afterGroup">
                            <p:stCondLst>
                              <p:cond delay="7000"/>
                            </p:stCondLst>
                            <p:childTnLst>
                              <p:par>
                                <p:cTn id="61" presetID="4" presetClass="entr" presetSubtype="32" fill="hold" nodeType="afterEffect">
                                  <p:stCondLst>
                                    <p:cond delay="0"/>
                                  </p:stCondLst>
                                  <p:childTnLst>
                                    <p:set>
                                      <p:cBhvr>
                                        <p:cTn id="62" dur="1" fill="hold">
                                          <p:stCondLst>
                                            <p:cond delay="0"/>
                                          </p:stCondLst>
                                        </p:cTn>
                                        <p:tgtEl>
                                          <p:spTgt spid="170003"/>
                                        </p:tgtEl>
                                        <p:attrNameLst>
                                          <p:attrName>style.visibility</p:attrName>
                                        </p:attrNameLst>
                                      </p:cBhvr>
                                      <p:to>
                                        <p:strVal val="visible"/>
                                      </p:to>
                                    </p:set>
                                    <p:animEffect transition="in" filter="box(out)">
                                      <p:cBhvr>
                                        <p:cTn id="63" dur="500"/>
                                        <p:tgtEl>
                                          <p:spTgt spid="170003"/>
                                        </p:tgtEl>
                                      </p:cBhvr>
                                    </p:animEffect>
                                  </p:childTnLst>
                                </p:cTn>
                              </p:par>
                            </p:childTnLst>
                          </p:cTn>
                        </p:par>
                        <p:par>
                          <p:cTn id="64" fill="hold" nodeType="afterGroup">
                            <p:stCondLst>
                              <p:cond delay="7500"/>
                            </p:stCondLst>
                            <p:childTnLst>
                              <p:par>
                                <p:cTn id="65" presetID="4" presetClass="entr" presetSubtype="32" fill="hold" nodeType="afterEffect">
                                  <p:stCondLst>
                                    <p:cond delay="0"/>
                                  </p:stCondLst>
                                  <p:childTnLst>
                                    <p:set>
                                      <p:cBhvr>
                                        <p:cTn id="66" dur="1" fill="hold">
                                          <p:stCondLst>
                                            <p:cond delay="0"/>
                                          </p:stCondLst>
                                        </p:cTn>
                                        <p:tgtEl>
                                          <p:spTgt spid="170005"/>
                                        </p:tgtEl>
                                        <p:attrNameLst>
                                          <p:attrName>style.visibility</p:attrName>
                                        </p:attrNameLst>
                                      </p:cBhvr>
                                      <p:to>
                                        <p:strVal val="visible"/>
                                      </p:to>
                                    </p:set>
                                    <p:animEffect transition="in" filter="box(out)">
                                      <p:cBhvr>
                                        <p:cTn id="67" dur="500"/>
                                        <p:tgtEl>
                                          <p:spTgt spid="170005"/>
                                        </p:tgtEl>
                                      </p:cBhvr>
                                    </p:animEffect>
                                  </p:childTnLst>
                                </p:cTn>
                              </p:par>
                            </p:childTnLst>
                          </p:cTn>
                        </p:par>
                        <p:par>
                          <p:cTn id="68" fill="hold" nodeType="afterGroup">
                            <p:stCondLst>
                              <p:cond delay="8000"/>
                            </p:stCondLst>
                            <p:childTnLst>
                              <p:par>
                                <p:cTn id="69" presetID="4" presetClass="entr" presetSubtype="32" fill="hold" nodeType="afterEffect">
                                  <p:stCondLst>
                                    <p:cond delay="0"/>
                                  </p:stCondLst>
                                  <p:childTnLst>
                                    <p:set>
                                      <p:cBhvr>
                                        <p:cTn id="70" dur="1" fill="hold">
                                          <p:stCondLst>
                                            <p:cond delay="0"/>
                                          </p:stCondLst>
                                        </p:cTn>
                                        <p:tgtEl>
                                          <p:spTgt spid="170006"/>
                                        </p:tgtEl>
                                        <p:attrNameLst>
                                          <p:attrName>style.visibility</p:attrName>
                                        </p:attrNameLst>
                                      </p:cBhvr>
                                      <p:to>
                                        <p:strVal val="visible"/>
                                      </p:to>
                                    </p:set>
                                    <p:animEffect transition="in" filter="box(out)">
                                      <p:cBhvr>
                                        <p:cTn id="71" dur="500"/>
                                        <p:tgtEl>
                                          <p:spTgt spid="170006"/>
                                        </p:tgtEl>
                                      </p:cBhvr>
                                    </p:animEffect>
                                  </p:childTnLst>
                                </p:cTn>
                              </p:par>
                            </p:childTnLst>
                          </p:cTn>
                        </p:par>
                        <p:par>
                          <p:cTn id="72" fill="hold" nodeType="afterGroup">
                            <p:stCondLst>
                              <p:cond delay="8500"/>
                            </p:stCondLst>
                            <p:childTnLst>
                              <p:par>
                                <p:cTn id="73" presetID="4" presetClass="entr" presetSubtype="32" fill="hold" nodeType="afterEffect">
                                  <p:stCondLst>
                                    <p:cond delay="0"/>
                                  </p:stCondLst>
                                  <p:childTnLst>
                                    <p:set>
                                      <p:cBhvr>
                                        <p:cTn id="74" dur="1" fill="hold">
                                          <p:stCondLst>
                                            <p:cond delay="0"/>
                                          </p:stCondLst>
                                        </p:cTn>
                                        <p:tgtEl>
                                          <p:spTgt spid="170007"/>
                                        </p:tgtEl>
                                        <p:attrNameLst>
                                          <p:attrName>style.visibility</p:attrName>
                                        </p:attrNameLst>
                                      </p:cBhvr>
                                      <p:to>
                                        <p:strVal val="visible"/>
                                      </p:to>
                                    </p:set>
                                    <p:animEffect transition="in" filter="box(out)">
                                      <p:cBhvr>
                                        <p:cTn id="75" dur="500"/>
                                        <p:tgtEl>
                                          <p:spTgt spid="170007"/>
                                        </p:tgtEl>
                                      </p:cBhvr>
                                    </p:animEffect>
                                  </p:childTnLst>
                                </p:cTn>
                              </p:par>
                            </p:childTnLst>
                          </p:cTn>
                        </p:par>
                        <p:par>
                          <p:cTn id="76" fill="hold" nodeType="afterGroup">
                            <p:stCondLst>
                              <p:cond delay="9000"/>
                            </p:stCondLst>
                            <p:childTnLst>
                              <p:par>
                                <p:cTn id="77" presetID="4" presetClass="entr" presetSubtype="32" fill="hold" nodeType="afterEffect">
                                  <p:stCondLst>
                                    <p:cond delay="0"/>
                                  </p:stCondLst>
                                  <p:childTnLst>
                                    <p:set>
                                      <p:cBhvr>
                                        <p:cTn id="78" dur="1" fill="hold">
                                          <p:stCondLst>
                                            <p:cond delay="0"/>
                                          </p:stCondLst>
                                        </p:cTn>
                                        <p:tgtEl>
                                          <p:spTgt spid="170008"/>
                                        </p:tgtEl>
                                        <p:attrNameLst>
                                          <p:attrName>style.visibility</p:attrName>
                                        </p:attrNameLst>
                                      </p:cBhvr>
                                      <p:to>
                                        <p:strVal val="visible"/>
                                      </p:to>
                                    </p:set>
                                    <p:animEffect transition="in" filter="box(out)">
                                      <p:cBhvr>
                                        <p:cTn id="79" dur="500"/>
                                        <p:tgtEl>
                                          <p:spTgt spid="170008"/>
                                        </p:tgtEl>
                                      </p:cBhvr>
                                    </p:animEffect>
                                  </p:childTnLst>
                                </p:cTn>
                              </p:par>
                            </p:childTnLst>
                          </p:cTn>
                        </p:par>
                        <p:par>
                          <p:cTn id="80" fill="hold" nodeType="afterGroup">
                            <p:stCondLst>
                              <p:cond delay="9500"/>
                            </p:stCondLst>
                            <p:childTnLst>
                              <p:par>
                                <p:cTn id="81" presetID="4" presetClass="entr" presetSubtype="32" fill="hold" nodeType="afterEffect">
                                  <p:stCondLst>
                                    <p:cond delay="0"/>
                                  </p:stCondLst>
                                  <p:childTnLst>
                                    <p:set>
                                      <p:cBhvr>
                                        <p:cTn id="82" dur="1" fill="hold">
                                          <p:stCondLst>
                                            <p:cond delay="0"/>
                                          </p:stCondLst>
                                        </p:cTn>
                                        <p:tgtEl>
                                          <p:spTgt spid="170010"/>
                                        </p:tgtEl>
                                        <p:attrNameLst>
                                          <p:attrName>style.visibility</p:attrName>
                                        </p:attrNameLst>
                                      </p:cBhvr>
                                      <p:to>
                                        <p:strVal val="visible"/>
                                      </p:to>
                                    </p:set>
                                    <p:animEffect transition="in" filter="box(out)">
                                      <p:cBhvr>
                                        <p:cTn id="83" dur="500"/>
                                        <p:tgtEl>
                                          <p:spTgt spid="17001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170014"/>
                                        </p:tgtEl>
                                        <p:attrNameLst>
                                          <p:attrName>style.visibility</p:attrName>
                                        </p:attrNameLst>
                                      </p:cBhvr>
                                      <p:to>
                                        <p:strVal val="visible"/>
                                      </p:to>
                                    </p:set>
                                    <p:anim calcmode="lin" valueType="num">
                                      <p:cBhvr additive="base">
                                        <p:cTn id="88" dur="500" fill="hold"/>
                                        <p:tgtEl>
                                          <p:spTgt spid="170014"/>
                                        </p:tgtEl>
                                        <p:attrNameLst>
                                          <p:attrName>ppt_x</p:attrName>
                                        </p:attrNameLst>
                                      </p:cBhvr>
                                      <p:tavLst>
                                        <p:tav tm="0">
                                          <p:val>
                                            <p:strVal val="0-#ppt_w/2"/>
                                          </p:val>
                                        </p:tav>
                                        <p:tav tm="100000">
                                          <p:val>
                                            <p:strVal val="#ppt_x"/>
                                          </p:val>
                                        </p:tav>
                                      </p:tavLst>
                                    </p:anim>
                                    <p:anim calcmode="lin" valueType="num">
                                      <p:cBhvr additive="base">
                                        <p:cTn id="89" dur="500" fill="hold"/>
                                        <p:tgtEl>
                                          <p:spTgt spid="170014"/>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nodeType="afterGroup">
                            <p:stCondLst>
                              <p:cond delay="0"/>
                            </p:stCondLst>
                            <p:childTnLst>
                              <p:par>
                                <p:cTn id="92" presetID="4" presetClass="entr" presetSubtype="32" fill="hold" grpId="0" nodeType="clickEffect">
                                  <p:stCondLst>
                                    <p:cond delay="0"/>
                                  </p:stCondLst>
                                  <p:childTnLst>
                                    <p:set>
                                      <p:cBhvr>
                                        <p:cTn id="93" dur="1" fill="hold">
                                          <p:stCondLst>
                                            <p:cond delay="0"/>
                                          </p:stCondLst>
                                        </p:cTn>
                                        <p:tgtEl>
                                          <p:spTgt spid="170012"/>
                                        </p:tgtEl>
                                        <p:attrNameLst>
                                          <p:attrName>style.visibility</p:attrName>
                                        </p:attrNameLst>
                                      </p:cBhvr>
                                      <p:to>
                                        <p:strVal val="visible"/>
                                      </p:to>
                                    </p:set>
                                    <p:animEffect transition="in" filter="box(out)">
                                      <p:cBhvr>
                                        <p:cTn id="94" dur="500"/>
                                        <p:tgtEl>
                                          <p:spTgt spid="170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4" grpId="0" animBg="1"/>
      <p:bldP spid="17001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701" name="Group 22"/>
          <p:cNvGrpSpPr>
            <a:grpSpLocks/>
          </p:cNvGrpSpPr>
          <p:nvPr/>
        </p:nvGrpSpPr>
        <p:grpSpPr bwMode="auto">
          <a:xfrm>
            <a:off x="1141796" y="2590399"/>
            <a:ext cx="5257800" cy="2201466"/>
            <a:chOff x="672" y="1104"/>
            <a:chExt cx="4416" cy="1849"/>
          </a:xfrm>
        </p:grpSpPr>
        <p:pic>
          <p:nvPicPr>
            <p:cNvPr id="29706" name="Picture 4" descr="E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1296"/>
              <a:ext cx="325"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5" descr="FA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1104"/>
              <a:ext cx="616"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6" descr="CASA Australi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8" y="2016"/>
              <a:ext cx="100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7" descr="TC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 y="1296"/>
              <a:ext cx="16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8" descr="an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0" y="1344"/>
              <a:ext cx="720"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9" descr="HK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2" y="1920"/>
              <a:ext cx="1536"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13" descr="CAAC"/>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00" y="1680"/>
              <a:ext cx="1096"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14" descr="JCAB"/>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0" y="2688"/>
              <a:ext cx="195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15" descr="CAA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 y="2496"/>
              <a:ext cx="1056" cy="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42" name="Rectangle 10"/>
          <p:cNvSpPr>
            <a:spLocks noChangeArrowheads="1"/>
          </p:cNvSpPr>
          <p:nvPr/>
        </p:nvSpPr>
        <p:spPr bwMode="auto">
          <a:xfrm>
            <a:off x="684596" y="3822682"/>
            <a:ext cx="5886450" cy="27863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endParaRPr lang="de-DE" altLang="de-DE" sz="1350"/>
          </a:p>
        </p:txBody>
      </p:sp>
      <p:sp>
        <p:nvSpPr>
          <p:cNvPr id="172043" name="WordArt 11"/>
          <p:cNvSpPr>
            <a:spLocks noChangeArrowheads="1" noChangeShapeType="1" noTextEdit="1"/>
          </p:cNvSpPr>
          <p:nvPr/>
        </p:nvSpPr>
        <p:spPr bwMode="auto">
          <a:xfrm>
            <a:off x="1084646" y="3015452"/>
            <a:ext cx="4914900" cy="2089547"/>
          </a:xfrm>
          <a:prstGeom prst="rect">
            <a:avLst/>
          </a:prstGeom>
        </p:spPr>
        <p:txBody>
          <a:bodyPr wrap="none" fromWordArt="1">
            <a:prstTxWarp prst="textSlantUp">
              <a:avLst>
                <a:gd name="adj" fmla="val 41847"/>
              </a:avLst>
            </a:prstTxWarp>
          </a:bodyPr>
          <a:lstStyle/>
          <a:p>
            <a:pPr algn="ctr"/>
            <a:r>
              <a:rPr lang="en-US" sz="2700" kern="10">
                <a:ln w="9525">
                  <a:solidFill>
                    <a:srgbClr val="000000"/>
                  </a:solidFill>
                  <a:round/>
                  <a:headEnd/>
                  <a:tailEnd/>
                </a:ln>
                <a:solidFill>
                  <a:srgbClr val="333399"/>
                </a:solidFill>
                <a:latin typeface="Arial Black" panose="020B0A04020102020204" pitchFamily="34" charset="0"/>
              </a:rPr>
              <a:t>The Regulators!</a:t>
            </a:r>
          </a:p>
        </p:txBody>
      </p:sp>
      <p:sp>
        <p:nvSpPr>
          <p:cNvPr id="29705" name="Rectangle 21"/>
          <p:cNvSpPr>
            <a:spLocks noGrp="1" noChangeArrowheads="1"/>
          </p:cNvSpPr>
          <p:nvPr>
            <p:ph type="title"/>
          </p:nvPr>
        </p:nvSpPr>
        <p:spPr>
          <a:xfrm>
            <a:off x="342900" y="972740"/>
            <a:ext cx="6858000" cy="448866"/>
          </a:xfrm>
          <a:ln cap="flat"/>
        </p:spPr>
        <p:txBody>
          <a:bodyPr>
            <a:normAutofit fontScale="90000"/>
          </a:bodyPr>
          <a:lstStyle/>
          <a:p>
            <a:pPr eaLnBrk="1" hangingPunct="1"/>
            <a:r>
              <a:rPr lang="en-US" altLang="de-DE" dirty="0">
                <a:ea typeface="Arial Unicode MS" panose="020B0604020202020204" pitchFamily="34" charset="-128"/>
              </a:rPr>
              <a:t>MSG-3 Document Revision Process</a:t>
            </a:r>
          </a:p>
        </p:txBody>
      </p:sp>
      <p:sp>
        <p:nvSpPr>
          <p:cNvPr id="29704" name="Rectangle 3"/>
          <p:cNvSpPr>
            <a:spLocks noGrp="1" noChangeArrowheads="1"/>
          </p:cNvSpPr>
          <p:nvPr>
            <p:ph idx="1"/>
          </p:nvPr>
        </p:nvSpPr>
        <p:spPr>
          <a:xfrm>
            <a:off x="161825" y="1908475"/>
            <a:ext cx="7131050" cy="3610373"/>
          </a:xfrm>
        </p:spPr>
        <p:txBody>
          <a:bodyPr/>
          <a:lstStyle/>
          <a:p>
            <a:pPr eaLnBrk="1" hangingPunct="1">
              <a:buFontTx/>
              <a:buNone/>
            </a:pPr>
            <a:r>
              <a:rPr lang="en-GB" altLang="de-DE" b="1">
                <a:solidFill>
                  <a:srgbClr val="000099"/>
                </a:solidFill>
                <a:cs typeface="Arial" panose="020B0604020202020204" pitchFamily="34" charset="0"/>
              </a:rPr>
              <a:t>who is the “IMRBPB?”</a:t>
            </a:r>
            <a:endParaRPr lang="en-GB" altLang="de-DE" sz="750" b="1">
              <a:solidFill>
                <a:srgbClr val="000099"/>
              </a:solidFill>
            </a:endParaRPr>
          </a:p>
        </p:txBody>
      </p:sp>
    </p:spTree>
    <p:extLst>
      <p:ext uri="{BB962C8B-B14F-4D97-AF65-F5344CB8AC3E}">
        <p14:creationId xmlns:p14="http://schemas.microsoft.com/office/powerpoint/2010/main" val="1038825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42"/>
                                        </p:tgtEl>
                                        <p:attrNameLst>
                                          <p:attrName>style.visibility</p:attrName>
                                        </p:attrNameLst>
                                      </p:cBhvr>
                                      <p:to>
                                        <p:strVal val="visible"/>
                                      </p:to>
                                    </p:set>
                                  </p:childTnLst>
                                </p:cTn>
                              </p:par>
                            </p:childTnLst>
                          </p:cTn>
                        </p:par>
                        <p:par>
                          <p:cTn id="7" fill="hold" nodeType="afterGroup">
                            <p:stCondLst>
                              <p:cond delay="500"/>
                            </p:stCondLst>
                            <p:childTnLst>
                              <p:par>
                                <p:cTn id="8" presetID="4" presetClass="entr" presetSubtype="32" fill="hold" grpId="0" nodeType="afterEffect">
                                  <p:stCondLst>
                                    <p:cond delay="0"/>
                                  </p:stCondLst>
                                  <p:childTnLst>
                                    <p:set>
                                      <p:cBhvr>
                                        <p:cTn id="9" dur="1" fill="hold">
                                          <p:stCondLst>
                                            <p:cond delay="0"/>
                                          </p:stCondLst>
                                        </p:cTn>
                                        <p:tgtEl>
                                          <p:spTgt spid="172043"/>
                                        </p:tgtEl>
                                        <p:attrNameLst>
                                          <p:attrName>style.visibility</p:attrName>
                                        </p:attrNameLst>
                                      </p:cBhvr>
                                      <p:to>
                                        <p:strVal val="visible"/>
                                      </p:to>
                                    </p:set>
                                    <p:animEffect transition="in" filter="box(out)">
                                      <p:cBhvr>
                                        <p:cTn id="10" dur="500"/>
                                        <p:tgtEl>
                                          <p:spTgt spid="172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2" grpId="0" animBg="1"/>
      <p:bldP spid="1720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MSG 3 Revision</a:t>
            </a:r>
          </a:p>
        </p:txBody>
      </p:sp>
      <p:sp>
        <p:nvSpPr>
          <p:cNvPr id="5" name="Rectangle 37"/>
          <p:cNvSpPr>
            <a:spLocks noChangeArrowheads="1"/>
          </p:cNvSpPr>
          <p:nvPr/>
        </p:nvSpPr>
        <p:spPr bwMode="auto">
          <a:xfrm>
            <a:off x="723613" y="1636295"/>
            <a:ext cx="6670169"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SzPct val="120000"/>
            </a:pPr>
            <a:r>
              <a:rPr lang="en-US" altLang="de-DE" sz="1650" b="0"/>
              <a:t>The term </a:t>
            </a:r>
            <a:r>
              <a:rPr lang="en-US" altLang="de-DE" sz="1650">
                <a:solidFill>
                  <a:srgbClr val="000099"/>
                </a:solidFill>
              </a:rPr>
              <a:t>S-SHM</a:t>
            </a:r>
            <a:r>
              <a:rPr lang="en-US" altLang="de-DE" sz="1650" b="0"/>
              <a:t> is introduced as a maintenance task level in MSG-3:</a:t>
            </a:r>
          </a:p>
        </p:txBody>
      </p:sp>
      <p:sp>
        <p:nvSpPr>
          <p:cNvPr id="6" name="Text Box 38"/>
          <p:cNvSpPr txBox="1">
            <a:spLocks noChangeArrowheads="1"/>
          </p:cNvSpPr>
          <p:nvPr/>
        </p:nvSpPr>
        <p:spPr bwMode="auto">
          <a:xfrm>
            <a:off x="886727" y="2264946"/>
            <a:ext cx="3486150" cy="1109631"/>
          </a:xfrm>
          <a:prstGeom prst="rect">
            <a:avLst/>
          </a:prstGeom>
          <a:solidFill>
            <a:srgbClr val="FFFF99"/>
          </a:solidFill>
          <a:ln w="9525">
            <a:solidFill>
              <a:srgbClr val="000099"/>
            </a:solidFill>
            <a:miter lim="800000"/>
            <a:headEnd/>
            <a:tailEnd/>
          </a:ln>
        </p:spPr>
        <p:txBody>
          <a:bodyPr lIns="67500" tIns="35100" rIns="67500" bIns="351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GB" altLang="de-DE" sz="1650" i="1">
                <a:solidFill>
                  <a:srgbClr val="000099"/>
                </a:solidFill>
                <a:cs typeface="Times New Roman" panose="02020603050405020304" pitchFamily="18" charset="0"/>
              </a:rPr>
              <a:t>Scheduled SHM (S-SHM): </a:t>
            </a:r>
          </a:p>
          <a:p>
            <a:pPr eaLnBrk="1" hangingPunct="1"/>
            <a:r>
              <a:rPr lang="en-GB" altLang="de-DE" sz="1650" b="0" i="1">
                <a:solidFill>
                  <a:srgbClr val="000099"/>
                </a:solidFill>
                <a:cs typeface="Times New Roman" panose="02020603050405020304" pitchFamily="18" charset="0"/>
              </a:rPr>
              <a:t>S-SHM is the act to use/run/read out a SHM device at an interval set at a fixed schedule</a:t>
            </a:r>
            <a:r>
              <a:rPr lang="en-GB" altLang="de-DE" b="0" i="1">
                <a:solidFill>
                  <a:srgbClr val="000099"/>
                </a:solidFill>
              </a:rPr>
              <a:t> </a:t>
            </a:r>
          </a:p>
        </p:txBody>
      </p:sp>
      <p:sp>
        <p:nvSpPr>
          <p:cNvPr id="7" name="Rectangle 40"/>
          <p:cNvSpPr>
            <a:spLocks noChangeArrowheads="1"/>
          </p:cNvSpPr>
          <p:nvPr/>
        </p:nvSpPr>
        <p:spPr bwMode="auto">
          <a:xfrm>
            <a:off x="886727" y="4493795"/>
            <a:ext cx="5772150" cy="1085850"/>
          </a:xfrm>
          <a:prstGeom prst="rect">
            <a:avLst/>
          </a:prstGeom>
          <a:solidFill>
            <a:srgbClr val="CCFFCC"/>
          </a:solidFill>
          <a:ln w="9525">
            <a:solidFill>
              <a:srgbClr val="000099"/>
            </a:solidFill>
            <a:miter lim="800000"/>
            <a:headEnd/>
            <a:tailEnd/>
          </a:ln>
        </p:spPr>
        <p:txBody>
          <a:bodyPr/>
          <a:lstStyle>
            <a:lvl1pPr marL="3175" indent="-3175"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SzPct val="120000"/>
            </a:pPr>
            <a:r>
              <a:rPr lang="en-US" altLang="de-DE" sz="1500" b="0">
                <a:solidFill>
                  <a:srgbClr val="000099"/>
                </a:solidFill>
              </a:rPr>
              <a:t>Structure inspection tasks </a:t>
            </a:r>
            <a:r>
              <a:rPr lang="en-GB" altLang="de-DE" sz="1500" b="0">
                <a:solidFill>
                  <a:srgbClr val="000099"/>
                </a:solidFill>
              </a:rPr>
              <a:t>for Accidental Damage (AD), Environmental Deterioration (ED) and /or Fatigue Damage (FD) </a:t>
            </a:r>
            <a:r>
              <a:rPr lang="en-US" altLang="de-DE" sz="1500" b="0">
                <a:solidFill>
                  <a:srgbClr val="000099"/>
                </a:solidFill>
              </a:rPr>
              <a:t>can be replaced by a scheduled interaction with a SHM device </a:t>
            </a:r>
            <a:r>
              <a:rPr lang="en-GB" altLang="de-DE" sz="1500" b="0">
                <a:solidFill>
                  <a:srgbClr val="000099"/>
                </a:solidFill>
              </a:rPr>
              <a:t>where demonstrated to be applicable and effective</a:t>
            </a:r>
            <a:endParaRPr lang="en-US" altLang="de-DE" sz="1500" b="0">
              <a:solidFill>
                <a:srgbClr val="000099"/>
              </a:solidFill>
            </a:endParaRPr>
          </a:p>
        </p:txBody>
      </p:sp>
      <p:pic>
        <p:nvPicPr>
          <p:cNvPr id="8" name="Picture 41" descr="Maint3"/>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4544327" y="2036346"/>
            <a:ext cx="2428875" cy="14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2"/>
          <p:cNvSpPr>
            <a:spLocks noChangeArrowheads="1"/>
          </p:cNvSpPr>
          <p:nvPr/>
        </p:nvSpPr>
        <p:spPr bwMode="auto">
          <a:xfrm>
            <a:off x="723613" y="3850858"/>
            <a:ext cx="627816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lnSpc>
                <a:spcPct val="100000"/>
              </a:lnSpc>
              <a:spcBef>
                <a:spcPct val="20000"/>
              </a:spcBef>
              <a:buSzPct val="120000"/>
            </a:pPr>
            <a:r>
              <a:rPr lang="en-US" altLang="de-DE" sz="1650" b="0"/>
              <a:t>The structure section is revised to select </a:t>
            </a:r>
            <a:r>
              <a:rPr lang="en-US" altLang="de-DE" sz="1650">
                <a:solidFill>
                  <a:srgbClr val="0000CC"/>
                </a:solidFill>
              </a:rPr>
              <a:t>S-SHM</a:t>
            </a:r>
            <a:r>
              <a:rPr lang="en-US" altLang="de-DE" sz="1650" b="0"/>
              <a:t> tasks and interval </a:t>
            </a:r>
            <a:r>
              <a:rPr lang="en-US" altLang="de-DE" sz="1650">
                <a:solidFill>
                  <a:srgbClr val="0000CC"/>
                </a:solidFill>
              </a:rPr>
              <a:t>in lieu of classic inspections</a:t>
            </a:r>
          </a:p>
        </p:txBody>
      </p:sp>
    </p:spTree>
    <p:extLst>
      <p:ext uri="{BB962C8B-B14F-4D97-AF65-F5344CB8AC3E}">
        <p14:creationId xmlns:p14="http://schemas.microsoft.com/office/powerpoint/2010/main" val="225277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P spid="7" grpId="0" animBg="1" autoUpdateAnimBg="0"/>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Inpection</a:t>
            </a:r>
            <a:r>
              <a:rPr lang="de-DE" dirty="0"/>
              <a:t> </a:t>
            </a:r>
            <a:r>
              <a:rPr lang="de-DE" dirty="0" err="1"/>
              <a:t>level</a:t>
            </a:r>
            <a:r>
              <a:rPr lang="de-DE" dirty="0"/>
              <a:t> </a:t>
            </a:r>
            <a:r>
              <a:rPr lang="de-DE" dirty="0" err="1"/>
              <a:t>according</a:t>
            </a:r>
            <a:r>
              <a:rPr lang="de-DE" dirty="0"/>
              <a:t> </a:t>
            </a:r>
            <a:r>
              <a:rPr lang="de-DE" dirty="0" err="1"/>
              <a:t>to</a:t>
            </a:r>
            <a:r>
              <a:rPr lang="de-DE" dirty="0"/>
              <a:t> MSG3, </a:t>
            </a:r>
            <a:r>
              <a:rPr lang="de-DE" dirty="0" err="1"/>
              <a:t>as</a:t>
            </a:r>
            <a:r>
              <a:rPr lang="de-DE" dirty="0"/>
              <a:t> </a:t>
            </a:r>
            <a:r>
              <a:rPr lang="de-DE" dirty="0" err="1"/>
              <a:t>of</a:t>
            </a:r>
            <a:r>
              <a:rPr lang="de-DE" dirty="0"/>
              <a:t> </a:t>
            </a:r>
            <a:r>
              <a:rPr lang="de-DE" dirty="0" err="1"/>
              <a:t>today</a:t>
            </a:r>
            <a:endParaRPr lang="de-DE" dirty="0"/>
          </a:p>
        </p:txBody>
      </p:sp>
      <p:sp>
        <p:nvSpPr>
          <p:cNvPr id="5" name="Rectangle 3"/>
          <p:cNvSpPr txBox="1">
            <a:spLocks noChangeArrowheads="1"/>
          </p:cNvSpPr>
          <p:nvPr/>
        </p:nvSpPr>
        <p:spPr>
          <a:xfrm>
            <a:off x="171450" y="2057400"/>
            <a:ext cx="211455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accent4"/>
              </a:buClr>
              <a:buSzPct val="80000"/>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60000"/>
              <a:buFont typeface="Courier New" panose="02070309020205020404" pitchFamily="49" charset="0"/>
              <a:buChar char="o"/>
              <a:defRPr sz="14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de-DE" sz="1500" b="1" dirty="0"/>
              <a:t>1. Visual Inspection</a:t>
            </a:r>
            <a:br>
              <a:rPr lang="en-GB" altLang="de-DE" sz="1500" dirty="0"/>
            </a:br>
            <a:endParaRPr lang="en-GB" altLang="de-DE" sz="1500" dirty="0"/>
          </a:p>
          <a:p>
            <a:pPr marL="217885" indent="-217885">
              <a:buFontTx/>
              <a:buAutoNum type="arabicPeriod"/>
            </a:pPr>
            <a:endParaRPr lang="en-GB" altLang="de-DE" sz="1500" dirty="0"/>
          </a:p>
          <a:p>
            <a:pPr marL="0" indent="0">
              <a:buNone/>
            </a:pPr>
            <a:r>
              <a:rPr lang="en-GB" altLang="de-DE" sz="1500" dirty="0"/>
              <a:t>GVI (General Visual)</a:t>
            </a:r>
          </a:p>
          <a:p>
            <a:pPr marL="0" indent="0">
              <a:buNone/>
            </a:pPr>
            <a:r>
              <a:rPr lang="en-GB" altLang="de-DE" sz="1500" dirty="0"/>
              <a:t>DET (Detailed)</a:t>
            </a:r>
          </a:p>
          <a:p>
            <a:pPr marL="0" indent="0">
              <a:buNone/>
            </a:pPr>
            <a:r>
              <a:rPr lang="en-GB" altLang="de-DE" sz="1500" dirty="0"/>
              <a:t>Steered by MPD</a:t>
            </a:r>
          </a:p>
          <a:p>
            <a:pPr marL="0" indent="0">
              <a:buNone/>
            </a:pPr>
            <a:r>
              <a:rPr lang="en-GB" altLang="de-DE" sz="1500" dirty="0"/>
              <a:t>Performed in according to AMM, etc.</a:t>
            </a:r>
          </a:p>
        </p:txBody>
      </p:sp>
      <p:sp>
        <p:nvSpPr>
          <p:cNvPr id="6" name="Rectangle 8"/>
          <p:cNvSpPr>
            <a:spLocks noChangeArrowheads="1"/>
          </p:cNvSpPr>
          <p:nvPr/>
        </p:nvSpPr>
        <p:spPr bwMode="auto">
          <a:xfrm>
            <a:off x="2652576" y="2057400"/>
            <a:ext cx="2171700" cy="29718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marL="290513" indent="-290513">
              <a:defRPr sz="2000">
                <a:solidFill>
                  <a:schemeClr val="tx1"/>
                </a:solidFill>
                <a:latin typeface="Arial" panose="020B0604020202020204" pitchFamily="34" charset="0"/>
              </a:defRPr>
            </a:lvl1pPr>
            <a:lvl2pPr marL="862013" indent="-381000">
              <a:buSzPct val="80000"/>
              <a:buFont typeface="Webdings" panose="05030102010509060703" pitchFamily="18" charset="2"/>
              <a:buChar char="4"/>
              <a:defRPr sz="2000">
                <a:solidFill>
                  <a:schemeClr val="tx1"/>
                </a:solidFill>
                <a:latin typeface="Arial" panose="020B0604020202020204" pitchFamily="34" charset="0"/>
              </a:defRPr>
            </a:lvl2pPr>
            <a:lvl3pPr marL="1395413" indent="-342900">
              <a:buChar char="–"/>
              <a:defRPr>
                <a:solidFill>
                  <a:schemeClr val="tx1"/>
                </a:solidFill>
                <a:latin typeface="Arial" panose="020B0604020202020204" pitchFamily="34" charset="0"/>
              </a:defRPr>
            </a:lvl3pPr>
            <a:lvl4pPr marL="1890713" indent="-304800">
              <a:defRPr sz="1600">
                <a:solidFill>
                  <a:schemeClr val="tx1"/>
                </a:solidFill>
                <a:latin typeface="Arial" panose="020B0604020202020204" pitchFamily="34" charset="0"/>
              </a:defRPr>
            </a:lvl4pPr>
            <a:lvl5pPr marL="2347913" indent="-266700">
              <a:buFont typeface="Webdings" panose="05030102010509060703" pitchFamily="18" charset="2"/>
              <a:buChar char="4"/>
              <a:defRPr sz="1400">
                <a:solidFill>
                  <a:schemeClr val="tx1"/>
                </a:solidFill>
                <a:latin typeface="Arial" panose="020B0604020202020204" pitchFamily="34" charset="0"/>
              </a:defRPr>
            </a:lvl5pPr>
            <a:lvl6pPr marL="28051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6pPr>
            <a:lvl7pPr marL="32623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7pPr>
            <a:lvl8pPr marL="37195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8pPr>
            <a:lvl9pPr marL="41767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9pPr>
          </a:lstStyle>
          <a:p>
            <a:pPr>
              <a:buFontTx/>
              <a:buNone/>
            </a:pPr>
            <a:r>
              <a:rPr lang="en-GB" altLang="de-DE" sz="1500" b="1" dirty="0"/>
              <a:t>2. NDT (Non Destructive Testing)</a:t>
            </a:r>
            <a:br>
              <a:rPr lang="en-GB" altLang="de-DE" sz="1500" dirty="0"/>
            </a:br>
            <a:endParaRPr lang="en-GB" altLang="de-DE" sz="1500" dirty="0"/>
          </a:p>
          <a:p>
            <a:r>
              <a:rPr lang="en-GB" altLang="de-DE" sz="1500" dirty="0"/>
              <a:t>SDET </a:t>
            </a:r>
            <a:br>
              <a:rPr lang="en-GB" altLang="de-DE" sz="1500" dirty="0"/>
            </a:br>
            <a:r>
              <a:rPr lang="en-GB" altLang="de-DE" sz="1500" dirty="0"/>
              <a:t>(Special Detailed)</a:t>
            </a:r>
          </a:p>
          <a:p>
            <a:r>
              <a:rPr lang="en-GB" altLang="de-DE" sz="1500" dirty="0"/>
              <a:t>Using of Tools and equipment</a:t>
            </a:r>
          </a:p>
          <a:p>
            <a:r>
              <a:rPr lang="en-GB" altLang="de-DE" sz="1500" dirty="0"/>
              <a:t>Procedures mainly in NTM</a:t>
            </a:r>
          </a:p>
          <a:p>
            <a:r>
              <a:rPr lang="en-GB" altLang="de-DE" sz="1500" dirty="0"/>
              <a:t>Steered by MPD, SB, etc.</a:t>
            </a:r>
          </a:p>
          <a:p>
            <a:endParaRPr lang="en-GB" altLang="de-DE" sz="1500" dirty="0"/>
          </a:p>
          <a:p>
            <a:endParaRPr lang="en-GB" altLang="de-DE" sz="1500" dirty="0"/>
          </a:p>
        </p:txBody>
      </p:sp>
      <p:sp>
        <p:nvSpPr>
          <p:cNvPr id="7" name="Rectangle 9"/>
          <p:cNvSpPr>
            <a:spLocks noChangeArrowheads="1"/>
          </p:cNvSpPr>
          <p:nvPr/>
        </p:nvSpPr>
        <p:spPr bwMode="auto">
          <a:xfrm>
            <a:off x="5190853" y="2057400"/>
            <a:ext cx="2171700" cy="32480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lvl1pPr marL="290513" indent="-290513">
              <a:defRPr sz="2000">
                <a:solidFill>
                  <a:schemeClr val="tx1"/>
                </a:solidFill>
                <a:latin typeface="Arial" panose="020B0604020202020204" pitchFamily="34" charset="0"/>
              </a:defRPr>
            </a:lvl1pPr>
            <a:lvl2pPr marL="862013" indent="-381000">
              <a:buSzPct val="80000"/>
              <a:buFont typeface="Webdings" panose="05030102010509060703" pitchFamily="18" charset="2"/>
              <a:buChar char="4"/>
              <a:defRPr sz="2000">
                <a:solidFill>
                  <a:schemeClr val="tx1"/>
                </a:solidFill>
                <a:latin typeface="Arial" panose="020B0604020202020204" pitchFamily="34" charset="0"/>
              </a:defRPr>
            </a:lvl2pPr>
            <a:lvl3pPr marL="1395413" indent="-342900">
              <a:buChar char="–"/>
              <a:defRPr>
                <a:solidFill>
                  <a:schemeClr val="tx1"/>
                </a:solidFill>
                <a:latin typeface="Arial" panose="020B0604020202020204" pitchFamily="34" charset="0"/>
              </a:defRPr>
            </a:lvl3pPr>
            <a:lvl4pPr marL="1890713" indent="-304800">
              <a:defRPr sz="1600">
                <a:solidFill>
                  <a:schemeClr val="tx1"/>
                </a:solidFill>
                <a:latin typeface="Arial" panose="020B0604020202020204" pitchFamily="34" charset="0"/>
              </a:defRPr>
            </a:lvl4pPr>
            <a:lvl5pPr marL="2347913" indent="-266700">
              <a:buFont typeface="Webdings" panose="05030102010509060703" pitchFamily="18" charset="2"/>
              <a:buChar char="4"/>
              <a:defRPr sz="1400">
                <a:solidFill>
                  <a:schemeClr val="tx1"/>
                </a:solidFill>
                <a:latin typeface="Arial" panose="020B0604020202020204" pitchFamily="34" charset="0"/>
              </a:defRPr>
            </a:lvl5pPr>
            <a:lvl6pPr marL="28051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6pPr>
            <a:lvl7pPr marL="32623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7pPr>
            <a:lvl8pPr marL="37195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8pPr>
            <a:lvl9pPr marL="4176713" indent="-266700" fontAlgn="base">
              <a:spcBef>
                <a:spcPct val="20000"/>
              </a:spcBef>
              <a:spcAft>
                <a:spcPct val="0"/>
              </a:spcAft>
              <a:buFont typeface="Webdings" panose="05030102010509060703" pitchFamily="18" charset="2"/>
              <a:buChar char="4"/>
              <a:defRPr sz="1400">
                <a:solidFill>
                  <a:schemeClr val="tx1"/>
                </a:solidFill>
                <a:latin typeface="Arial" panose="020B0604020202020204" pitchFamily="34" charset="0"/>
              </a:defRPr>
            </a:lvl9pPr>
          </a:lstStyle>
          <a:p>
            <a:pPr>
              <a:buFontTx/>
              <a:buNone/>
            </a:pPr>
            <a:r>
              <a:rPr lang="en-GB" altLang="de-DE" sz="1500" b="1" dirty="0"/>
              <a:t>3. SHM</a:t>
            </a:r>
            <a:br>
              <a:rPr lang="en-GB" altLang="de-DE" sz="1500" dirty="0"/>
            </a:br>
            <a:br>
              <a:rPr lang="en-GB" altLang="de-DE" sz="1500" dirty="0"/>
            </a:br>
            <a:endParaRPr lang="en-GB" altLang="de-DE" sz="1500" dirty="0"/>
          </a:p>
          <a:p>
            <a:r>
              <a:rPr lang="en-GB" altLang="de-DE" sz="1500" dirty="0"/>
              <a:t>SDET</a:t>
            </a:r>
            <a:br>
              <a:rPr lang="en-GB" altLang="de-DE" sz="1500" dirty="0"/>
            </a:br>
            <a:r>
              <a:rPr lang="en-GB" altLang="de-DE" sz="1500" dirty="0"/>
              <a:t>(alternative to NDT)</a:t>
            </a:r>
          </a:p>
          <a:p>
            <a:r>
              <a:rPr lang="en-GB" altLang="de-DE" sz="1500" dirty="0"/>
              <a:t>Permanent installed sensors</a:t>
            </a:r>
          </a:p>
          <a:p>
            <a:r>
              <a:rPr lang="en-GB" altLang="de-DE" sz="1500" dirty="0"/>
              <a:t>Procedures for Off-Board use in NTM</a:t>
            </a:r>
          </a:p>
          <a:p>
            <a:r>
              <a:rPr lang="en-GB" altLang="de-DE" sz="1500" dirty="0"/>
              <a:t>On-Board and/or On-Line use via IVHM architecture</a:t>
            </a:r>
            <a:br>
              <a:rPr lang="en-GB" altLang="de-DE" sz="1500" dirty="0"/>
            </a:br>
            <a:r>
              <a:rPr lang="en-GB" altLang="de-DE" sz="1500" dirty="0"/>
              <a:t>“Automated SHM”</a:t>
            </a:r>
          </a:p>
        </p:txBody>
      </p:sp>
    </p:spTree>
    <p:extLst>
      <p:ext uri="{BB962C8B-B14F-4D97-AF65-F5344CB8AC3E}">
        <p14:creationId xmlns:p14="http://schemas.microsoft.com/office/powerpoint/2010/main" val="41868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2" name="Rectangle 11"/>
          <p:cNvSpPr>
            <a:spLocks noChangeArrowheads="1"/>
          </p:cNvSpPr>
          <p:nvPr/>
        </p:nvSpPr>
        <p:spPr bwMode="auto">
          <a:xfrm>
            <a:off x="210225" y="4131471"/>
            <a:ext cx="7021116" cy="1225048"/>
          </a:xfrm>
          <a:prstGeom prst="rect">
            <a:avLst/>
          </a:prstGeom>
          <a:solidFill>
            <a:srgbClr val="FFFF99"/>
          </a:solidFill>
          <a:ln w="9525">
            <a:solidFill>
              <a:srgbClr val="0000CC"/>
            </a:solidFill>
            <a:miter lim="800000"/>
            <a:headEnd/>
            <a:tailEnd/>
          </a:ln>
        </p:spPr>
        <p:txBody>
          <a:bodyPr wrap="square" lIns="67500" tIns="35100" rIns="67500" bIns="351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GB" altLang="de-DE" sz="1500" i="1">
                <a:cs typeface="Times New Roman" panose="02020603050405020304" pitchFamily="18" charset="0"/>
              </a:rPr>
              <a:t>SHM Technology Type</a:t>
            </a:r>
          </a:p>
          <a:p>
            <a:pPr eaLnBrk="1" hangingPunct="1"/>
            <a:endParaRPr lang="en-GB" altLang="de-DE" sz="1500" i="1">
              <a:cs typeface="Times New Roman" panose="02020603050405020304" pitchFamily="18" charset="0"/>
            </a:endParaRPr>
          </a:p>
          <a:p>
            <a:pPr eaLnBrk="1" hangingPunct="1"/>
            <a:endParaRPr lang="en-GB" altLang="de-DE" sz="1500" i="1">
              <a:cs typeface="Times New Roman" panose="02020603050405020304" pitchFamily="18" charset="0"/>
            </a:endParaRPr>
          </a:p>
          <a:p>
            <a:pPr eaLnBrk="1" hangingPunct="1"/>
            <a:endParaRPr lang="en-GB" altLang="de-DE" sz="1500" i="1">
              <a:cs typeface="Times New Roman" panose="02020603050405020304" pitchFamily="18" charset="0"/>
            </a:endParaRPr>
          </a:p>
          <a:p>
            <a:pPr eaLnBrk="1" hangingPunct="1"/>
            <a:endParaRPr lang="en-GB" altLang="de-DE" sz="1500" i="1">
              <a:cs typeface="Times New Roman" panose="02020603050405020304" pitchFamily="18" charset="0"/>
            </a:endParaRPr>
          </a:p>
        </p:txBody>
      </p:sp>
      <p:sp>
        <p:nvSpPr>
          <p:cNvPr id="38917" name="Rectangle 2"/>
          <p:cNvSpPr>
            <a:spLocks noGrp="1" noChangeArrowheads="1"/>
          </p:cNvSpPr>
          <p:nvPr>
            <p:ph type="title"/>
          </p:nvPr>
        </p:nvSpPr>
        <p:spPr>
          <a:xfrm>
            <a:off x="371462" y="971550"/>
            <a:ext cx="6858000" cy="448866"/>
          </a:xfrm>
          <a:ln cap="flat"/>
        </p:spPr>
        <p:txBody>
          <a:bodyPr>
            <a:normAutofit fontScale="90000"/>
          </a:bodyPr>
          <a:lstStyle/>
          <a:p>
            <a:pPr eaLnBrk="1" hangingPunct="1"/>
            <a:r>
              <a:rPr lang="en-US" altLang="de-DE" dirty="0"/>
              <a:t>SHM in MSG-3 IP105 (pending since 2010)</a:t>
            </a:r>
          </a:p>
        </p:txBody>
      </p:sp>
      <p:sp>
        <p:nvSpPr>
          <p:cNvPr id="219140" name="Rectangle 4"/>
          <p:cNvSpPr>
            <a:spLocks noGrp="1" noChangeArrowheads="1"/>
          </p:cNvSpPr>
          <p:nvPr>
            <p:ph idx="1"/>
          </p:nvPr>
        </p:nvSpPr>
        <p:spPr>
          <a:xfrm>
            <a:off x="167361" y="2343150"/>
            <a:ext cx="6278166" cy="742950"/>
          </a:xfrm>
          <a:noFill/>
        </p:spPr>
        <p:txBody>
          <a:bodyPr/>
          <a:lstStyle/>
          <a:p>
            <a:pPr marL="0" indent="0">
              <a:spcBef>
                <a:spcPct val="45000"/>
              </a:spcBef>
              <a:buNone/>
            </a:pPr>
            <a:r>
              <a:rPr lang="en-US" altLang="de-DE" sz="1350" dirty="0"/>
              <a:t>In this respect two further scheduled maintenance SHM classification categories have been defined:</a:t>
            </a:r>
          </a:p>
        </p:txBody>
      </p:sp>
      <p:sp>
        <p:nvSpPr>
          <p:cNvPr id="219139" name="Rectangle 3"/>
          <p:cNvSpPr>
            <a:spLocks noChangeArrowheads="1"/>
          </p:cNvSpPr>
          <p:nvPr/>
        </p:nvSpPr>
        <p:spPr bwMode="auto">
          <a:xfrm>
            <a:off x="220940" y="1470312"/>
            <a:ext cx="7272091" cy="57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500" tIns="35100" rIns="67500" bIns="351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US" altLang="de-DE" sz="1650" b="0" dirty="0">
                <a:cs typeface="Times New Roman" panose="02020603050405020304" pitchFamily="18" charset="0"/>
              </a:rPr>
              <a:t>The MSG-3 principle concept avoids reference to specific (SHM) technology details as it should cater for the full range of application scenarios</a:t>
            </a:r>
          </a:p>
        </p:txBody>
      </p:sp>
      <p:sp>
        <p:nvSpPr>
          <p:cNvPr id="38924" name="Rectangle 6"/>
          <p:cNvSpPr>
            <a:spLocks noChangeArrowheads="1"/>
          </p:cNvSpPr>
          <p:nvPr/>
        </p:nvSpPr>
        <p:spPr bwMode="auto">
          <a:xfrm>
            <a:off x="220940" y="2878932"/>
            <a:ext cx="6278166" cy="994215"/>
          </a:xfrm>
          <a:prstGeom prst="rect">
            <a:avLst/>
          </a:prstGeom>
          <a:solidFill>
            <a:srgbClr val="CCFF99"/>
          </a:solidFill>
          <a:ln w="9525">
            <a:solidFill>
              <a:srgbClr val="0000CC"/>
            </a:solidFill>
            <a:miter lim="800000"/>
            <a:headEnd/>
            <a:tailEnd/>
          </a:ln>
        </p:spPr>
        <p:txBody>
          <a:bodyPr lIns="67500" tIns="35100" rIns="67500" bIns="35100">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eaLnBrk="1" hangingPunct="1"/>
            <a:r>
              <a:rPr lang="en-GB" altLang="de-DE" sz="1500" i="1">
                <a:cs typeface="Times New Roman" panose="02020603050405020304" pitchFamily="18" charset="0"/>
              </a:rPr>
              <a:t>SHM Operation Mode</a:t>
            </a:r>
          </a:p>
          <a:p>
            <a:pPr eaLnBrk="1" hangingPunct="1"/>
            <a:endParaRPr lang="en-GB" altLang="de-DE" sz="1500" i="1">
              <a:cs typeface="Times New Roman" panose="02020603050405020304" pitchFamily="18" charset="0"/>
            </a:endParaRPr>
          </a:p>
          <a:p>
            <a:pPr eaLnBrk="1" hangingPunct="1"/>
            <a:endParaRPr lang="en-GB" altLang="de-DE" sz="1500" i="1">
              <a:cs typeface="Times New Roman" panose="02020603050405020304" pitchFamily="18" charset="0"/>
            </a:endParaRPr>
          </a:p>
          <a:p>
            <a:pPr eaLnBrk="1" hangingPunct="1"/>
            <a:endParaRPr lang="en-GB" altLang="de-DE" sz="1500" i="1">
              <a:cs typeface="Times New Roman" panose="02020603050405020304" pitchFamily="18" charset="0"/>
            </a:endParaRPr>
          </a:p>
        </p:txBody>
      </p:sp>
      <p:sp>
        <p:nvSpPr>
          <p:cNvPr id="38925" name="Rectangle 7"/>
          <p:cNvSpPr>
            <a:spLocks noChangeArrowheads="1"/>
          </p:cNvSpPr>
          <p:nvPr/>
        </p:nvSpPr>
        <p:spPr bwMode="auto">
          <a:xfrm>
            <a:off x="167361" y="3095627"/>
            <a:ext cx="6278166" cy="90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342900" indent="-342900" eaLnBrk="0" hangingPunct="0">
              <a:defRPr b="1">
                <a:solidFill>
                  <a:schemeClr val="tx1"/>
                </a:solidFill>
                <a:latin typeface="Arial" panose="020B0604020202020204" pitchFamily="34" charset="0"/>
              </a:defRPr>
            </a:lvl1pPr>
            <a:lvl2pPr marL="381000" indent="-1905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lvl="1" eaLnBrk="1" hangingPunct="1">
              <a:buFontTx/>
              <a:buChar char="•"/>
            </a:pPr>
            <a:r>
              <a:rPr lang="en-GB" altLang="de-DE" sz="1350" i="1" dirty="0">
                <a:solidFill>
                  <a:srgbClr val="0000CC"/>
                </a:solidFill>
                <a:cs typeface="Times New Roman" panose="02020603050405020304" pitchFamily="18" charset="0"/>
              </a:rPr>
              <a:t>Scheduled SHM (S-SHM)</a:t>
            </a:r>
            <a:r>
              <a:rPr lang="en-GB" altLang="de-DE" sz="1350" b="0" i="1" dirty="0">
                <a:cs typeface="Times New Roman" panose="02020603050405020304" pitchFamily="18" charset="0"/>
              </a:rPr>
              <a:t> – from IP92, no change</a:t>
            </a:r>
          </a:p>
          <a:p>
            <a:pPr lvl="1" eaLnBrk="1" hangingPunct="1">
              <a:buFontTx/>
              <a:buChar char="•"/>
            </a:pPr>
            <a:r>
              <a:rPr lang="en-GB" altLang="de-DE" sz="1350" i="1" dirty="0">
                <a:solidFill>
                  <a:srgbClr val="0000CC"/>
                </a:solidFill>
                <a:cs typeface="Times New Roman" panose="02020603050405020304" pitchFamily="18" charset="0"/>
              </a:rPr>
              <a:t>Automated SHM</a:t>
            </a:r>
            <a:r>
              <a:rPr lang="en-GB" altLang="de-DE" sz="1350" b="0" i="1" dirty="0">
                <a:solidFill>
                  <a:srgbClr val="0000CC"/>
                </a:solidFill>
                <a:cs typeface="Times New Roman" panose="02020603050405020304" pitchFamily="18" charset="0"/>
              </a:rPr>
              <a:t> </a:t>
            </a:r>
            <a:r>
              <a:rPr lang="en-GB" altLang="de-DE" sz="1350" b="0" i="1" dirty="0">
                <a:cs typeface="Times New Roman" panose="02020603050405020304" pitchFamily="18" charset="0"/>
              </a:rPr>
              <a:t>- SHM technology which does not have a pre-determined interval at which maintenance action much takes place, but instead relies on the system to inform maintenance personnel that action must take place</a:t>
            </a:r>
          </a:p>
        </p:txBody>
      </p:sp>
      <p:sp>
        <p:nvSpPr>
          <p:cNvPr id="38923" name="Rectangle 12"/>
          <p:cNvSpPr>
            <a:spLocks noChangeArrowheads="1"/>
          </p:cNvSpPr>
          <p:nvPr/>
        </p:nvSpPr>
        <p:spPr bwMode="auto">
          <a:xfrm>
            <a:off x="210225" y="4400552"/>
            <a:ext cx="7021116" cy="131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marL="342900" indent="-342900" eaLnBrk="0" hangingPunct="0">
              <a:defRPr b="1">
                <a:solidFill>
                  <a:schemeClr val="tx1"/>
                </a:solidFill>
                <a:latin typeface="Arial" panose="020B0604020202020204" pitchFamily="34" charset="0"/>
              </a:defRPr>
            </a:lvl1pPr>
            <a:lvl2pPr marL="381000" indent="-1905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lnSpc>
                <a:spcPct val="80000"/>
              </a:lnSpc>
              <a:spcBef>
                <a:spcPct val="50000"/>
              </a:spcBef>
              <a:spcAft>
                <a:spcPct val="0"/>
              </a:spcAft>
              <a:defRPr b="1">
                <a:solidFill>
                  <a:schemeClr val="tx1"/>
                </a:solidFill>
                <a:latin typeface="Arial" panose="020B0604020202020204" pitchFamily="34" charset="0"/>
              </a:defRPr>
            </a:lvl6pPr>
            <a:lvl7pPr marL="2971800" indent="-228600" eaLnBrk="0" fontAlgn="base" hangingPunct="0">
              <a:lnSpc>
                <a:spcPct val="80000"/>
              </a:lnSpc>
              <a:spcBef>
                <a:spcPct val="50000"/>
              </a:spcBef>
              <a:spcAft>
                <a:spcPct val="0"/>
              </a:spcAft>
              <a:defRPr b="1">
                <a:solidFill>
                  <a:schemeClr val="tx1"/>
                </a:solidFill>
                <a:latin typeface="Arial" panose="020B0604020202020204" pitchFamily="34" charset="0"/>
              </a:defRPr>
            </a:lvl7pPr>
            <a:lvl8pPr marL="3429000" indent="-228600" eaLnBrk="0" fontAlgn="base" hangingPunct="0">
              <a:lnSpc>
                <a:spcPct val="80000"/>
              </a:lnSpc>
              <a:spcBef>
                <a:spcPct val="50000"/>
              </a:spcBef>
              <a:spcAft>
                <a:spcPct val="0"/>
              </a:spcAft>
              <a:defRPr b="1">
                <a:solidFill>
                  <a:schemeClr val="tx1"/>
                </a:solidFill>
                <a:latin typeface="Arial" panose="020B0604020202020204" pitchFamily="34" charset="0"/>
              </a:defRPr>
            </a:lvl8pPr>
            <a:lvl9pPr marL="3886200" indent="-228600" eaLnBrk="0" fontAlgn="base" hangingPunct="0">
              <a:lnSpc>
                <a:spcPct val="80000"/>
              </a:lnSpc>
              <a:spcBef>
                <a:spcPct val="50000"/>
              </a:spcBef>
              <a:spcAft>
                <a:spcPct val="0"/>
              </a:spcAft>
              <a:defRPr b="1">
                <a:solidFill>
                  <a:schemeClr val="tx1"/>
                </a:solidFill>
                <a:latin typeface="Arial" panose="020B0604020202020204" pitchFamily="34" charset="0"/>
              </a:defRPr>
            </a:lvl9pPr>
          </a:lstStyle>
          <a:p>
            <a:pPr lvl="1" eaLnBrk="1" hangingPunct="1">
              <a:buFontTx/>
              <a:buChar char="•"/>
            </a:pPr>
            <a:r>
              <a:rPr lang="en-US" altLang="de-DE" sz="1350" i="1" dirty="0">
                <a:solidFill>
                  <a:srgbClr val="0000CC"/>
                </a:solidFill>
                <a:cs typeface="Times New Roman" panose="02020603050405020304" pitchFamily="18" charset="0"/>
              </a:rPr>
              <a:t>Damage Monitoring System</a:t>
            </a:r>
            <a:r>
              <a:rPr lang="en-US" altLang="de-DE" sz="1350" b="0" i="1" dirty="0">
                <a:cs typeface="Times New Roman" panose="02020603050405020304" pitchFamily="18" charset="0"/>
              </a:rPr>
              <a:t> – SHM technology that uses sensors to </a:t>
            </a:r>
            <a:r>
              <a:rPr lang="en-US" altLang="de-DE" sz="1350" i="1" dirty="0">
                <a:solidFill>
                  <a:srgbClr val="0000CC"/>
                </a:solidFill>
                <a:cs typeface="Times New Roman" panose="02020603050405020304" pitchFamily="18" charset="0"/>
              </a:rPr>
              <a:t>directly</a:t>
            </a:r>
            <a:r>
              <a:rPr lang="en-US" altLang="de-DE" sz="1350" b="0" i="1" dirty="0">
                <a:cs typeface="Times New Roman" panose="02020603050405020304" pitchFamily="18" charset="0"/>
              </a:rPr>
              <a:t> monitor structure for deterioration conditions</a:t>
            </a:r>
          </a:p>
          <a:p>
            <a:pPr lvl="1" eaLnBrk="1" hangingPunct="1">
              <a:buFontTx/>
              <a:buChar char="•"/>
            </a:pPr>
            <a:r>
              <a:rPr lang="en-US" altLang="de-DE" sz="1350" i="1" dirty="0">
                <a:solidFill>
                  <a:srgbClr val="0000CC"/>
                </a:solidFill>
                <a:cs typeface="Times New Roman" panose="02020603050405020304" pitchFamily="18" charset="0"/>
              </a:rPr>
              <a:t>Operation Monitoring System</a:t>
            </a:r>
            <a:r>
              <a:rPr lang="en-US" altLang="de-DE" sz="1350" b="0" i="1" dirty="0">
                <a:cs typeface="Times New Roman" panose="02020603050405020304" pitchFamily="18" charset="0"/>
              </a:rPr>
              <a:t> – SHM technology that uses sensors which do </a:t>
            </a:r>
            <a:r>
              <a:rPr lang="en-US" altLang="de-DE" sz="1350" i="1" dirty="0">
                <a:solidFill>
                  <a:srgbClr val="0000CC"/>
                </a:solidFill>
                <a:cs typeface="Times New Roman" panose="02020603050405020304" pitchFamily="18" charset="0"/>
              </a:rPr>
              <a:t>not directly</a:t>
            </a:r>
            <a:r>
              <a:rPr lang="en-US" altLang="de-DE" sz="1350" b="0" i="1" dirty="0">
                <a:solidFill>
                  <a:srgbClr val="0000CC"/>
                </a:solidFill>
                <a:cs typeface="Times New Roman" panose="02020603050405020304" pitchFamily="18" charset="0"/>
              </a:rPr>
              <a:t> </a:t>
            </a:r>
            <a:r>
              <a:rPr lang="en-US" altLang="de-DE" sz="1350" b="0" i="1" dirty="0">
                <a:cs typeface="Times New Roman" panose="02020603050405020304" pitchFamily="18" charset="0"/>
              </a:rPr>
              <a:t>check the structure for damage, but instead correlate various measurements (e.g. environment conditions, loads) to make an inference to the probability or likelihood of damage</a:t>
            </a:r>
          </a:p>
        </p:txBody>
      </p:sp>
    </p:spTree>
    <p:extLst>
      <p:ext uri="{BB962C8B-B14F-4D97-AF65-F5344CB8AC3E}">
        <p14:creationId xmlns:p14="http://schemas.microsoft.com/office/powerpoint/2010/main" val="220379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left)">
                                      <p:cBhvr>
                                        <p:cTn id="7" dur="500"/>
                                        <p:tgtEl>
                                          <p:spTgt spid="219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9140">
                                            <p:txEl>
                                              <p:pRg st="0" end="0"/>
                                            </p:txEl>
                                          </p:spTgt>
                                        </p:tgtEl>
                                        <p:attrNameLst>
                                          <p:attrName>style.visibility</p:attrName>
                                        </p:attrNameLst>
                                      </p:cBhvr>
                                      <p:to>
                                        <p:strVal val="visible"/>
                                      </p:to>
                                    </p:set>
                                    <p:animEffect transition="in" filter="wipe(left)">
                                      <p:cBhvr>
                                        <p:cTn id="12" dur="500"/>
                                        <p:tgtEl>
                                          <p:spTgt spid="2191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autoUpdateAnimBg="0" advAuto="0"/>
      <p:bldP spid="219139"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2" y="3495305"/>
            <a:ext cx="5977875" cy="830997"/>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SHM in Maintenance – MSG3</a:t>
            </a:r>
          </a:p>
          <a:p>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along</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the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process</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chain</a:t>
            </a:r>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5009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Application </a:t>
            </a:r>
            <a:r>
              <a:rPr lang="en-US"/>
              <a:t>at In-Service – some examples</a:t>
            </a:r>
            <a:endParaRPr lang="en-US" dirty="0"/>
          </a:p>
        </p:txBody>
      </p:sp>
      <p:sp>
        <p:nvSpPr>
          <p:cNvPr id="7" name="Text Box 1027"/>
          <p:cNvSpPr txBox="1">
            <a:spLocks noChangeArrowheads="1"/>
          </p:cNvSpPr>
          <p:nvPr/>
        </p:nvSpPr>
        <p:spPr bwMode="auto">
          <a:xfrm>
            <a:off x="678581" y="1600200"/>
            <a:ext cx="2740815" cy="30008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n-GB" altLang="de-DE" sz="1350" b="1">
                <a:solidFill>
                  <a:schemeClr val="bg1"/>
                </a:solidFill>
              </a:rPr>
              <a:t>Structural Health Monitoring (SHM)</a:t>
            </a:r>
          </a:p>
        </p:txBody>
      </p:sp>
      <p:pic>
        <p:nvPicPr>
          <p:cNvPr id="8" name="Picture 1028" descr="C:\DOKUME~1\ts2180\LOKALE~1\Temp\npo000012.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231" y="4460082"/>
            <a:ext cx="2343150" cy="136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6" descr="C:\DOKUME~1\ts2180\LOKALE~1\Temp\npo00001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681" y="3257551"/>
            <a:ext cx="2171700" cy="1102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48"/>
          <p:cNvGrpSpPr>
            <a:grpSpLocks/>
          </p:cNvGrpSpPr>
          <p:nvPr/>
        </p:nvGrpSpPr>
        <p:grpSpPr bwMode="auto">
          <a:xfrm>
            <a:off x="3993280" y="4457700"/>
            <a:ext cx="2681288" cy="1028700"/>
            <a:chOff x="100" y="1536"/>
            <a:chExt cx="2156" cy="720"/>
          </a:xfrm>
        </p:grpSpPr>
        <p:pic>
          <p:nvPicPr>
            <p:cNvPr id="11" name="Picture 49" descr="C:\DOKUME~1\ts2180\LOKALE~1\Temp\npo000016.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 y="1536"/>
              <a:ext cx="1127" cy="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50" descr="C:\DOKUME~1\ts2180\LOKALE~1\Temp\npo000018.t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 y="1536"/>
              <a:ext cx="1030"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AutoShape 1033"/>
            <p:cNvSpPr>
              <a:spLocks noChangeArrowheads="1"/>
            </p:cNvSpPr>
            <p:nvPr/>
          </p:nvSpPr>
          <p:spPr bwMode="auto">
            <a:xfrm flipH="1">
              <a:off x="1104" y="1773"/>
              <a:ext cx="230" cy="119"/>
            </a:xfrm>
            <a:prstGeom prst="curvedDownArrow">
              <a:avLst>
                <a:gd name="adj1" fmla="val 38655"/>
                <a:gd name="adj2" fmla="val 77311"/>
                <a:gd name="adj3" fmla="val 47764"/>
              </a:avLst>
            </a:prstGeom>
            <a:gradFill rotWithShape="0">
              <a:gsLst>
                <a:gs pos="0">
                  <a:srgbClr val="FF9900"/>
                </a:gs>
                <a:gs pos="100000">
                  <a:srgbClr val="7C8149"/>
                </a:gs>
              </a:gsLst>
              <a:lin ang="0" scaled="1"/>
            </a:gradFill>
            <a:ln w="9525">
              <a:solidFill>
                <a:srgbClr val="000000"/>
              </a:solidFill>
              <a:miter lim="800000"/>
              <a:headEnd/>
              <a:tailEnd/>
            </a:ln>
          </p:spPr>
          <p:txBody>
            <a:bodyPr/>
            <a:lstStyle/>
            <a:p>
              <a:endParaRPr lang="de-DE" sz="1350"/>
            </a:p>
          </p:txBody>
        </p:sp>
      </p:grpSp>
      <p:sp>
        <p:nvSpPr>
          <p:cNvPr id="14" name="Text Box 1034"/>
          <p:cNvSpPr txBox="1">
            <a:spLocks noChangeArrowheads="1"/>
          </p:cNvSpPr>
          <p:nvPr/>
        </p:nvSpPr>
        <p:spPr bwMode="auto">
          <a:xfrm>
            <a:off x="678581" y="3371851"/>
            <a:ext cx="1828800" cy="932563"/>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panose="020B0604020202020204" pitchFamily="34" charset="0"/>
              </a:defRPr>
            </a:lvl1pPr>
            <a:lvl2pPr marL="479425">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eaLnBrk="0" hangingPunct="0">
              <a:spcBef>
                <a:spcPct val="40000"/>
              </a:spcBef>
              <a:buFontTx/>
              <a:buNone/>
            </a:pPr>
            <a:r>
              <a:rPr lang="de-DE" altLang="de-DE" sz="1050" b="1">
                <a:solidFill>
                  <a:schemeClr val="bg1"/>
                </a:solidFill>
              </a:rPr>
              <a:t>METALS</a:t>
            </a:r>
          </a:p>
          <a:p>
            <a:pPr eaLnBrk="0" hangingPunct="0">
              <a:spcBef>
                <a:spcPct val="40000"/>
              </a:spcBef>
            </a:pPr>
            <a:r>
              <a:rPr lang="de-DE" altLang="de-DE" sz="1050">
                <a:solidFill>
                  <a:schemeClr val="bg1"/>
                </a:solidFill>
              </a:rPr>
              <a:t> Crack detection</a:t>
            </a:r>
          </a:p>
          <a:p>
            <a:pPr eaLnBrk="0" hangingPunct="0">
              <a:spcBef>
                <a:spcPct val="40000"/>
              </a:spcBef>
            </a:pPr>
            <a:r>
              <a:rPr lang="de-DE" altLang="de-DE" sz="1050">
                <a:solidFill>
                  <a:schemeClr val="bg1"/>
                </a:solidFill>
              </a:rPr>
              <a:t> Crack growth monitoring</a:t>
            </a:r>
          </a:p>
          <a:p>
            <a:pPr eaLnBrk="0" hangingPunct="0">
              <a:spcBef>
                <a:spcPct val="40000"/>
              </a:spcBef>
            </a:pPr>
            <a:r>
              <a:rPr lang="de-DE" altLang="de-DE" sz="1050">
                <a:solidFill>
                  <a:schemeClr val="bg1"/>
                </a:solidFill>
              </a:rPr>
              <a:t> Corrosion detection</a:t>
            </a:r>
          </a:p>
        </p:txBody>
      </p:sp>
      <p:grpSp>
        <p:nvGrpSpPr>
          <p:cNvPr id="15" name="Group 55"/>
          <p:cNvGrpSpPr>
            <a:grpSpLocks/>
          </p:cNvGrpSpPr>
          <p:nvPr/>
        </p:nvGrpSpPr>
        <p:grpSpPr bwMode="auto">
          <a:xfrm>
            <a:off x="5993532" y="3207545"/>
            <a:ext cx="970360" cy="1135856"/>
            <a:chOff x="2017" y="1440"/>
            <a:chExt cx="815" cy="954"/>
          </a:xfrm>
        </p:grpSpPr>
        <p:sp>
          <p:nvSpPr>
            <p:cNvPr id="16" name="Oval 1036"/>
            <p:cNvSpPr>
              <a:spLocks noChangeArrowheads="1"/>
            </p:cNvSpPr>
            <p:nvPr/>
          </p:nvSpPr>
          <p:spPr bwMode="auto">
            <a:xfrm>
              <a:off x="2191" y="1881"/>
              <a:ext cx="61" cy="67"/>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pic>
          <p:nvPicPr>
            <p:cNvPr id="17" name="Picture 1037" descr="C:\DOKUME~1\ts2180\LOKALE~1\Temp\npo000019.t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7" y="1440"/>
              <a:ext cx="815" cy="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Text Box 1038"/>
          <p:cNvSpPr txBox="1">
            <a:spLocks noChangeArrowheads="1"/>
          </p:cNvSpPr>
          <p:nvPr/>
        </p:nvSpPr>
        <p:spPr bwMode="auto">
          <a:xfrm>
            <a:off x="4621932" y="1790701"/>
            <a:ext cx="2383631" cy="1158779"/>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Arial" panose="020B0604020202020204" pitchFamily="34" charset="0"/>
              </a:defRPr>
            </a:lvl1pPr>
            <a:lvl2pPr marL="479425">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eaLnBrk="0" hangingPunct="0">
              <a:spcBef>
                <a:spcPct val="40000"/>
              </a:spcBef>
              <a:buFontTx/>
              <a:buNone/>
            </a:pPr>
            <a:r>
              <a:rPr lang="de-DE" altLang="de-DE" sz="1050" b="1">
                <a:solidFill>
                  <a:schemeClr val="bg1"/>
                </a:solidFill>
              </a:rPr>
              <a:t>COMPOSITES</a:t>
            </a:r>
          </a:p>
          <a:p>
            <a:pPr eaLnBrk="0" hangingPunct="0">
              <a:spcBef>
                <a:spcPct val="40000"/>
              </a:spcBef>
            </a:pPr>
            <a:r>
              <a:rPr lang="de-DE" altLang="de-DE" sz="1050">
                <a:solidFill>
                  <a:schemeClr val="bg1"/>
                </a:solidFill>
              </a:rPr>
              <a:t> Impact detection and localisation</a:t>
            </a:r>
          </a:p>
          <a:p>
            <a:pPr eaLnBrk="0" hangingPunct="0">
              <a:spcBef>
                <a:spcPct val="40000"/>
              </a:spcBef>
            </a:pPr>
            <a:r>
              <a:rPr lang="de-DE" altLang="de-DE" sz="1050">
                <a:solidFill>
                  <a:schemeClr val="bg1"/>
                </a:solidFill>
              </a:rPr>
              <a:t> Repair monitoring</a:t>
            </a:r>
          </a:p>
          <a:p>
            <a:pPr eaLnBrk="0" hangingPunct="0">
              <a:spcBef>
                <a:spcPct val="40000"/>
              </a:spcBef>
            </a:pPr>
            <a:r>
              <a:rPr lang="de-DE" altLang="de-DE" sz="1050">
                <a:solidFill>
                  <a:schemeClr val="bg1"/>
                </a:solidFill>
              </a:rPr>
              <a:t> Delamination detection</a:t>
            </a:r>
          </a:p>
          <a:p>
            <a:pPr eaLnBrk="0" hangingPunct="0">
              <a:spcBef>
                <a:spcPct val="40000"/>
              </a:spcBef>
            </a:pPr>
            <a:r>
              <a:rPr lang="de-DE" altLang="de-DE" sz="1050">
                <a:solidFill>
                  <a:schemeClr val="bg1"/>
                </a:solidFill>
              </a:rPr>
              <a:t> Debonding</a:t>
            </a:r>
          </a:p>
        </p:txBody>
      </p:sp>
      <p:sp>
        <p:nvSpPr>
          <p:cNvPr id="19" name="Text Box 1039"/>
          <p:cNvSpPr txBox="1">
            <a:spLocks noChangeArrowheads="1"/>
          </p:cNvSpPr>
          <p:nvPr/>
        </p:nvSpPr>
        <p:spPr bwMode="auto">
          <a:xfrm>
            <a:off x="678581" y="1943100"/>
            <a:ext cx="3429000" cy="1311128"/>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2075">
              <a:spcBef>
                <a:spcPct val="0"/>
              </a:spcBef>
              <a:defRPr sz="2400">
                <a:solidFill>
                  <a:schemeClr val="tx1"/>
                </a:solidFill>
                <a:latin typeface="Arial" panose="020B0604020202020204" pitchFamily="34" charset="0"/>
              </a:defRPr>
            </a:lvl1pPr>
            <a:lvl2pPr marL="479425">
              <a:spcBef>
                <a:spcPct val="0"/>
              </a:spcBef>
              <a:defRPr sz="2400">
                <a:solidFill>
                  <a:schemeClr val="tx1"/>
                </a:solidFill>
                <a:latin typeface="Arial" panose="020B0604020202020204" pitchFamily="34" charset="0"/>
              </a:defRPr>
            </a:lvl2pPr>
            <a:lvl3pPr>
              <a:spcBef>
                <a:spcPct val="0"/>
              </a:spcBef>
              <a:defRPr sz="2400">
                <a:solidFill>
                  <a:schemeClr val="tx1"/>
                </a:solidFill>
                <a:latin typeface="Arial" panose="020B0604020202020204" pitchFamily="34" charset="0"/>
              </a:defRPr>
            </a:lvl3pPr>
            <a:lvl4pPr>
              <a:spcBef>
                <a:spcPct val="0"/>
              </a:spcBef>
              <a:defRPr sz="2400">
                <a:solidFill>
                  <a:schemeClr val="tx1"/>
                </a:solidFill>
                <a:latin typeface="Arial" panose="020B0604020202020204" pitchFamily="34" charset="0"/>
              </a:defRPr>
            </a:lvl4pPr>
            <a:lvl5pPr>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eaLnBrk="0" hangingPunct="0">
              <a:spcBef>
                <a:spcPct val="40000"/>
              </a:spcBef>
            </a:pPr>
            <a:r>
              <a:rPr lang="de-DE" altLang="de-DE" sz="1200" dirty="0">
                <a:solidFill>
                  <a:schemeClr val="bg1"/>
                </a:solidFill>
              </a:rPr>
              <a:t>Sensors </a:t>
            </a:r>
            <a:r>
              <a:rPr lang="de-DE" altLang="de-DE" sz="1200" dirty="0" err="1">
                <a:solidFill>
                  <a:schemeClr val="bg1"/>
                </a:solidFill>
              </a:rPr>
              <a:t>permanently</a:t>
            </a:r>
            <a:r>
              <a:rPr lang="de-DE" altLang="de-DE" sz="1200" dirty="0">
                <a:solidFill>
                  <a:schemeClr val="bg1"/>
                </a:solidFill>
              </a:rPr>
              <a:t> </a:t>
            </a:r>
            <a:r>
              <a:rPr lang="de-DE" altLang="de-DE" sz="1200" dirty="0" err="1">
                <a:solidFill>
                  <a:schemeClr val="bg1"/>
                </a:solidFill>
              </a:rPr>
              <a:t>applied</a:t>
            </a:r>
            <a:r>
              <a:rPr lang="de-DE" altLang="de-DE" sz="1200" dirty="0">
                <a:solidFill>
                  <a:schemeClr val="bg1"/>
                </a:solidFill>
              </a:rPr>
              <a:t> on </a:t>
            </a:r>
            <a:r>
              <a:rPr lang="de-DE" altLang="de-DE" sz="1200" dirty="0" err="1">
                <a:solidFill>
                  <a:schemeClr val="bg1"/>
                </a:solidFill>
              </a:rPr>
              <a:t>the</a:t>
            </a:r>
            <a:r>
              <a:rPr lang="de-DE" altLang="de-DE" sz="1200" dirty="0">
                <a:solidFill>
                  <a:schemeClr val="bg1"/>
                </a:solidFill>
              </a:rPr>
              <a:t> </a:t>
            </a:r>
            <a:r>
              <a:rPr lang="de-DE" altLang="de-DE" sz="1200" dirty="0" err="1">
                <a:solidFill>
                  <a:schemeClr val="bg1"/>
                </a:solidFill>
              </a:rPr>
              <a:t>structure</a:t>
            </a:r>
            <a:endParaRPr lang="de-DE" altLang="de-DE" sz="1200" dirty="0">
              <a:solidFill>
                <a:schemeClr val="bg1"/>
              </a:solidFill>
            </a:endParaRPr>
          </a:p>
          <a:p>
            <a:pPr eaLnBrk="0" hangingPunct="0">
              <a:spcBef>
                <a:spcPct val="40000"/>
              </a:spcBef>
            </a:pPr>
            <a:r>
              <a:rPr lang="de-DE" altLang="de-DE" sz="1200" dirty="0">
                <a:solidFill>
                  <a:schemeClr val="bg1"/>
                </a:solidFill>
              </a:rPr>
              <a:t>Fast </a:t>
            </a:r>
            <a:r>
              <a:rPr lang="de-DE" altLang="de-DE" sz="1200" dirty="0" err="1">
                <a:solidFill>
                  <a:schemeClr val="bg1"/>
                </a:solidFill>
              </a:rPr>
              <a:t>automated</a:t>
            </a:r>
            <a:r>
              <a:rPr lang="de-DE" altLang="de-DE" sz="1200" dirty="0">
                <a:solidFill>
                  <a:schemeClr val="bg1"/>
                </a:solidFill>
              </a:rPr>
              <a:t> </a:t>
            </a:r>
            <a:r>
              <a:rPr lang="de-DE" altLang="de-DE" sz="1200" dirty="0" err="1">
                <a:solidFill>
                  <a:schemeClr val="bg1"/>
                </a:solidFill>
              </a:rPr>
              <a:t>inspection</a:t>
            </a:r>
            <a:endParaRPr lang="de-DE" altLang="de-DE" sz="1200" dirty="0">
              <a:solidFill>
                <a:schemeClr val="bg1"/>
              </a:solidFill>
            </a:endParaRPr>
          </a:p>
          <a:p>
            <a:pPr eaLnBrk="0" hangingPunct="0">
              <a:spcBef>
                <a:spcPct val="40000"/>
              </a:spcBef>
            </a:pPr>
            <a:r>
              <a:rPr lang="de-DE" altLang="de-DE" sz="1200" dirty="0" err="1">
                <a:solidFill>
                  <a:schemeClr val="bg1"/>
                </a:solidFill>
              </a:rPr>
              <a:t>No</a:t>
            </a:r>
            <a:r>
              <a:rPr lang="de-DE" altLang="de-DE" sz="1200" dirty="0">
                <a:solidFill>
                  <a:schemeClr val="bg1"/>
                </a:solidFill>
              </a:rPr>
              <a:t> „</a:t>
            </a:r>
            <a:r>
              <a:rPr lang="de-DE" altLang="de-DE" sz="1200" dirty="0" err="1">
                <a:solidFill>
                  <a:schemeClr val="bg1"/>
                </a:solidFill>
              </a:rPr>
              <a:t>physical</a:t>
            </a:r>
            <a:r>
              <a:rPr lang="de-DE" altLang="de-DE" sz="1200" dirty="0">
                <a:solidFill>
                  <a:schemeClr val="bg1"/>
                </a:solidFill>
              </a:rPr>
              <a:t>“ </a:t>
            </a:r>
            <a:r>
              <a:rPr lang="de-DE" altLang="de-DE" sz="1200" dirty="0" err="1">
                <a:solidFill>
                  <a:schemeClr val="bg1"/>
                </a:solidFill>
              </a:rPr>
              <a:t>access</a:t>
            </a:r>
            <a:r>
              <a:rPr lang="de-DE" altLang="de-DE" sz="1200" dirty="0">
                <a:solidFill>
                  <a:schemeClr val="bg1"/>
                </a:solidFill>
              </a:rPr>
              <a:t> </a:t>
            </a:r>
            <a:r>
              <a:rPr lang="de-DE" altLang="de-DE" sz="1200" dirty="0" err="1">
                <a:solidFill>
                  <a:schemeClr val="bg1"/>
                </a:solidFill>
              </a:rPr>
              <a:t>necessary</a:t>
            </a:r>
            <a:endParaRPr lang="de-DE" altLang="de-DE" sz="1200" dirty="0">
              <a:solidFill>
                <a:schemeClr val="bg1"/>
              </a:solidFill>
            </a:endParaRPr>
          </a:p>
          <a:p>
            <a:pPr eaLnBrk="0" hangingPunct="0">
              <a:spcBef>
                <a:spcPct val="40000"/>
              </a:spcBef>
            </a:pPr>
            <a:r>
              <a:rPr lang="de-DE" altLang="de-DE" sz="1200" dirty="0" err="1">
                <a:solidFill>
                  <a:schemeClr val="bg1"/>
                </a:solidFill>
              </a:rPr>
              <a:t>Continuously</a:t>
            </a:r>
            <a:r>
              <a:rPr lang="de-DE" altLang="de-DE" sz="1200" dirty="0">
                <a:solidFill>
                  <a:schemeClr val="bg1"/>
                </a:solidFill>
              </a:rPr>
              <a:t> </a:t>
            </a:r>
            <a:r>
              <a:rPr lang="de-DE" altLang="de-DE" sz="1200" dirty="0" err="1">
                <a:solidFill>
                  <a:schemeClr val="bg1"/>
                </a:solidFill>
              </a:rPr>
              <a:t>monitoring</a:t>
            </a:r>
            <a:r>
              <a:rPr lang="de-DE" altLang="de-DE" sz="1200" dirty="0">
                <a:solidFill>
                  <a:schemeClr val="bg1"/>
                </a:solidFill>
              </a:rPr>
              <a:t> </a:t>
            </a:r>
            <a:r>
              <a:rPr lang="de-DE" altLang="de-DE" sz="1200" dirty="0" err="1">
                <a:solidFill>
                  <a:schemeClr val="bg1"/>
                </a:solidFill>
              </a:rPr>
              <a:t>of</a:t>
            </a:r>
            <a:r>
              <a:rPr lang="de-DE" altLang="de-DE" sz="1200" dirty="0">
                <a:solidFill>
                  <a:schemeClr val="bg1"/>
                </a:solidFill>
              </a:rPr>
              <a:t> </a:t>
            </a:r>
            <a:r>
              <a:rPr lang="de-DE" altLang="de-DE" sz="1200" dirty="0" err="1">
                <a:solidFill>
                  <a:schemeClr val="bg1"/>
                </a:solidFill>
              </a:rPr>
              <a:t>known</a:t>
            </a:r>
            <a:r>
              <a:rPr lang="de-DE" altLang="de-DE" sz="1200" dirty="0">
                <a:solidFill>
                  <a:schemeClr val="bg1"/>
                </a:solidFill>
              </a:rPr>
              <a:t> </a:t>
            </a:r>
            <a:r>
              <a:rPr lang="de-DE" altLang="de-DE" sz="1200" dirty="0" err="1">
                <a:solidFill>
                  <a:schemeClr val="bg1"/>
                </a:solidFill>
              </a:rPr>
              <a:t>flaws</a:t>
            </a:r>
            <a:endParaRPr lang="de-DE" altLang="de-DE" sz="1200" dirty="0">
              <a:solidFill>
                <a:schemeClr val="bg1"/>
              </a:solidFill>
            </a:endParaRPr>
          </a:p>
          <a:p>
            <a:pPr eaLnBrk="0" hangingPunct="0">
              <a:spcBef>
                <a:spcPct val="40000"/>
              </a:spcBef>
            </a:pPr>
            <a:r>
              <a:rPr lang="de-DE" altLang="de-DE" sz="1200" dirty="0" err="1">
                <a:solidFill>
                  <a:schemeClr val="bg1"/>
                </a:solidFill>
              </a:rPr>
              <a:t>Inspection</a:t>
            </a:r>
            <a:r>
              <a:rPr lang="de-DE" altLang="de-DE" sz="1200" dirty="0">
                <a:solidFill>
                  <a:schemeClr val="bg1"/>
                </a:solidFill>
              </a:rPr>
              <a:t> outside </a:t>
            </a:r>
            <a:r>
              <a:rPr lang="de-DE" altLang="de-DE" sz="1200" dirty="0" err="1">
                <a:solidFill>
                  <a:schemeClr val="bg1"/>
                </a:solidFill>
              </a:rPr>
              <a:t>the</a:t>
            </a:r>
            <a:r>
              <a:rPr lang="de-DE" altLang="de-DE" sz="1200" dirty="0">
                <a:solidFill>
                  <a:schemeClr val="bg1"/>
                </a:solidFill>
              </a:rPr>
              <a:t> </a:t>
            </a:r>
            <a:r>
              <a:rPr lang="de-DE" altLang="de-DE" sz="1200" dirty="0" err="1">
                <a:solidFill>
                  <a:schemeClr val="bg1"/>
                </a:solidFill>
              </a:rPr>
              <a:t>maintenance</a:t>
            </a:r>
            <a:r>
              <a:rPr lang="de-DE" altLang="de-DE" sz="1200" dirty="0">
                <a:solidFill>
                  <a:schemeClr val="bg1"/>
                </a:solidFill>
              </a:rPr>
              <a:t> </a:t>
            </a:r>
            <a:r>
              <a:rPr lang="de-DE" altLang="de-DE" sz="1200" dirty="0" err="1">
                <a:solidFill>
                  <a:schemeClr val="bg1"/>
                </a:solidFill>
              </a:rPr>
              <a:t>schedule</a:t>
            </a:r>
            <a:endParaRPr lang="de-DE" altLang="de-DE" sz="1200" dirty="0">
              <a:solidFill>
                <a:schemeClr val="bg1"/>
              </a:solidFill>
            </a:endParaRPr>
          </a:p>
        </p:txBody>
      </p:sp>
      <p:sp>
        <p:nvSpPr>
          <p:cNvPr id="20" name="Text Box 1040"/>
          <p:cNvSpPr txBox="1">
            <a:spLocks noChangeArrowheads="1"/>
          </p:cNvSpPr>
          <p:nvPr/>
        </p:nvSpPr>
        <p:spPr bwMode="auto">
          <a:xfrm>
            <a:off x="621431" y="5613798"/>
            <a:ext cx="971550" cy="23083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buSzTx/>
              <a:buFontTx/>
              <a:buNone/>
            </a:pPr>
            <a:r>
              <a:rPr lang="de-DE" altLang="de-DE" sz="900" b="1">
                <a:solidFill>
                  <a:schemeClr val="bg1"/>
                </a:solidFill>
              </a:rPr>
              <a:t>Example: CVM </a:t>
            </a:r>
          </a:p>
        </p:txBody>
      </p:sp>
      <p:sp>
        <p:nvSpPr>
          <p:cNvPr id="21" name="Text Box 1041"/>
          <p:cNvSpPr txBox="1">
            <a:spLocks noChangeArrowheads="1"/>
          </p:cNvSpPr>
          <p:nvPr/>
        </p:nvSpPr>
        <p:spPr bwMode="auto">
          <a:xfrm>
            <a:off x="3993281" y="5613798"/>
            <a:ext cx="2000250" cy="230832"/>
          </a:xfrm>
          <a:prstGeom prst="rect">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0"/>
              </a:spcBef>
              <a:buSzTx/>
              <a:buFontTx/>
              <a:buNone/>
            </a:pPr>
            <a:r>
              <a:rPr lang="de-DE" altLang="de-DE" sz="900" b="1">
                <a:solidFill>
                  <a:schemeClr val="bg1"/>
                </a:solidFill>
              </a:rPr>
              <a:t>Example: Acousto Ultrasonics </a:t>
            </a:r>
          </a:p>
        </p:txBody>
      </p:sp>
    </p:spTree>
    <p:extLst>
      <p:ext uri="{BB962C8B-B14F-4D97-AF65-F5344CB8AC3E}">
        <p14:creationId xmlns:p14="http://schemas.microsoft.com/office/powerpoint/2010/main" val="3638910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Maintenance Application</a:t>
            </a:r>
          </a:p>
        </p:txBody>
      </p:sp>
      <p:pic>
        <p:nvPicPr>
          <p:cNvPr id="8" name="Picture 224" descr="C:\DOKUME~1\ts2180\LOKALE~1\Temp\npo000071.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317" y="1714500"/>
            <a:ext cx="205740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C:\DOKUME~1\ts2180\LOKALE~1\Temp\npo000073.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546" y="2522935"/>
            <a:ext cx="2170509" cy="1881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8" descr="C:\DOKUME~1\ts2180\LOKALE~1\Temp\npo000075.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77" y="1824039"/>
            <a:ext cx="1971675" cy="1602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9"/>
          <p:cNvSpPr>
            <a:spLocks noChangeArrowheads="1"/>
          </p:cNvSpPr>
          <p:nvPr/>
        </p:nvSpPr>
        <p:spPr bwMode="auto">
          <a:xfrm>
            <a:off x="5816667" y="3314700"/>
            <a:ext cx="1510904" cy="320279"/>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de-DE" altLang="de-DE" sz="1350" b="1">
                <a:solidFill>
                  <a:schemeClr val="bg1"/>
                </a:solidFill>
              </a:rPr>
              <a:t>Fatigue Cracks</a:t>
            </a:r>
          </a:p>
        </p:txBody>
      </p:sp>
      <p:sp>
        <p:nvSpPr>
          <p:cNvPr id="12" name="Rectangle 10"/>
          <p:cNvSpPr>
            <a:spLocks noChangeArrowheads="1"/>
          </p:cNvSpPr>
          <p:nvPr/>
        </p:nvSpPr>
        <p:spPr bwMode="auto">
          <a:xfrm>
            <a:off x="1566137" y="1663305"/>
            <a:ext cx="1512094" cy="47267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de-DE" altLang="de-DE" sz="1350" b="1">
                <a:solidFill>
                  <a:schemeClr val="bg1"/>
                </a:solidFill>
              </a:rPr>
              <a:t>Damages caused</a:t>
            </a:r>
          </a:p>
          <a:p>
            <a:pPr algn="ctr">
              <a:spcBef>
                <a:spcPct val="0"/>
              </a:spcBef>
              <a:buSzTx/>
              <a:buFontTx/>
              <a:buNone/>
            </a:pPr>
            <a:r>
              <a:rPr lang="de-DE" altLang="de-DE" sz="1350" b="1">
                <a:solidFill>
                  <a:schemeClr val="bg1"/>
                </a:solidFill>
              </a:rPr>
              <a:t>by corrosion</a:t>
            </a:r>
          </a:p>
        </p:txBody>
      </p:sp>
      <p:sp>
        <p:nvSpPr>
          <p:cNvPr id="13" name="Freeform 11"/>
          <p:cNvSpPr>
            <a:spLocks/>
          </p:cNvSpPr>
          <p:nvPr/>
        </p:nvSpPr>
        <p:spPr bwMode="auto">
          <a:xfrm>
            <a:off x="4464118" y="2624137"/>
            <a:ext cx="1764506" cy="709613"/>
          </a:xfrm>
          <a:custGeom>
            <a:avLst/>
            <a:gdLst>
              <a:gd name="T0" fmla="*/ 0 w 1958"/>
              <a:gd name="T1" fmla="*/ 468 h 468"/>
              <a:gd name="T2" fmla="*/ 902 w 1958"/>
              <a:gd name="T3" fmla="*/ 65 h 468"/>
              <a:gd name="T4" fmla="*/ 1958 w 1958"/>
              <a:gd name="T5" fmla="*/ 78 h 468"/>
            </a:gdLst>
            <a:ahLst/>
            <a:cxnLst>
              <a:cxn ang="0">
                <a:pos x="T0" y="T1"/>
              </a:cxn>
              <a:cxn ang="0">
                <a:pos x="T2" y="T3"/>
              </a:cxn>
              <a:cxn ang="0">
                <a:pos x="T4" y="T5"/>
              </a:cxn>
            </a:cxnLst>
            <a:rect l="0" t="0" r="r" b="b"/>
            <a:pathLst>
              <a:path w="1958" h="468">
                <a:moveTo>
                  <a:pt x="0" y="468"/>
                </a:moveTo>
                <a:cubicBezTo>
                  <a:pt x="288" y="299"/>
                  <a:pt x="576" y="130"/>
                  <a:pt x="902" y="65"/>
                </a:cubicBezTo>
                <a:cubicBezTo>
                  <a:pt x="1228" y="0"/>
                  <a:pt x="1593" y="39"/>
                  <a:pt x="1958" y="78"/>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14" name="Freeform 12"/>
          <p:cNvSpPr>
            <a:spLocks/>
          </p:cNvSpPr>
          <p:nvPr/>
        </p:nvSpPr>
        <p:spPr bwMode="auto">
          <a:xfrm>
            <a:off x="2079297" y="2663430"/>
            <a:ext cx="2320528" cy="639365"/>
          </a:xfrm>
          <a:custGeom>
            <a:avLst/>
            <a:gdLst>
              <a:gd name="T0" fmla="*/ 2112 w 2112"/>
              <a:gd name="T1" fmla="*/ 537 h 537"/>
              <a:gd name="T2" fmla="*/ 1344 w 2112"/>
              <a:gd name="T3" fmla="*/ 185 h 537"/>
              <a:gd name="T4" fmla="*/ 0 w 2112"/>
              <a:gd name="T5" fmla="*/ 0 h 537"/>
            </a:gdLst>
            <a:ahLst/>
            <a:cxnLst>
              <a:cxn ang="0">
                <a:pos x="T0" y="T1"/>
              </a:cxn>
              <a:cxn ang="0">
                <a:pos x="T2" y="T3"/>
              </a:cxn>
              <a:cxn ang="0">
                <a:pos x="T4" y="T5"/>
              </a:cxn>
            </a:cxnLst>
            <a:rect l="0" t="0" r="r" b="b"/>
            <a:pathLst>
              <a:path w="2112" h="537">
                <a:moveTo>
                  <a:pt x="2112" y="537"/>
                </a:moveTo>
                <a:cubicBezTo>
                  <a:pt x="1904" y="406"/>
                  <a:pt x="1696" y="275"/>
                  <a:pt x="1344" y="185"/>
                </a:cubicBezTo>
                <a:cubicBezTo>
                  <a:pt x="992" y="95"/>
                  <a:pt x="224" y="31"/>
                  <a:pt x="0" y="0"/>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pic>
        <p:nvPicPr>
          <p:cNvPr id="15" name="Object 16" descr="C:\DOKUME~1\ts2180\LOKALE~1\Temp\npo000077.t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517" y="3714750"/>
            <a:ext cx="1891904"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7"/>
          <p:cNvSpPr>
            <a:spLocks noChangeArrowheads="1"/>
          </p:cNvSpPr>
          <p:nvPr/>
        </p:nvSpPr>
        <p:spPr bwMode="auto">
          <a:xfrm>
            <a:off x="1707821" y="4246961"/>
            <a:ext cx="46434" cy="44053"/>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17" name="Rectangle 18"/>
          <p:cNvSpPr>
            <a:spLocks noChangeArrowheads="1"/>
          </p:cNvSpPr>
          <p:nvPr/>
        </p:nvSpPr>
        <p:spPr bwMode="auto">
          <a:xfrm>
            <a:off x="2307896" y="4649392"/>
            <a:ext cx="46434"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18" name="Rectangle 19"/>
          <p:cNvSpPr>
            <a:spLocks noChangeArrowheads="1"/>
          </p:cNvSpPr>
          <p:nvPr/>
        </p:nvSpPr>
        <p:spPr bwMode="auto">
          <a:xfrm>
            <a:off x="2907971" y="4425555"/>
            <a:ext cx="46434"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19" name="Rectangle 20"/>
          <p:cNvSpPr>
            <a:spLocks noChangeArrowheads="1"/>
          </p:cNvSpPr>
          <p:nvPr/>
        </p:nvSpPr>
        <p:spPr bwMode="auto">
          <a:xfrm>
            <a:off x="2723424" y="5097067"/>
            <a:ext cx="45244" cy="44053"/>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0" name="Rectangle 21"/>
          <p:cNvSpPr>
            <a:spLocks noChangeArrowheads="1"/>
          </p:cNvSpPr>
          <p:nvPr/>
        </p:nvSpPr>
        <p:spPr bwMode="auto">
          <a:xfrm>
            <a:off x="1383971" y="4917282"/>
            <a:ext cx="47625"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1" name="Rectangle 22"/>
          <p:cNvSpPr>
            <a:spLocks noChangeArrowheads="1"/>
          </p:cNvSpPr>
          <p:nvPr/>
        </p:nvSpPr>
        <p:spPr bwMode="auto">
          <a:xfrm>
            <a:off x="1938803" y="4560094"/>
            <a:ext cx="45244" cy="4405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2" name="Rectangle 23"/>
          <p:cNvSpPr>
            <a:spLocks noChangeArrowheads="1"/>
          </p:cNvSpPr>
          <p:nvPr/>
        </p:nvSpPr>
        <p:spPr bwMode="auto">
          <a:xfrm>
            <a:off x="1245858" y="4470798"/>
            <a:ext cx="46434" cy="44053"/>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3" name="Rectangle 24"/>
          <p:cNvSpPr>
            <a:spLocks noChangeArrowheads="1"/>
          </p:cNvSpPr>
          <p:nvPr/>
        </p:nvSpPr>
        <p:spPr bwMode="auto">
          <a:xfrm>
            <a:off x="2076914" y="4291014"/>
            <a:ext cx="46434"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4" name="Rectangle 25"/>
          <p:cNvSpPr>
            <a:spLocks noChangeArrowheads="1"/>
          </p:cNvSpPr>
          <p:nvPr/>
        </p:nvSpPr>
        <p:spPr bwMode="auto">
          <a:xfrm>
            <a:off x="1754256" y="4738689"/>
            <a:ext cx="46435"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p>
        </p:txBody>
      </p:sp>
      <p:sp>
        <p:nvSpPr>
          <p:cNvPr id="25" name="Rectangle 26"/>
          <p:cNvSpPr>
            <a:spLocks noChangeArrowheads="1"/>
          </p:cNvSpPr>
          <p:nvPr/>
        </p:nvSpPr>
        <p:spPr bwMode="auto">
          <a:xfrm>
            <a:off x="1984046" y="5230417"/>
            <a:ext cx="47625" cy="45244"/>
          </a:xfrm>
          <a:prstGeom prst="rect">
            <a:avLst/>
          </a:prstGeom>
          <a:solidFill>
            <a:srgbClr val="FF9933"/>
          </a:solidFill>
          <a:ln w="12700">
            <a:solidFill>
              <a:schemeClr val="tx1"/>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endParaRPr lang="de-DE" altLang="de-DE" sz="1500">
              <a:latin typeface="CorpoS" pitchFamily="2" charset="0"/>
            </a:endParaRPr>
          </a:p>
        </p:txBody>
      </p:sp>
      <p:sp>
        <p:nvSpPr>
          <p:cNvPr id="26" name="Freeform 27"/>
          <p:cNvSpPr>
            <a:spLocks/>
          </p:cNvSpPr>
          <p:nvPr/>
        </p:nvSpPr>
        <p:spPr bwMode="auto">
          <a:xfrm>
            <a:off x="2768667" y="5123260"/>
            <a:ext cx="463154" cy="19050"/>
          </a:xfrm>
          <a:custGeom>
            <a:avLst/>
            <a:gdLst>
              <a:gd name="T0" fmla="*/ 0 w 480"/>
              <a:gd name="T1" fmla="*/ 0 h 21"/>
              <a:gd name="T2" fmla="*/ 480 w 480"/>
              <a:gd name="T3" fmla="*/ 21 h 21"/>
            </a:gdLst>
            <a:ahLst/>
            <a:cxnLst>
              <a:cxn ang="0">
                <a:pos x="T0" y="T1"/>
              </a:cxn>
              <a:cxn ang="0">
                <a:pos x="T2" y="T3"/>
              </a:cxn>
            </a:cxnLst>
            <a:rect l="0" t="0" r="r" b="b"/>
            <a:pathLst>
              <a:path w="480" h="21">
                <a:moveTo>
                  <a:pt x="0" y="0"/>
                </a:moveTo>
                <a:lnTo>
                  <a:pt x="480" y="21"/>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27" name="Line 28"/>
          <p:cNvSpPr>
            <a:spLocks noChangeShapeType="1"/>
          </p:cNvSpPr>
          <p:nvPr/>
        </p:nvSpPr>
        <p:spPr bwMode="auto">
          <a:xfrm>
            <a:off x="2954405" y="4470797"/>
            <a:ext cx="277416" cy="67032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28" name="Freeform 29"/>
          <p:cNvSpPr>
            <a:spLocks/>
          </p:cNvSpPr>
          <p:nvPr/>
        </p:nvSpPr>
        <p:spPr bwMode="auto">
          <a:xfrm>
            <a:off x="2351950" y="4683919"/>
            <a:ext cx="879872" cy="457200"/>
          </a:xfrm>
          <a:custGeom>
            <a:avLst/>
            <a:gdLst>
              <a:gd name="T0" fmla="*/ 0 w 914"/>
              <a:gd name="T1" fmla="*/ 0 h 491"/>
              <a:gd name="T2" fmla="*/ 914 w 914"/>
              <a:gd name="T3" fmla="*/ 491 h 491"/>
            </a:gdLst>
            <a:ahLst/>
            <a:cxnLst>
              <a:cxn ang="0">
                <a:pos x="T0" y="T1"/>
              </a:cxn>
              <a:cxn ang="0">
                <a:pos x="T2" y="T3"/>
              </a:cxn>
            </a:cxnLst>
            <a:rect l="0" t="0" r="r" b="b"/>
            <a:pathLst>
              <a:path w="914" h="491">
                <a:moveTo>
                  <a:pt x="0" y="0"/>
                </a:moveTo>
                <a:lnTo>
                  <a:pt x="914" y="491"/>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29" name="Line 30"/>
          <p:cNvSpPr>
            <a:spLocks noChangeShapeType="1"/>
          </p:cNvSpPr>
          <p:nvPr/>
        </p:nvSpPr>
        <p:spPr bwMode="auto">
          <a:xfrm>
            <a:off x="2123350" y="4336256"/>
            <a:ext cx="1108472" cy="8048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0" name="Freeform 31"/>
          <p:cNvSpPr>
            <a:spLocks/>
          </p:cNvSpPr>
          <p:nvPr/>
        </p:nvSpPr>
        <p:spPr bwMode="auto">
          <a:xfrm>
            <a:off x="1990000" y="4597005"/>
            <a:ext cx="1241822" cy="544115"/>
          </a:xfrm>
          <a:custGeom>
            <a:avLst/>
            <a:gdLst>
              <a:gd name="T0" fmla="*/ 0 w 1291"/>
              <a:gd name="T1" fmla="*/ 0 h 584"/>
              <a:gd name="T2" fmla="*/ 1291 w 1291"/>
              <a:gd name="T3" fmla="*/ 584 h 584"/>
            </a:gdLst>
            <a:ahLst/>
            <a:cxnLst>
              <a:cxn ang="0">
                <a:pos x="T0" y="T1"/>
              </a:cxn>
              <a:cxn ang="0">
                <a:pos x="T2" y="T3"/>
              </a:cxn>
            </a:cxnLst>
            <a:rect l="0" t="0" r="r" b="b"/>
            <a:pathLst>
              <a:path w="1291" h="584">
                <a:moveTo>
                  <a:pt x="0" y="0"/>
                </a:moveTo>
                <a:lnTo>
                  <a:pt x="1291" y="584"/>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1" name="Freeform 32"/>
          <p:cNvSpPr>
            <a:spLocks/>
          </p:cNvSpPr>
          <p:nvPr/>
        </p:nvSpPr>
        <p:spPr bwMode="auto">
          <a:xfrm>
            <a:off x="1805453" y="4770835"/>
            <a:ext cx="1426369" cy="370284"/>
          </a:xfrm>
          <a:custGeom>
            <a:avLst/>
            <a:gdLst>
              <a:gd name="T0" fmla="*/ 0 w 1483"/>
              <a:gd name="T1" fmla="*/ 0 h 398"/>
              <a:gd name="T2" fmla="*/ 1483 w 1483"/>
              <a:gd name="T3" fmla="*/ 398 h 398"/>
            </a:gdLst>
            <a:ahLst/>
            <a:cxnLst>
              <a:cxn ang="0">
                <a:pos x="T0" y="T1"/>
              </a:cxn>
              <a:cxn ang="0">
                <a:pos x="T2" y="T3"/>
              </a:cxn>
            </a:cxnLst>
            <a:rect l="0" t="0" r="r" b="b"/>
            <a:pathLst>
              <a:path w="1483" h="398">
                <a:moveTo>
                  <a:pt x="0" y="0"/>
                </a:moveTo>
                <a:lnTo>
                  <a:pt x="1483" y="398"/>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2" name="Freeform 33"/>
          <p:cNvSpPr>
            <a:spLocks/>
          </p:cNvSpPr>
          <p:nvPr/>
        </p:nvSpPr>
        <p:spPr bwMode="auto">
          <a:xfrm>
            <a:off x="1298246" y="4505326"/>
            <a:ext cx="1933575" cy="635794"/>
          </a:xfrm>
          <a:custGeom>
            <a:avLst/>
            <a:gdLst>
              <a:gd name="T0" fmla="*/ 0 w 2010"/>
              <a:gd name="T1" fmla="*/ 0 h 683"/>
              <a:gd name="T2" fmla="*/ 2010 w 2010"/>
              <a:gd name="T3" fmla="*/ 683 h 683"/>
            </a:gdLst>
            <a:ahLst/>
            <a:cxnLst>
              <a:cxn ang="0">
                <a:pos x="T0" y="T1"/>
              </a:cxn>
              <a:cxn ang="0">
                <a:pos x="T2" y="T3"/>
              </a:cxn>
            </a:cxnLst>
            <a:rect l="0" t="0" r="r" b="b"/>
            <a:pathLst>
              <a:path w="2010" h="683">
                <a:moveTo>
                  <a:pt x="0" y="0"/>
                </a:moveTo>
                <a:lnTo>
                  <a:pt x="2010" y="683"/>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3" name="Freeform 34"/>
          <p:cNvSpPr>
            <a:spLocks/>
          </p:cNvSpPr>
          <p:nvPr/>
        </p:nvSpPr>
        <p:spPr bwMode="auto">
          <a:xfrm>
            <a:off x="1756637" y="4274344"/>
            <a:ext cx="1475185" cy="866775"/>
          </a:xfrm>
          <a:custGeom>
            <a:avLst/>
            <a:gdLst>
              <a:gd name="T0" fmla="*/ 0 w 1533"/>
              <a:gd name="T1" fmla="*/ 0 h 931"/>
              <a:gd name="T2" fmla="*/ 1533 w 1533"/>
              <a:gd name="T3" fmla="*/ 931 h 931"/>
            </a:gdLst>
            <a:ahLst/>
            <a:cxnLst>
              <a:cxn ang="0">
                <a:pos x="T0" y="T1"/>
              </a:cxn>
              <a:cxn ang="0">
                <a:pos x="T2" y="T3"/>
              </a:cxn>
            </a:cxnLst>
            <a:rect l="0" t="0" r="r" b="b"/>
            <a:pathLst>
              <a:path w="1533" h="931">
                <a:moveTo>
                  <a:pt x="0" y="0"/>
                </a:moveTo>
                <a:lnTo>
                  <a:pt x="1533" y="931"/>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4" name="Freeform 35"/>
          <p:cNvSpPr>
            <a:spLocks/>
          </p:cNvSpPr>
          <p:nvPr/>
        </p:nvSpPr>
        <p:spPr bwMode="auto">
          <a:xfrm>
            <a:off x="2031671" y="5141120"/>
            <a:ext cx="1200150" cy="102394"/>
          </a:xfrm>
          <a:custGeom>
            <a:avLst/>
            <a:gdLst>
              <a:gd name="T0" fmla="*/ 0 w 1248"/>
              <a:gd name="T1" fmla="*/ 110 h 110"/>
              <a:gd name="T2" fmla="*/ 1248 w 1248"/>
              <a:gd name="T3" fmla="*/ 0 h 110"/>
            </a:gdLst>
            <a:ahLst/>
            <a:cxnLst>
              <a:cxn ang="0">
                <a:pos x="T0" y="T1"/>
              </a:cxn>
              <a:cxn ang="0">
                <a:pos x="T2" y="T3"/>
              </a:cxn>
            </a:cxnLst>
            <a:rect l="0" t="0" r="r" b="b"/>
            <a:pathLst>
              <a:path w="1248" h="110">
                <a:moveTo>
                  <a:pt x="0" y="110"/>
                </a:moveTo>
                <a:lnTo>
                  <a:pt x="1248" y="0"/>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
        <p:nvSpPr>
          <p:cNvPr id="35" name="Freeform 36"/>
          <p:cNvSpPr>
            <a:spLocks/>
          </p:cNvSpPr>
          <p:nvPr/>
        </p:nvSpPr>
        <p:spPr bwMode="auto">
          <a:xfrm>
            <a:off x="1429216" y="4938714"/>
            <a:ext cx="1802606" cy="202406"/>
          </a:xfrm>
          <a:custGeom>
            <a:avLst/>
            <a:gdLst>
              <a:gd name="T0" fmla="*/ 0 w 1874"/>
              <a:gd name="T1" fmla="*/ 0 h 218"/>
              <a:gd name="T2" fmla="*/ 1874 w 1874"/>
              <a:gd name="T3" fmla="*/ 218 h 218"/>
            </a:gdLst>
            <a:ahLst/>
            <a:cxnLst>
              <a:cxn ang="0">
                <a:pos x="T0" y="T1"/>
              </a:cxn>
              <a:cxn ang="0">
                <a:pos x="T2" y="T3"/>
              </a:cxn>
            </a:cxnLst>
            <a:rect l="0" t="0" r="r" b="b"/>
            <a:pathLst>
              <a:path w="1874" h="218">
                <a:moveTo>
                  <a:pt x="0" y="0"/>
                </a:moveTo>
                <a:lnTo>
                  <a:pt x="1874" y="218"/>
                </a:lnTo>
              </a:path>
            </a:pathLst>
          </a:custGeom>
          <a:noFill/>
          <a:ln w="28575" cap="flat" cmpd="sng">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grpSp>
        <p:nvGrpSpPr>
          <p:cNvPr id="36" name="Group 37"/>
          <p:cNvGrpSpPr>
            <a:grpSpLocks/>
          </p:cNvGrpSpPr>
          <p:nvPr/>
        </p:nvGrpSpPr>
        <p:grpSpPr bwMode="auto">
          <a:xfrm rot="16633008">
            <a:off x="3202056" y="5064920"/>
            <a:ext cx="97631" cy="145256"/>
            <a:chOff x="2982" y="3384"/>
            <a:chExt cx="104" cy="151"/>
          </a:xfrm>
        </p:grpSpPr>
        <p:sp>
          <p:nvSpPr>
            <p:cNvPr id="37" name="Freeform 38"/>
            <p:cNvSpPr>
              <a:spLocks/>
            </p:cNvSpPr>
            <p:nvPr/>
          </p:nvSpPr>
          <p:spPr bwMode="auto">
            <a:xfrm rot="6530184">
              <a:off x="3015" y="3524"/>
              <a:ext cx="7" cy="14"/>
            </a:xfrm>
            <a:custGeom>
              <a:avLst/>
              <a:gdLst>
                <a:gd name="T0" fmla="*/ 58 w 161"/>
                <a:gd name="T1" fmla="*/ 0 h 205"/>
                <a:gd name="T2" fmla="*/ 47 w 161"/>
                <a:gd name="T3" fmla="*/ 6 h 205"/>
                <a:gd name="T4" fmla="*/ 37 w 161"/>
                <a:gd name="T5" fmla="*/ 13 h 205"/>
                <a:gd name="T6" fmla="*/ 28 w 161"/>
                <a:gd name="T7" fmla="*/ 22 h 205"/>
                <a:gd name="T8" fmla="*/ 21 w 161"/>
                <a:gd name="T9" fmla="*/ 30 h 205"/>
                <a:gd name="T10" fmla="*/ 14 w 161"/>
                <a:gd name="T11" fmla="*/ 39 h 205"/>
                <a:gd name="T12" fmla="*/ 9 w 161"/>
                <a:gd name="T13" fmla="*/ 48 h 205"/>
                <a:gd name="T14" fmla="*/ 6 w 161"/>
                <a:gd name="T15" fmla="*/ 59 h 205"/>
                <a:gd name="T16" fmla="*/ 3 w 161"/>
                <a:gd name="T17" fmla="*/ 68 h 205"/>
                <a:gd name="T18" fmla="*/ 1 w 161"/>
                <a:gd name="T19" fmla="*/ 78 h 205"/>
                <a:gd name="T20" fmla="*/ 0 w 161"/>
                <a:gd name="T21" fmla="*/ 88 h 205"/>
                <a:gd name="T22" fmla="*/ 0 w 161"/>
                <a:gd name="T23" fmla="*/ 98 h 205"/>
                <a:gd name="T24" fmla="*/ 1 w 161"/>
                <a:gd name="T25" fmla="*/ 108 h 205"/>
                <a:gd name="T26" fmla="*/ 3 w 161"/>
                <a:gd name="T27" fmla="*/ 118 h 205"/>
                <a:gd name="T28" fmla="*/ 6 w 161"/>
                <a:gd name="T29" fmla="*/ 128 h 205"/>
                <a:gd name="T30" fmla="*/ 10 w 161"/>
                <a:gd name="T31" fmla="*/ 137 h 205"/>
                <a:gd name="T32" fmla="*/ 14 w 161"/>
                <a:gd name="T33" fmla="*/ 147 h 205"/>
                <a:gd name="T34" fmla="*/ 19 w 161"/>
                <a:gd name="T35" fmla="*/ 155 h 205"/>
                <a:gd name="T36" fmla="*/ 25 w 161"/>
                <a:gd name="T37" fmla="*/ 163 h 205"/>
                <a:gd name="T38" fmla="*/ 31 w 161"/>
                <a:gd name="T39" fmla="*/ 171 h 205"/>
                <a:gd name="T40" fmla="*/ 39 w 161"/>
                <a:gd name="T41" fmla="*/ 178 h 205"/>
                <a:gd name="T42" fmla="*/ 47 w 161"/>
                <a:gd name="T43" fmla="*/ 185 h 205"/>
                <a:gd name="T44" fmla="*/ 55 w 161"/>
                <a:gd name="T45" fmla="*/ 191 h 205"/>
                <a:gd name="T46" fmla="*/ 64 w 161"/>
                <a:gd name="T47" fmla="*/ 196 h 205"/>
                <a:gd name="T48" fmla="*/ 73 w 161"/>
                <a:gd name="T49" fmla="*/ 199 h 205"/>
                <a:gd name="T50" fmla="*/ 83 w 161"/>
                <a:gd name="T51" fmla="*/ 202 h 205"/>
                <a:gd name="T52" fmla="*/ 93 w 161"/>
                <a:gd name="T53" fmla="*/ 204 h 205"/>
                <a:gd name="T54" fmla="*/ 103 w 161"/>
                <a:gd name="T55" fmla="*/ 205 h 205"/>
                <a:gd name="T56" fmla="*/ 114 w 161"/>
                <a:gd name="T57" fmla="*/ 205 h 205"/>
                <a:gd name="T58" fmla="*/ 126 w 161"/>
                <a:gd name="T59" fmla="*/ 203 h 205"/>
                <a:gd name="T60" fmla="*/ 137 w 161"/>
                <a:gd name="T61" fmla="*/ 201 h 205"/>
                <a:gd name="T62" fmla="*/ 149 w 161"/>
                <a:gd name="T63" fmla="*/ 196 h 205"/>
                <a:gd name="T64" fmla="*/ 161 w 161"/>
                <a:gd name="T65" fmla="*/ 191 h 205"/>
                <a:gd name="T66" fmla="*/ 58 w 161"/>
                <a:gd name="T67"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1" h="205">
                  <a:moveTo>
                    <a:pt x="58" y="0"/>
                  </a:moveTo>
                  <a:lnTo>
                    <a:pt x="47" y="6"/>
                  </a:lnTo>
                  <a:lnTo>
                    <a:pt x="37" y="13"/>
                  </a:lnTo>
                  <a:lnTo>
                    <a:pt x="28" y="22"/>
                  </a:lnTo>
                  <a:lnTo>
                    <a:pt x="21" y="30"/>
                  </a:lnTo>
                  <a:lnTo>
                    <a:pt x="14" y="39"/>
                  </a:lnTo>
                  <a:lnTo>
                    <a:pt x="9" y="48"/>
                  </a:lnTo>
                  <a:lnTo>
                    <a:pt x="6" y="59"/>
                  </a:lnTo>
                  <a:lnTo>
                    <a:pt x="3" y="68"/>
                  </a:lnTo>
                  <a:lnTo>
                    <a:pt x="1" y="78"/>
                  </a:lnTo>
                  <a:lnTo>
                    <a:pt x="0" y="88"/>
                  </a:lnTo>
                  <a:lnTo>
                    <a:pt x="0" y="98"/>
                  </a:lnTo>
                  <a:lnTo>
                    <a:pt x="1" y="108"/>
                  </a:lnTo>
                  <a:lnTo>
                    <a:pt x="3" y="118"/>
                  </a:lnTo>
                  <a:lnTo>
                    <a:pt x="6" y="128"/>
                  </a:lnTo>
                  <a:lnTo>
                    <a:pt x="10" y="137"/>
                  </a:lnTo>
                  <a:lnTo>
                    <a:pt x="14" y="147"/>
                  </a:lnTo>
                  <a:lnTo>
                    <a:pt x="19" y="155"/>
                  </a:lnTo>
                  <a:lnTo>
                    <a:pt x="25" y="163"/>
                  </a:lnTo>
                  <a:lnTo>
                    <a:pt x="31" y="171"/>
                  </a:lnTo>
                  <a:lnTo>
                    <a:pt x="39" y="178"/>
                  </a:lnTo>
                  <a:lnTo>
                    <a:pt x="47" y="185"/>
                  </a:lnTo>
                  <a:lnTo>
                    <a:pt x="55" y="191"/>
                  </a:lnTo>
                  <a:lnTo>
                    <a:pt x="64" y="196"/>
                  </a:lnTo>
                  <a:lnTo>
                    <a:pt x="73" y="199"/>
                  </a:lnTo>
                  <a:lnTo>
                    <a:pt x="83" y="202"/>
                  </a:lnTo>
                  <a:lnTo>
                    <a:pt x="93" y="204"/>
                  </a:lnTo>
                  <a:lnTo>
                    <a:pt x="103" y="205"/>
                  </a:lnTo>
                  <a:lnTo>
                    <a:pt x="114" y="205"/>
                  </a:lnTo>
                  <a:lnTo>
                    <a:pt x="126" y="203"/>
                  </a:lnTo>
                  <a:lnTo>
                    <a:pt x="137" y="201"/>
                  </a:lnTo>
                  <a:lnTo>
                    <a:pt x="149" y="196"/>
                  </a:lnTo>
                  <a:lnTo>
                    <a:pt x="161" y="191"/>
                  </a:lnTo>
                  <a:lnTo>
                    <a:pt x="58" y="0"/>
                  </a:lnTo>
                  <a:close/>
                </a:path>
              </a:pathLst>
            </a:custGeom>
            <a:solidFill>
              <a:srgbClr val="1F1A17"/>
            </a:solidFill>
            <a:ln w="19050" cmpd="sng">
              <a:solidFill>
                <a:srgbClr val="000000"/>
              </a:solidFill>
              <a:round/>
              <a:headEnd/>
              <a:tailEnd/>
            </a:ln>
          </p:spPr>
          <p:txBody>
            <a:bodyPr/>
            <a:lstStyle/>
            <a:p>
              <a:endParaRPr lang="de-DE" sz="1350"/>
            </a:p>
          </p:txBody>
        </p:sp>
        <p:sp>
          <p:nvSpPr>
            <p:cNvPr id="38" name="Freeform 39"/>
            <p:cNvSpPr>
              <a:spLocks/>
            </p:cNvSpPr>
            <p:nvPr/>
          </p:nvSpPr>
          <p:spPr bwMode="auto">
            <a:xfrm rot="6530184">
              <a:off x="2969" y="3418"/>
              <a:ext cx="130" cy="104"/>
            </a:xfrm>
            <a:custGeom>
              <a:avLst/>
              <a:gdLst>
                <a:gd name="T0" fmla="*/ 429 w 2809"/>
                <a:gd name="T1" fmla="*/ 409 h 1555"/>
                <a:gd name="T2" fmla="*/ 679 w 2809"/>
                <a:gd name="T3" fmla="*/ 238 h 1555"/>
                <a:gd name="T4" fmla="*/ 904 w 2809"/>
                <a:gd name="T5" fmla="*/ 117 h 1555"/>
                <a:gd name="T6" fmla="*/ 1108 w 2809"/>
                <a:gd name="T7" fmla="*/ 42 h 1555"/>
                <a:gd name="T8" fmla="*/ 1293 w 2809"/>
                <a:gd name="T9" fmla="*/ 5 h 1555"/>
                <a:gd name="T10" fmla="*/ 1459 w 2809"/>
                <a:gd name="T11" fmla="*/ 3 h 1555"/>
                <a:gd name="T12" fmla="*/ 1612 w 2809"/>
                <a:gd name="T13" fmla="*/ 27 h 1555"/>
                <a:gd name="T14" fmla="*/ 1751 w 2809"/>
                <a:gd name="T15" fmla="*/ 74 h 1555"/>
                <a:gd name="T16" fmla="*/ 1878 w 2809"/>
                <a:gd name="T17" fmla="*/ 138 h 1555"/>
                <a:gd name="T18" fmla="*/ 1998 w 2809"/>
                <a:gd name="T19" fmla="*/ 213 h 1555"/>
                <a:gd name="T20" fmla="*/ 2164 w 2809"/>
                <a:gd name="T21" fmla="*/ 332 h 1555"/>
                <a:gd name="T22" fmla="*/ 2323 w 2809"/>
                <a:gd name="T23" fmla="*/ 441 h 1555"/>
                <a:gd name="T24" fmla="*/ 2427 w 2809"/>
                <a:gd name="T25" fmla="*/ 501 h 1555"/>
                <a:gd name="T26" fmla="*/ 2533 w 2809"/>
                <a:gd name="T27" fmla="*/ 543 h 1555"/>
                <a:gd name="T28" fmla="*/ 2642 w 2809"/>
                <a:gd name="T29" fmla="*/ 560 h 1555"/>
                <a:gd name="T30" fmla="*/ 2711 w 2809"/>
                <a:gd name="T31" fmla="*/ 561 h 1555"/>
                <a:gd name="T32" fmla="*/ 2732 w 2809"/>
                <a:gd name="T33" fmla="*/ 573 h 1555"/>
                <a:gd name="T34" fmla="*/ 2753 w 2809"/>
                <a:gd name="T35" fmla="*/ 591 h 1555"/>
                <a:gd name="T36" fmla="*/ 2771 w 2809"/>
                <a:gd name="T37" fmla="*/ 613 h 1555"/>
                <a:gd name="T38" fmla="*/ 2786 w 2809"/>
                <a:gd name="T39" fmla="*/ 640 h 1555"/>
                <a:gd name="T40" fmla="*/ 2798 w 2809"/>
                <a:gd name="T41" fmla="*/ 671 h 1555"/>
                <a:gd name="T42" fmla="*/ 2806 w 2809"/>
                <a:gd name="T43" fmla="*/ 704 h 1555"/>
                <a:gd name="T44" fmla="*/ 2809 w 2809"/>
                <a:gd name="T45" fmla="*/ 741 h 1555"/>
                <a:gd name="T46" fmla="*/ 2807 w 2809"/>
                <a:gd name="T47" fmla="*/ 779 h 1555"/>
                <a:gd name="T48" fmla="*/ 2800 w 2809"/>
                <a:gd name="T49" fmla="*/ 819 h 1555"/>
                <a:gd name="T50" fmla="*/ 2787 w 2809"/>
                <a:gd name="T51" fmla="*/ 858 h 1555"/>
                <a:gd name="T52" fmla="*/ 2767 w 2809"/>
                <a:gd name="T53" fmla="*/ 898 h 1555"/>
                <a:gd name="T54" fmla="*/ 2741 w 2809"/>
                <a:gd name="T55" fmla="*/ 937 h 1555"/>
                <a:gd name="T56" fmla="*/ 2706 w 2809"/>
                <a:gd name="T57" fmla="*/ 974 h 1555"/>
                <a:gd name="T58" fmla="*/ 2663 w 2809"/>
                <a:gd name="T59" fmla="*/ 1009 h 1555"/>
                <a:gd name="T60" fmla="*/ 2612 w 2809"/>
                <a:gd name="T61" fmla="*/ 1040 h 1555"/>
                <a:gd name="T62" fmla="*/ 2518 w 2809"/>
                <a:gd name="T63" fmla="*/ 1081 h 1555"/>
                <a:gd name="T64" fmla="*/ 2390 w 2809"/>
                <a:gd name="T65" fmla="*/ 1131 h 1555"/>
                <a:gd name="T66" fmla="*/ 2259 w 2809"/>
                <a:gd name="T67" fmla="*/ 1177 h 1555"/>
                <a:gd name="T68" fmla="*/ 2126 w 2809"/>
                <a:gd name="T69" fmla="*/ 1219 h 1555"/>
                <a:gd name="T70" fmla="*/ 1992 w 2809"/>
                <a:gd name="T71" fmla="*/ 1258 h 1555"/>
                <a:gd name="T72" fmla="*/ 1856 w 2809"/>
                <a:gd name="T73" fmla="*/ 1294 h 1555"/>
                <a:gd name="T74" fmla="*/ 1719 w 2809"/>
                <a:gd name="T75" fmla="*/ 1326 h 1555"/>
                <a:gd name="T76" fmla="*/ 1581 w 2809"/>
                <a:gd name="T77" fmla="*/ 1357 h 1555"/>
                <a:gd name="T78" fmla="*/ 1375 w 2809"/>
                <a:gd name="T79" fmla="*/ 1399 h 1555"/>
                <a:gd name="T80" fmla="*/ 1104 w 2809"/>
                <a:gd name="T81" fmla="*/ 1449 h 1555"/>
                <a:gd name="T82" fmla="*/ 837 w 2809"/>
                <a:gd name="T83" fmla="*/ 1493 h 1555"/>
                <a:gd name="T84" fmla="*/ 579 w 2809"/>
                <a:gd name="T85" fmla="*/ 1533 h 1555"/>
                <a:gd name="T86" fmla="*/ 414 w 2809"/>
                <a:gd name="T87" fmla="*/ 1555 h 1555"/>
                <a:gd name="T88" fmla="*/ 336 w 2809"/>
                <a:gd name="T89" fmla="*/ 1544 h 1555"/>
                <a:gd name="T90" fmla="*/ 264 w 2809"/>
                <a:gd name="T91" fmla="*/ 1517 h 1555"/>
                <a:gd name="T92" fmla="*/ 200 w 2809"/>
                <a:gd name="T93" fmla="*/ 1474 h 1555"/>
                <a:gd name="T94" fmla="*/ 142 w 2809"/>
                <a:gd name="T95" fmla="*/ 1420 h 1555"/>
                <a:gd name="T96" fmla="*/ 94 w 2809"/>
                <a:gd name="T97" fmla="*/ 1354 h 1555"/>
                <a:gd name="T98" fmla="*/ 55 w 2809"/>
                <a:gd name="T99" fmla="*/ 1280 h 1555"/>
                <a:gd name="T100" fmla="*/ 26 w 2809"/>
                <a:gd name="T101" fmla="*/ 1199 h 1555"/>
                <a:gd name="T102" fmla="*/ 7 w 2809"/>
                <a:gd name="T103" fmla="*/ 1113 h 1555"/>
                <a:gd name="T104" fmla="*/ 0 w 2809"/>
                <a:gd name="T105" fmla="*/ 1025 h 1555"/>
                <a:gd name="T106" fmla="*/ 6 w 2809"/>
                <a:gd name="T107" fmla="*/ 935 h 1555"/>
                <a:gd name="T108" fmla="*/ 25 w 2809"/>
                <a:gd name="T109" fmla="*/ 847 h 1555"/>
                <a:gd name="T110" fmla="*/ 58 w 2809"/>
                <a:gd name="T111" fmla="*/ 762 h 1555"/>
                <a:gd name="T112" fmla="*/ 106 w 2809"/>
                <a:gd name="T113" fmla="*/ 682 h 1555"/>
                <a:gd name="T114" fmla="*/ 169 w 2809"/>
                <a:gd name="T115" fmla="*/ 608 h 1555"/>
                <a:gd name="T116" fmla="*/ 249 w 2809"/>
                <a:gd name="T117" fmla="*/ 545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9" h="1555">
                  <a:moveTo>
                    <a:pt x="296" y="517"/>
                  </a:moveTo>
                  <a:lnTo>
                    <a:pt x="429" y="409"/>
                  </a:lnTo>
                  <a:lnTo>
                    <a:pt x="557" y="317"/>
                  </a:lnTo>
                  <a:lnTo>
                    <a:pt x="679" y="238"/>
                  </a:lnTo>
                  <a:lnTo>
                    <a:pt x="794" y="172"/>
                  </a:lnTo>
                  <a:lnTo>
                    <a:pt x="904" y="117"/>
                  </a:lnTo>
                  <a:lnTo>
                    <a:pt x="1009" y="74"/>
                  </a:lnTo>
                  <a:lnTo>
                    <a:pt x="1108" y="42"/>
                  </a:lnTo>
                  <a:lnTo>
                    <a:pt x="1202" y="19"/>
                  </a:lnTo>
                  <a:lnTo>
                    <a:pt x="1293" y="5"/>
                  </a:lnTo>
                  <a:lnTo>
                    <a:pt x="1379" y="0"/>
                  </a:lnTo>
                  <a:lnTo>
                    <a:pt x="1459" y="3"/>
                  </a:lnTo>
                  <a:lnTo>
                    <a:pt x="1537" y="12"/>
                  </a:lnTo>
                  <a:lnTo>
                    <a:pt x="1612" y="27"/>
                  </a:lnTo>
                  <a:lnTo>
                    <a:pt x="1683" y="49"/>
                  </a:lnTo>
                  <a:lnTo>
                    <a:pt x="1751" y="74"/>
                  </a:lnTo>
                  <a:lnTo>
                    <a:pt x="1816" y="104"/>
                  </a:lnTo>
                  <a:lnTo>
                    <a:pt x="1878" y="138"/>
                  </a:lnTo>
                  <a:lnTo>
                    <a:pt x="1940" y="174"/>
                  </a:lnTo>
                  <a:lnTo>
                    <a:pt x="1998" y="213"/>
                  </a:lnTo>
                  <a:lnTo>
                    <a:pt x="2054" y="252"/>
                  </a:lnTo>
                  <a:lnTo>
                    <a:pt x="2164" y="332"/>
                  </a:lnTo>
                  <a:lnTo>
                    <a:pt x="2271" y="406"/>
                  </a:lnTo>
                  <a:lnTo>
                    <a:pt x="2323" y="441"/>
                  </a:lnTo>
                  <a:lnTo>
                    <a:pt x="2375" y="473"/>
                  </a:lnTo>
                  <a:lnTo>
                    <a:pt x="2427" y="501"/>
                  </a:lnTo>
                  <a:lnTo>
                    <a:pt x="2480" y="524"/>
                  </a:lnTo>
                  <a:lnTo>
                    <a:pt x="2533" y="543"/>
                  </a:lnTo>
                  <a:lnTo>
                    <a:pt x="2587" y="555"/>
                  </a:lnTo>
                  <a:lnTo>
                    <a:pt x="2642" y="560"/>
                  </a:lnTo>
                  <a:lnTo>
                    <a:pt x="2700" y="558"/>
                  </a:lnTo>
                  <a:lnTo>
                    <a:pt x="2711" y="561"/>
                  </a:lnTo>
                  <a:lnTo>
                    <a:pt x="2722" y="566"/>
                  </a:lnTo>
                  <a:lnTo>
                    <a:pt x="2732" y="573"/>
                  </a:lnTo>
                  <a:lnTo>
                    <a:pt x="2744" y="582"/>
                  </a:lnTo>
                  <a:lnTo>
                    <a:pt x="2753" y="591"/>
                  </a:lnTo>
                  <a:lnTo>
                    <a:pt x="2762" y="601"/>
                  </a:lnTo>
                  <a:lnTo>
                    <a:pt x="2771" y="613"/>
                  </a:lnTo>
                  <a:lnTo>
                    <a:pt x="2780" y="626"/>
                  </a:lnTo>
                  <a:lnTo>
                    <a:pt x="2786" y="640"/>
                  </a:lnTo>
                  <a:lnTo>
                    <a:pt x="2793" y="655"/>
                  </a:lnTo>
                  <a:lnTo>
                    <a:pt x="2798" y="671"/>
                  </a:lnTo>
                  <a:lnTo>
                    <a:pt x="2802" y="687"/>
                  </a:lnTo>
                  <a:lnTo>
                    <a:pt x="2806" y="704"/>
                  </a:lnTo>
                  <a:lnTo>
                    <a:pt x="2808" y="723"/>
                  </a:lnTo>
                  <a:lnTo>
                    <a:pt x="2809" y="741"/>
                  </a:lnTo>
                  <a:lnTo>
                    <a:pt x="2809" y="760"/>
                  </a:lnTo>
                  <a:lnTo>
                    <a:pt x="2807" y="779"/>
                  </a:lnTo>
                  <a:lnTo>
                    <a:pt x="2804" y="799"/>
                  </a:lnTo>
                  <a:lnTo>
                    <a:pt x="2800" y="819"/>
                  </a:lnTo>
                  <a:lnTo>
                    <a:pt x="2795" y="839"/>
                  </a:lnTo>
                  <a:lnTo>
                    <a:pt x="2787" y="858"/>
                  </a:lnTo>
                  <a:lnTo>
                    <a:pt x="2778" y="879"/>
                  </a:lnTo>
                  <a:lnTo>
                    <a:pt x="2767" y="898"/>
                  </a:lnTo>
                  <a:lnTo>
                    <a:pt x="2755" y="918"/>
                  </a:lnTo>
                  <a:lnTo>
                    <a:pt x="2741" y="937"/>
                  </a:lnTo>
                  <a:lnTo>
                    <a:pt x="2724" y="955"/>
                  </a:lnTo>
                  <a:lnTo>
                    <a:pt x="2706" y="974"/>
                  </a:lnTo>
                  <a:lnTo>
                    <a:pt x="2685" y="991"/>
                  </a:lnTo>
                  <a:lnTo>
                    <a:pt x="2663" y="1009"/>
                  </a:lnTo>
                  <a:lnTo>
                    <a:pt x="2638" y="1025"/>
                  </a:lnTo>
                  <a:lnTo>
                    <a:pt x="2612" y="1040"/>
                  </a:lnTo>
                  <a:lnTo>
                    <a:pt x="2582" y="1056"/>
                  </a:lnTo>
                  <a:lnTo>
                    <a:pt x="2518" y="1081"/>
                  </a:lnTo>
                  <a:lnTo>
                    <a:pt x="2455" y="1107"/>
                  </a:lnTo>
                  <a:lnTo>
                    <a:pt x="2390" y="1131"/>
                  </a:lnTo>
                  <a:lnTo>
                    <a:pt x="2325" y="1154"/>
                  </a:lnTo>
                  <a:lnTo>
                    <a:pt x="2259" y="1177"/>
                  </a:lnTo>
                  <a:lnTo>
                    <a:pt x="2193" y="1198"/>
                  </a:lnTo>
                  <a:lnTo>
                    <a:pt x="2126" y="1219"/>
                  </a:lnTo>
                  <a:lnTo>
                    <a:pt x="2060" y="1238"/>
                  </a:lnTo>
                  <a:lnTo>
                    <a:pt x="1992" y="1258"/>
                  </a:lnTo>
                  <a:lnTo>
                    <a:pt x="1923" y="1275"/>
                  </a:lnTo>
                  <a:lnTo>
                    <a:pt x="1856" y="1294"/>
                  </a:lnTo>
                  <a:lnTo>
                    <a:pt x="1787" y="1310"/>
                  </a:lnTo>
                  <a:lnTo>
                    <a:pt x="1719" y="1326"/>
                  </a:lnTo>
                  <a:lnTo>
                    <a:pt x="1650" y="1342"/>
                  </a:lnTo>
                  <a:lnTo>
                    <a:pt x="1581" y="1357"/>
                  </a:lnTo>
                  <a:lnTo>
                    <a:pt x="1513" y="1371"/>
                  </a:lnTo>
                  <a:lnTo>
                    <a:pt x="1375" y="1399"/>
                  </a:lnTo>
                  <a:lnTo>
                    <a:pt x="1239" y="1425"/>
                  </a:lnTo>
                  <a:lnTo>
                    <a:pt x="1104" y="1449"/>
                  </a:lnTo>
                  <a:lnTo>
                    <a:pt x="970" y="1472"/>
                  </a:lnTo>
                  <a:lnTo>
                    <a:pt x="837" y="1493"/>
                  </a:lnTo>
                  <a:lnTo>
                    <a:pt x="707" y="1514"/>
                  </a:lnTo>
                  <a:lnTo>
                    <a:pt x="579" y="1533"/>
                  </a:lnTo>
                  <a:lnTo>
                    <a:pt x="455" y="1553"/>
                  </a:lnTo>
                  <a:lnTo>
                    <a:pt x="414" y="1555"/>
                  </a:lnTo>
                  <a:lnTo>
                    <a:pt x="374" y="1552"/>
                  </a:lnTo>
                  <a:lnTo>
                    <a:pt x="336" y="1544"/>
                  </a:lnTo>
                  <a:lnTo>
                    <a:pt x="299" y="1532"/>
                  </a:lnTo>
                  <a:lnTo>
                    <a:pt x="264" y="1517"/>
                  </a:lnTo>
                  <a:lnTo>
                    <a:pt x="231" y="1497"/>
                  </a:lnTo>
                  <a:lnTo>
                    <a:pt x="200" y="1474"/>
                  </a:lnTo>
                  <a:lnTo>
                    <a:pt x="170" y="1448"/>
                  </a:lnTo>
                  <a:lnTo>
                    <a:pt x="142" y="1420"/>
                  </a:lnTo>
                  <a:lnTo>
                    <a:pt x="118" y="1388"/>
                  </a:lnTo>
                  <a:lnTo>
                    <a:pt x="94" y="1354"/>
                  </a:lnTo>
                  <a:lnTo>
                    <a:pt x="74" y="1318"/>
                  </a:lnTo>
                  <a:lnTo>
                    <a:pt x="55" y="1280"/>
                  </a:lnTo>
                  <a:lnTo>
                    <a:pt x="39" y="1240"/>
                  </a:lnTo>
                  <a:lnTo>
                    <a:pt x="26" y="1199"/>
                  </a:lnTo>
                  <a:lnTo>
                    <a:pt x="15" y="1156"/>
                  </a:lnTo>
                  <a:lnTo>
                    <a:pt x="7" y="1113"/>
                  </a:lnTo>
                  <a:lnTo>
                    <a:pt x="2" y="1069"/>
                  </a:lnTo>
                  <a:lnTo>
                    <a:pt x="0" y="1025"/>
                  </a:lnTo>
                  <a:lnTo>
                    <a:pt x="2" y="980"/>
                  </a:lnTo>
                  <a:lnTo>
                    <a:pt x="6" y="935"/>
                  </a:lnTo>
                  <a:lnTo>
                    <a:pt x="14" y="891"/>
                  </a:lnTo>
                  <a:lnTo>
                    <a:pt x="25" y="847"/>
                  </a:lnTo>
                  <a:lnTo>
                    <a:pt x="40" y="804"/>
                  </a:lnTo>
                  <a:lnTo>
                    <a:pt x="58" y="762"/>
                  </a:lnTo>
                  <a:lnTo>
                    <a:pt x="80" y="721"/>
                  </a:lnTo>
                  <a:lnTo>
                    <a:pt x="106" y="682"/>
                  </a:lnTo>
                  <a:lnTo>
                    <a:pt x="135" y="644"/>
                  </a:lnTo>
                  <a:lnTo>
                    <a:pt x="169" y="608"/>
                  </a:lnTo>
                  <a:lnTo>
                    <a:pt x="207" y="575"/>
                  </a:lnTo>
                  <a:lnTo>
                    <a:pt x="249" y="545"/>
                  </a:lnTo>
                  <a:lnTo>
                    <a:pt x="296" y="517"/>
                  </a:lnTo>
                  <a:close/>
                </a:path>
              </a:pathLst>
            </a:custGeom>
            <a:solidFill>
              <a:srgbClr val="1F1A17"/>
            </a:solidFill>
            <a:ln w="19050" cmpd="sng">
              <a:solidFill>
                <a:srgbClr val="000000"/>
              </a:solidFill>
              <a:round/>
              <a:headEnd/>
              <a:tailEnd/>
            </a:ln>
          </p:spPr>
          <p:txBody>
            <a:bodyPr/>
            <a:lstStyle/>
            <a:p>
              <a:endParaRPr lang="de-DE" sz="1350"/>
            </a:p>
          </p:txBody>
        </p:sp>
        <p:sp>
          <p:nvSpPr>
            <p:cNvPr id="39" name="Freeform 40"/>
            <p:cNvSpPr>
              <a:spLocks/>
            </p:cNvSpPr>
            <p:nvPr/>
          </p:nvSpPr>
          <p:spPr bwMode="auto">
            <a:xfrm rot="6530184">
              <a:off x="2969" y="3418"/>
              <a:ext cx="130" cy="104"/>
            </a:xfrm>
            <a:custGeom>
              <a:avLst/>
              <a:gdLst>
                <a:gd name="T0" fmla="*/ 429 w 2809"/>
                <a:gd name="T1" fmla="*/ 409 h 1555"/>
                <a:gd name="T2" fmla="*/ 679 w 2809"/>
                <a:gd name="T3" fmla="*/ 238 h 1555"/>
                <a:gd name="T4" fmla="*/ 904 w 2809"/>
                <a:gd name="T5" fmla="*/ 117 h 1555"/>
                <a:gd name="T6" fmla="*/ 1108 w 2809"/>
                <a:gd name="T7" fmla="*/ 42 h 1555"/>
                <a:gd name="T8" fmla="*/ 1293 w 2809"/>
                <a:gd name="T9" fmla="*/ 5 h 1555"/>
                <a:gd name="T10" fmla="*/ 1459 w 2809"/>
                <a:gd name="T11" fmla="*/ 3 h 1555"/>
                <a:gd name="T12" fmla="*/ 1612 w 2809"/>
                <a:gd name="T13" fmla="*/ 27 h 1555"/>
                <a:gd name="T14" fmla="*/ 1751 w 2809"/>
                <a:gd name="T15" fmla="*/ 74 h 1555"/>
                <a:gd name="T16" fmla="*/ 1878 w 2809"/>
                <a:gd name="T17" fmla="*/ 138 h 1555"/>
                <a:gd name="T18" fmla="*/ 1998 w 2809"/>
                <a:gd name="T19" fmla="*/ 213 h 1555"/>
                <a:gd name="T20" fmla="*/ 2164 w 2809"/>
                <a:gd name="T21" fmla="*/ 332 h 1555"/>
                <a:gd name="T22" fmla="*/ 2323 w 2809"/>
                <a:gd name="T23" fmla="*/ 441 h 1555"/>
                <a:gd name="T24" fmla="*/ 2427 w 2809"/>
                <a:gd name="T25" fmla="*/ 501 h 1555"/>
                <a:gd name="T26" fmla="*/ 2533 w 2809"/>
                <a:gd name="T27" fmla="*/ 543 h 1555"/>
                <a:gd name="T28" fmla="*/ 2642 w 2809"/>
                <a:gd name="T29" fmla="*/ 560 h 1555"/>
                <a:gd name="T30" fmla="*/ 2711 w 2809"/>
                <a:gd name="T31" fmla="*/ 561 h 1555"/>
                <a:gd name="T32" fmla="*/ 2732 w 2809"/>
                <a:gd name="T33" fmla="*/ 573 h 1555"/>
                <a:gd name="T34" fmla="*/ 2753 w 2809"/>
                <a:gd name="T35" fmla="*/ 591 h 1555"/>
                <a:gd name="T36" fmla="*/ 2771 w 2809"/>
                <a:gd name="T37" fmla="*/ 613 h 1555"/>
                <a:gd name="T38" fmla="*/ 2786 w 2809"/>
                <a:gd name="T39" fmla="*/ 640 h 1555"/>
                <a:gd name="T40" fmla="*/ 2798 w 2809"/>
                <a:gd name="T41" fmla="*/ 671 h 1555"/>
                <a:gd name="T42" fmla="*/ 2806 w 2809"/>
                <a:gd name="T43" fmla="*/ 704 h 1555"/>
                <a:gd name="T44" fmla="*/ 2809 w 2809"/>
                <a:gd name="T45" fmla="*/ 741 h 1555"/>
                <a:gd name="T46" fmla="*/ 2807 w 2809"/>
                <a:gd name="T47" fmla="*/ 779 h 1555"/>
                <a:gd name="T48" fmla="*/ 2800 w 2809"/>
                <a:gd name="T49" fmla="*/ 819 h 1555"/>
                <a:gd name="T50" fmla="*/ 2787 w 2809"/>
                <a:gd name="T51" fmla="*/ 858 h 1555"/>
                <a:gd name="T52" fmla="*/ 2767 w 2809"/>
                <a:gd name="T53" fmla="*/ 898 h 1555"/>
                <a:gd name="T54" fmla="*/ 2741 w 2809"/>
                <a:gd name="T55" fmla="*/ 937 h 1555"/>
                <a:gd name="T56" fmla="*/ 2706 w 2809"/>
                <a:gd name="T57" fmla="*/ 974 h 1555"/>
                <a:gd name="T58" fmla="*/ 2663 w 2809"/>
                <a:gd name="T59" fmla="*/ 1009 h 1555"/>
                <a:gd name="T60" fmla="*/ 2612 w 2809"/>
                <a:gd name="T61" fmla="*/ 1040 h 1555"/>
                <a:gd name="T62" fmla="*/ 2518 w 2809"/>
                <a:gd name="T63" fmla="*/ 1081 h 1555"/>
                <a:gd name="T64" fmla="*/ 2390 w 2809"/>
                <a:gd name="T65" fmla="*/ 1131 h 1555"/>
                <a:gd name="T66" fmla="*/ 2259 w 2809"/>
                <a:gd name="T67" fmla="*/ 1177 h 1555"/>
                <a:gd name="T68" fmla="*/ 2126 w 2809"/>
                <a:gd name="T69" fmla="*/ 1219 h 1555"/>
                <a:gd name="T70" fmla="*/ 1992 w 2809"/>
                <a:gd name="T71" fmla="*/ 1258 h 1555"/>
                <a:gd name="T72" fmla="*/ 1856 w 2809"/>
                <a:gd name="T73" fmla="*/ 1294 h 1555"/>
                <a:gd name="T74" fmla="*/ 1719 w 2809"/>
                <a:gd name="T75" fmla="*/ 1326 h 1555"/>
                <a:gd name="T76" fmla="*/ 1581 w 2809"/>
                <a:gd name="T77" fmla="*/ 1357 h 1555"/>
                <a:gd name="T78" fmla="*/ 1375 w 2809"/>
                <a:gd name="T79" fmla="*/ 1399 h 1555"/>
                <a:gd name="T80" fmla="*/ 1104 w 2809"/>
                <a:gd name="T81" fmla="*/ 1449 h 1555"/>
                <a:gd name="T82" fmla="*/ 837 w 2809"/>
                <a:gd name="T83" fmla="*/ 1493 h 1555"/>
                <a:gd name="T84" fmla="*/ 579 w 2809"/>
                <a:gd name="T85" fmla="*/ 1533 h 1555"/>
                <a:gd name="T86" fmla="*/ 414 w 2809"/>
                <a:gd name="T87" fmla="*/ 1555 h 1555"/>
                <a:gd name="T88" fmla="*/ 336 w 2809"/>
                <a:gd name="T89" fmla="*/ 1544 h 1555"/>
                <a:gd name="T90" fmla="*/ 264 w 2809"/>
                <a:gd name="T91" fmla="*/ 1517 h 1555"/>
                <a:gd name="T92" fmla="*/ 200 w 2809"/>
                <a:gd name="T93" fmla="*/ 1474 h 1555"/>
                <a:gd name="T94" fmla="*/ 142 w 2809"/>
                <a:gd name="T95" fmla="*/ 1420 h 1555"/>
                <a:gd name="T96" fmla="*/ 94 w 2809"/>
                <a:gd name="T97" fmla="*/ 1354 h 1555"/>
                <a:gd name="T98" fmla="*/ 55 w 2809"/>
                <a:gd name="T99" fmla="*/ 1280 h 1555"/>
                <a:gd name="T100" fmla="*/ 26 w 2809"/>
                <a:gd name="T101" fmla="*/ 1199 h 1555"/>
                <a:gd name="T102" fmla="*/ 7 w 2809"/>
                <a:gd name="T103" fmla="*/ 1113 h 1555"/>
                <a:gd name="T104" fmla="*/ 0 w 2809"/>
                <a:gd name="T105" fmla="*/ 1025 h 1555"/>
                <a:gd name="T106" fmla="*/ 6 w 2809"/>
                <a:gd name="T107" fmla="*/ 935 h 1555"/>
                <a:gd name="T108" fmla="*/ 25 w 2809"/>
                <a:gd name="T109" fmla="*/ 847 h 1555"/>
                <a:gd name="T110" fmla="*/ 58 w 2809"/>
                <a:gd name="T111" fmla="*/ 762 h 1555"/>
                <a:gd name="T112" fmla="*/ 106 w 2809"/>
                <a:gd name="T113" fmla="*/ 682 h 1555"/>
                <a:gd name="T114" fmla="*/ 169 w 2809"/>
                <a:gd name="T115" fmla="*/ 608 h 1555"/>
                <a:gd name="T116" fmla="*/ 249 w 2809"/>
                <a:gd name="T117" fmla="*/ 545 h 1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9" h="1555">
                  <a:moveTo>
                    <a:pt x="296" y="517"/>
                  </a:moveTo>
                  <a:lnTo>
                    <a:pt x="429" y="409"/>
                  </a:lnTo>
                  <a:lnTo>
                    <a:pt x="557" y="317"/>
                  </a:lnTo>
                  <a:lnTo>
                    <a:pt x="679" y="238"/>
                  </a:lnTo>
                  <a:lnTo>
                    <a:pt x="794" y="172"/>
                  </a:lnTo>
                  <a:lnTo>
                    <a:pt x="904" y="117"/>
                  </a:lnTo>
                  <a:lnTo>
                    <a:pt x="1009" y="74"/>
                  </a:lnTo>
                  <a:lnTo>
                    <a:pt x="1108" y="42"/>
                  </a:lnTo>
                  <a:lnTo>
                    <a:pt x="1202" y="19"/>
                  </a:lnTo>
                  <a:lnTo>
                    <a:pt x="1293" y="5"/>
                  </a:lnTo>
                  <a:lnTo>
                    <a:pt x="1379" y="0"/>
                  </a:lnTo>
                  <a:lnTo>
                    <a:pt x="1459" y="3"/>
                  </a:lnTo>
                  <a:lnTo>
                    <a:pt x="1537" y="12"/>
                  </a:lnTo>
                  <a:lnTo>
                    <a:pt x="1612" y="27"/>
                  </a:lnTo>
                  <a:lnTo>
                    <a:pt x="1683" y="49"/>
                  </a:lnTo>
                  <a:lnTo>
                    <a:pt x="1751" y="74"/>
                  </a:lnTo>
                  <a:lnTo>
                    <a:pt x="1816" y="104"/>
                  </a:lnTo>
                  <a:lnTo>
                    <a:pt x="1878" y="138"/>
                  </a:lnTo>
                  <a:lnTo>
                    <a:pt x="1940" y="174"/>
                  </a:lnTo>
                  <a:lnTo>
                    <a:pt x="1998" y="213"/>
                  </a:lnTo>
                  <a:lnTo>
                    <a:pt x="2054" y="252"/>
                  </a:lnTo>
                  <a:lnTo>
                    <a:pt x="2164" y="332"/>
                  </a:lnTo>
                  <a:lnTo>
                    <a:pt x="2271" y="406"/>
                  </a:lnTo>
                  <a:lnTo>
                    <a:pt x="2323" y="441"/>
                  </a:lnTo>
                  <a:lnTo>
                    <a:pt x="2375" y="473"/>
                  </a:lnTo>
                  <a:lnTo>
                    <a:pt x="2427" y="501"/>
                  </a:lnTo>
                  <a:lnTo>
                    <a:pt x="2480" y="524"/>
                  </a:lnTo>
                  <a:lnTo>
                    <a:pt x="2533" y="543"/>
                  </a:lnTo>
                  <a:lnTo>
                    <a:pt x="2587" y="555"/>
                  </a:lnTo>
                  <a:lnTo>
                    <a:pt x="2642" y="560"/>
                  </a:lnTo>
                  <a:lnTo>
                    <a:pt x="2700" y="558"/>
                  </a:lnTo>
                  <a:lnTo>
                    <a:pt x="2711" y="561"/>
                  </a:lnTo>
                  <a:lnTo>
                    <a:pt x="2722" y="566"/>
                  </a:lnTo>
                  <a:lnTo>
                    <a:pt x="2732" y="573"/>
                  </a:lnTo>
                  <a:lnTo>
                    <a:pt x="2744" y="582"/>
                  </a:lnTo>
                  <a:lnTo>
                    <a:pt x="2753" y="591"/>
                  </a:lnTo>
                  <a:lnTo>
                    <a:pt x="2762" y="601"/>
                  </a:lnTo>
                  <a:lnTo>
                    <a:pt x="2771" y="613"/>
                  </a:lnTo>
                  <a:lnTo>
                    <a:pt x="2780" y="626"/>
                  </a:lnTo>
                  <a:lnTo>
                    <a:pt x="2786" y="640"/>
                  </a:lnTo>
                  <a:lnTo>
                    <a:pt x="2793" y="655"/>
                  </a:lnTo>
                  <a:lnTo>
                    <a:pt x="2798" y="671"/>
                  </a:lnTo>
                  <a:lnTo>
                    <a:pt x="2802" y="687"/>
                  </a:lnTo>
                  <a:lnTo>
                    <a:pt x="2806" y="704"/>
                  </a:lnTo>
                  <a:lnTo>
                    <a:pt x="2808" y="723"/>
                  </a:lnTo>
                  <a:lnTo>
                    <a:pt x="2809" y="741"/>
                  </a:lnTo>
                  <a:lnTo>
                    <a:pt x="2809" y="760"/>
                  </a:lnTo>
                  <a:lnTo>
                    <a:pt x="2807" y="779"/>
                  </a:lnTo>
                  <a:lnTo>
                    <a:pt x="2804" y="799"/>
                  </a:lnTo>
                  <a:lnTo>
                    <a:pt x="2800" y="819"/>
                  </a:lnTo>
                  <a:lnTo>
                    <a:pt x="2795" y="839"/>
                  </a:lnTo>
                  <a:lnTo>
                    <a:pt x="2787" y="858"/>
                  </a:lnTo>
                  <a:lnTo>
                    <a:pt x="2778" y="879"/>
                  </a:lnTo>
                  <a:lnTo>
                    <a:pt x="2767" y="898"/>
                  </a:lnTo>
                  <a:lnTo>
                    <a:pt x="2755" y="918"/>
                  </a:lnTo>
                  <a:lnTo>
                    <a:pt x="2741" y="937"/>
                  </a:lnTo>
                  <a:lnTo>
                    <a:pt x="2724" y="955"/>
                  </a:lnTo>
                  <a:lnTo>
                    <a:pt x="2706" y="974"/>
                  </a:lnTo>
                  <a:lnTo>
                    <a:pt x="2685" y="991"/>
                  </a:lnTo>
                  <a:lnTo>
                    <a:pt x="2663" y="1009"/>
                  </a:lnTo>
                  <a:lnTo>
                    <a:pt x="2638" y="1025"/>
                  </a:lnTo>
                  <a:lnTo>
                    <a:pt x="2612" y="1040"/>
                  </a:lnTo>
                  <a:lnTo>
                    <a:pt x="2582" y="1056"/>
                  </a:lnTo>
                  <a:lnTo>
                    <a:pt x="2518" y="1081"/>
                  </a:lnTo>
                  <a:lnTo>
                    <a:pt x="2455" y="1107"/>
                  </a:lnTo>
                  <a:lnTo>
                    <a:pt x="2390" y="1131"/>
                  </a:lnTo>
                  <a:lnTo>
                    <a:pt x="2325" y="1154"/>
                  </a:lnTo>
                  <a:lnTo>
                    <a:pt x="2259" y="1177"/>
                  </a:lnTo>
                  <a:lnTo>
                    <a:pt x="2193" y="1198"/>
                  </a:lnTo>
                  <a:lnTo>
                    <a:pt x="2126" y="1219"/>
                  </a:lnTo>
                  <a:lnTo>
                    <a:pt x="2060" y="1238"/>
                  </a:lnTo>
                  <a:lnTo>
                    <a:pt x="1992" y="1258"/>
                  </a:lnTo>
                  <a:lnTo>
                    <a:pt x="1923" y="1275"/>
                  </a:lnTo>
                  <a:lnTo>
                    <a:pt x="1856" y="1294"/>
                  </a:lnTo>
                  <a:lnTo>
                    <a:pt x="1787" y="1310"/>
                  </a:lnTo>
                  <a:lnTo>
                    <a:pt x="1719" y="1326"/>
                  </a:lnTo>
                  <a:lnTo>
                    <a:pt x="1650" y="1342"/>
                  </a:lnTo>
                  <a:lnTo>
                    <a:pt x="1581" y="1357"/>
                  </a:lnTo>
                  <a:lnTo>
                    <a:pt x="1513" y="1371"/>
                  </a:lnTo>
                  <a:lnTo>
                    <a:pt x="1375" y="1399"/>
                  </a:lnTo>
                  <a:lnTo>
                    <a:pt x="1239" y="1425"/>
                  </a:lnTo>
                  <a:lnTo>
                    <a:pt x="1104" y="1449"/>
                  </a:lnTo>
                  <a:lnTo>
                    <a:pt x="970" y="1472"/>
                  </a:lnTo>
                  <a:lnTo>
                    <a:pt x="837" y="1493"/>
                  </a:lnTo>
                  <a:lnTo>
                    <a:pt x="707" y="1514"/>
                  </a:lnTo>
                  <a:lnTo>
                    <a:pt x="579" y="1533"/>
                  </a:lnTo>
                  <a:lnTo>
                    <a:pt x="455" y="1553"/>
                  </a:lnTo>
                  <a:lnTo>
                    <a:pt x="414" y="1555"/>
                  </a:lnTo>
                  <a:lnTo>
                    <a:pt x="374" y="1552"/>
                  </a:lnTo>
                  <a:lnTo>
                    <a:pt x="336" y="1544"/>
                  </a:lnTo>
                  <a:lnTo>
                    <a:pt x="299" y="1532"/>
                  </a:lnTo>
                  <a:lnTo>
                    <a:pt x="264" y="1517"/>
                  </a:lnTo>
                  <a:lnTo>
                    <a:pt x="231" y="1497"/>
                  </a:lnTo>
                  <a:lnTo>
                    <a:pt x="200" y="1474"/>
                  </a:lnTo>
                  <a:lnTo>
                    <a:pt x="170" y="1448"/>
                  </a:lnTo>
                  <a:lnTo>
                    <a:pt x="142" y="1420"/>
                  </a:lnTo>
                  <a:lnTo>
                    <a:pt x="118" y="1388"/>
                  </a:lnTo>
                  <a:lnTo>
                    <a:pt x="94" y="1354"/>
                  </a:lnTo>
                  <a:lnTo>
                    <a:pt x="74" y="1318"/>
                  </a:lnTo>
                  <a:lnTo>
                    <a:pt x="55" y="1280"/>
                  </a:lnTo>
                  <a:lnTo>
                    <a:pt x="39" y="1240"/>
                  </a:lnTo>
                  <a:lnTo>
                    <a:pt x="26" y="1199"/>
                  </a:lnTo>
                  <a:lnTo>
                    <a:pt x="15" y="1156"/>
                  </a:lnTo>
                  <a:lnTo>
                    <a:pt x="7" y="1113"/>
                  </a:lnTo>
                  <a:lnTo>
                    <a:pt x="2" y="1069"/>
                  </a:lnTo>
                  <a:lnTo>
                    <a:pt x="0" y="1025"/>
                  </a:lnTo>
                  <a:lnTo>
                    <a:pt x="2" y="980"/>
                  </a:lnTo>
                  <a:lnTo>
                    <a:pt x="6" y="935"/>
                  </a:lnTo>
                  <a:lnTo>
                    <a:pt x="14" y="891"/>
                  </a:lnTo>
                  <a:lnTo>
                    <a:pt x="25" y="847"/>
                  </a:lnTo>
                  <a:lnTo>
                    <a:pt x="40" y="804"/>
                  </a:lnTo>
                  <a:lnTo>
                    <a:pt x="58" y="762"/>
                  </a:lnTo>
                  <a:lnTo>
                    <a:pt x="80" y="721"/>
                  </a:lnTo>
                  <a:lnTo>
                    <a:pt x="106" y="682"/>
                  </a:lnTo>
                  <a:lnTo>
                    <a:pt x="135" y="644"/>
                  </a:lnTo>
                  <a:lnTo>
                    <a:pt x="169" y="608"/>
                  </a:lnTo>
                  <a:lnTo>
                    <a:pt x="207" y="575"/>
                  </a:lnTo>
                  <a:lnTo>
                    <a:pt x="249" y="545"/>
                  </a:lnTo>
                  <a:lnTo>
                    <a:pt x="296" y="517"/>
                  </a:lnTo>
                </a:path>
              </a:pathLst>
            </a:custGeom>
            <a:noFill/>
            <a:ln w="19050" cmpd="sng">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350"/>
            </a:p>
          </p:txBody>
        </p:sp>
        <p:sp>
          <p:nvSpPr>
            <p:cNvPr id="40" name="Freeform 41"/>
            <p:cNvSpPr>
              <a:spLocks/>
            </p:cNvSpPr>
            <p:nvPr/>
          </p:nvSpPr>
          <p:spPr bwMode="auto">
            <a:xfrm rot="6530184">
              <a:off x="3018" y="3386"/>
              <a:ext cx="14" cy="14"/>
            </a:xfrm>
            <a:custGeom>
              <a:avLst/>
              <a:gdLst>
                <a:gd name="T0" fmla="*/ 0 w 304"/>
                <a:gd name="T1" fmla="*/ 48 h 201"/>
                <a:gd name="T2" fmla="*/ 90 w 304"/>
                <a:gd name="T3" fmla="*/ 118 h 201"/>
                <a:gd name="T4" fmla="*/ 125 w 304"/>
                <a:gd name="T5" fmla="*/ 20 h 201"/>
                <a:gd name="T6" fmla="*/ 201 w 304"/>
                <a:gd name="T7" fmla="*/ 96 h 201"/>
                <a:gd name="T8" fmla="*/ 235 w 304"/>
                <a:gd name="T9" fmla="*/ 0 h 201"/>
                <a:gd name="T10" fmla="*/ 304 w 304"/>
                <a:gd name="T11" fmla="*/ 76 h 201"/>
                <a:gd name="T12" fmla="*/ 235 w 304"/>
                <a:gd name="T13" fmla="*/ 201 h 201"/>
                <a:gd name="T14" fmla="*/ 166 w 304"/>
                <a:gd name="T15" fmla="*/ 42 h 201"/>
                <a:gd name="T16" fmla="*/ 83 w 304"/>
                <a:gd name="T17" fmla="*/ 186 h 201"/>
                <a:gd name="T18" fmla="*/ 0 w 304"/>
                <a:gd name="T19" fmla="*/ 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201">
                  <a:moveTo>
                    <a:pt x="0" y="48"/>
                  </a:moveTo>
                  <a:lnTo>
                    <a:pt x="90" y="118"/>
                  </a:lnTo>
                  <a:lnTo>
                    <a:pt x="125" y="20"/>
                  </a:lnTo>
                  <a:lnTo>
                    <a:pt x="201" y="96"/>
                  </a:lnTo>
                  <a:lnTo>
                    <a:pt x="235" y="0"/>
                  </a:lnTo>
                  <a:lnTo>
                    <a:pt x="304" y="76"/>
                  </a:lnTo>
                  <a:lnTo>
                    <a:pt x="235" y="201"/>
                  </a:lnTo>
                  <a:lnTo>
                    <a:pt x="166" y="42"/>
                  </a:lnTo>
                  <a:lnTo>
                    <a:pt x="83" y="186"/>
                  </a:lnTo>
                  <a:lnTo>
                    <a:pt x="0" y="48"/>
                  </a:lnTo>
                  <a:close/>
                </a:path>
              </a:pathLst>
            </a:custGeom>
            <a:solidFill>
              <a:srgbClr val="1F1A17"/>
            </a:solidFill>
            <a:ln w="19050" cmpd="sng">
              <a:solidFill>
                <a:srgbClr val="000000"/>
              </a:solidFill>
              <a:round/>
              <a:headEnd/>
              <a:tailEnd/>
            </a:ln>
          </p:spPr>
          <p:txBody>
            <a:bodyPr/>
            <a:lstStyle/>
            <a:p>
              <a:endParaRPr lang="de-DE" sz="1350"/>
            </a:p>
          </p:txBody>
        </p:sp>
        <p:sp>
          <p:nvSpPr>
            <p:cNvPr id="41" name="Freeform 42"/>
            <p:cNvSpPr>
              <a:spLocks/>
            </p:cNvSpPr>
            <p:nvPr/>
          </p:nvSpPr>
          <p:spPr bwMode="auto">
            <a:xfrm rot="6530184">
              <a:off x="3018" y="3386"/>
              <a:ext cx="14" cy="14"/>
            </a:xfrm>
            <a:custGeom>
              <a:avLst/>
              <a:gdLst>
                <a:gd name="T0" fmla="*/ 0 w 304"/>
                <a:gd name="T1" fmla="*/ 48 h 201"/>
                <a:gd name="T2" fmla="*/ 90 w 304"/>
                <a:gd name="T3" fmla="*/ 118 h 201"/>
                <a:gd name="T4" fmla="*/ 125 w 304"/>
                <a:gd name="T5" fmla="*/ 20 h 201"/>
                <a:gd name="T6" fmla="*/ 201 w 304"/>
                <a:gd name="T7" fmla="*/ 96 h 201"/>
                <a:gd name="T8" fmla="*/ 235 w 304"/>
                <a:gd name="T9" fmla="*/ 0 h 201"/>
                <a:gd name="T10" fmla="*/ 304 w 304"/>
                <a:gd name="T11" fmla="*/ 76 h 201"/>
                <a:gd name="T12" fmla="*/ 235 w 304"/>
                <a:gd name="T13" fmla="*/ 201 h 201"/>
                <a:gd name="T14" fmla="*/ 166 w 304"/>
                <a:gd name="T15" fmla="*/ 42 h 201"/>
                <a:gd name="T16" fmla="*/ 83 w 304"/>
                <a:gd name="T17" fmla="*/ 186 h 201"/>
                <a:gd name="T18" fmla="*/ 0 w 304"/>
                <a:gd name="T19" fmla="*/ 4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201">
                  <a:moveTo>
                    <a:pt x="0" y="48"/>
                  </a:moveTo>
                  <a:lnTo>
                    <a:pt x="90" y="118"/>
                  </a:lnTo>
                  <a:lnTo>
                    <a:pt x="125" y="20"/>
                  </a:lnTo>
                  <a:lnTo>
                    <a:pt x="201" y="96"/>
                  </a:lnTo>
                  <a:lnTo>
                    <a:pt x="235" y="0"/>
                  </a:lnTo>
                  <a:lnTo>
                    <a:pt x="304" y="76"/>
                  </a:lnTo>
                  <a:lnTo>
                    <a:pt x="235" y="201"/>
                  </a:lnTo>
                  <a:lnTo>
                    <a:pt x="166" y="42"/>
                  </a:lnTo>
                  <a:lnTo>
                    <a:pt x="83" y="186"/>
                  </a:lnTo>
                  <a:lnTo>
                    <a:pt x="0" y="48"/>
                  </a:lnTo>
                </a:path>
              </a:pathLst>
            </a:custGeom>
            <a:noFill/>
            <a:ln w="19050" cmpd="sng">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350"/>
            </a:p>
          </p:txBody>
        </p:sp>
        <p:sp>
          <p:nvSpPr>
            <p:cNvPr id="42" name="Freeform 43"/>
            <p:cNvSpPr>
              <a:spLocks/>
            </p:cNvSpPr>
            <p:nvPr/>
          </p:nvSpPr>
          <p:spPr bwMode="auto">
            <a:xfrm rot="6530184">
              <a:off x="3019" y="3398"/>
              <a:ext cx="49" cy="43"/>
            </a:xfrm>
            <a:custGeom>
              <a:avLst/>
              <a:gdLst>
                <a:gd name="T0" fmla="*/ 828 w 1057"/>
                <a:gd name="T1" fmla="*/ 0 h 636"/>
                <a:gd name="T2" fmla="*/ 186 w 1057"/>
                <a:gd name="T3" fmla="*/ 304 h 636"/>
                <a:gd name="T4" fmla="*/ 162 w 1057"/>
                <a:gd name="T5" fmla="*/ 314 h 636"/>
                <a:gd name="T6" fmla="*/ 141 w 1057"/>
                <a:gd name="T7" fmla="*/ 325 h 636"/>
                <a:gd name="T8" fmla="*/ 121 w 1057"/>
                <a:gd name="T9" fmla="*/ 335 h 636"/>
                <a:gd name="T10" fmla="*/ 104 w 1057"/>
                <a:gd name="T11" fmla="*/ 346 h 636"/>
                <a:gd name="T12" fmla="*/ 88 w 1057"/>
                <a:gd name="T13" fmla="*/ 357 h 636"/>
                <a:gd name="T14" fmla="*/ 73 w 1057"/>
                <a:gd name="T15" fmla="*/ 369 h 636"/>
                <a:gd name="T16" fmla="*/ 60 w 1057"/>
                <a:gd name="T17" fmla="*/ 381 h 636"/>
                <a:gd name="T18" fmla="*/ 49 w 1057"/>
                <a:gd name="T19" fmla="*/ 393 h 636"/>
                <a:gd name="T20" fmla="*/ 39 w 1057"/>
                <a:gd name="T21" fmla="*/ 406 h 636"/>
                <a:gd name="T22" fmla="*/ 30 w 1057"/>
                <a:gd name="T23" fmla="*/ 420 h 636"/>
                <a:gd name="T24" fmla="*/ 22 w 1057"/>
                <a:gd name="T25" fmla="*/ 433 h 636"/>
                <a:gd name="T26" fmla="*/ 16 w 1057"/>
                <a:gd name="T27" fmla="*/ 449 h 636"/>
                <a:gd name="T28" fmla="*/ 11 w 1057"/>
                <a:gd name="T29" fmla="*/ 465 h 636"/>
                <a:gd name="T30" fmla="*/ 7 w 1057"/>
                <a:gd name="T31" fmla="*/ 481 h 636"/>
                <a:gd name="T32" fmla="*/ 3 w 1057"/>
                <a:gd name="T33" fmla="*/ 499 h 636"/>
                <a:gd name="T34" fmla="*/ 0 w 1057"/>
                <a:gd name="T35" fmla="*/ 518 h 636"/>
                <a:gd name="T36" fmla="*/ 42 w 1057"/>
                <a:gd name="T37" fmla="*/ 615 h 636"/>
                <a:gd name="T38" fmla="*/ 90 w 1057"/>
                <a:gd name="T39" fmla="*/ 532 h 636"/>
                <a:gd name="T40" fmla="*/ 151 w 1057"/>
                <a:gd name="T41" fmla="*/ 629 h 636"/>
                <a:gd name="T42" fmla="*/ 207 w 1057"/>
                <a:gd name="T43" fmla="*/ 539 h 636"/>
                <a:gd name="T44" fmla="*/ 289 w 1057"/>
                <a:gd name="T45" fmla="*/ 636 h 636"/>
                <a:gd name="T46" fmla="*/ 339 w 1057"/>
                <a:gd name="T47" fmla="*/ 526 h 636"/>
                <a:gd name="T48" fmla="*/ 414 w 1057"/>
                <a:gd name="T49" fmla="*/ 622 h 636"/>
                <a:gd name="T50" fmla="*/ 463 w 1057"/>
                <a:gd name="T51" fmla="*/ 498 h 636"/>
                <a:gd name="T52" fmla="*/ 545 w 1057"/>
                <a:gd name="T53" fmla="*/ 601 h 636"/>
                <a:gd name="T54" fmla="*/ 594 w 1057"/>
                <a:gd name="T55" fmla="*/ 463 h 636"/>
                <a:gd name="T56" fmla="*/ 697 w 1057"/>
                <a:gd name="T57" fmla="*/ 574 h 636"/>
                <a:gd name="T58" fmla="*/ 760 w 1057"/>
                <a:gd name="T59" fmla="*/ 415 h 636"/>
                <a:gd name="T60" fmla="*/ 877 w 1057"/>
                <a:gd name="T61" fmla="*/ 539 h 636"/>
                <a:gd name="T62" fmla="*/ 960 w 1057"/>
                <a:gd name="T63" fmla="*/ 345 h 636"/>
                <a:gd name="T64" fmla="*/ 1057 w 1057"/>
                <a:gd name="T65" fmla="*/ 491 h 636"/>
                <a:gd name="T66" fmla="*/ 1053 w 1057"/>
                <a:gd name="T67" fmla="*/ 448 h 636"/>
                <a:gd name="T68" fmla="*/ 1048 w 1057"/>
                <a:gd name="T69" fmla="*/ 407 h 636"/>
                <a:gd name="T70" fmla="*/ 1041 w 1057"/>
                <a:gd name="T71" fmla="*/ 367 h 636"/>
                <a:gd name="T72" fmla="*/ 1034 w 1057"/>
                <a:gd name="T73" fmla="*/ 330 h 636"/>
                <a:gd name="T74" fmla="*/ 1024 w 1057"/>
                <a:gd name="T75" fmla="*/ 294 h 636"/>
                <a:gd name="T76" fmla="*/ 1013 w 1057"/>
                <a:gd name="T77" fmla="*/ 259 h 636"/>
                <a:gd name="T78" fmla="*/ 1000 w 1057"/>
                <a:gd name="T79" fmla="*/ 227 h 636"/>
                <a:gd name="T80" fmla="*/ 987 w 1057"/>
                <a:gd name="T81" fmla="*/ 196 h 636"/>
                <a:gd name="T82" fmla="*/ 972 w 1057"/>
                <a:gd name="T83" fmla="*/ 167 h 636"/>
                <a:gd name="T84" fmla="*/ 955 w 1057"/>
                <a:gd name="T85" fmla="*/ 139 h 636"/>
                <a:gd name="T86" fmla="*/ 937 w 1057"/>
                <a:gd name="T87" fmla="*/ 113 h 636"/>
                <a:gd name="T88" fmla="*/ 917 w 1057"/>
                <a:gd name="T89" fmla="*/ 87 h 636"/>
                <a:gd name="T90" fmla="*/ 897 w 1057"/>
                <a:gd name="T91" fmla="*/ 63 h 636"/>
                <a:gd name="T92" fmla="*/ 875 w 1057"/>
                <a:gd name="T93" fmla="*/ 41 h 636"/>
                <a:gd name="T94" fmla="*/ 853 w 1057"/>
                <a:gd name="T95" fmla="*/ 20 h 636"/>
                <a:gd name="T96" fmla="*/ 828 w 1057"/>
                <a:gd name="T9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7" h="636">
                  <a:moveTo>
                    <a:pt x="828" y="0"/>
                  </a:moveTo>
                  <a:lnTo>
                    <a:pt x="186" y="304"/>
                  </a:lnTo>
                  <a:lnTo>
                    <a:pt x="162" y="314"/>
                  </a:lnTo>
                  <a:lnTo>
                    <a:pt x="141" y="325"/>
                  </a:lnTo>
                  <a:lnTo>
                    <a:pt x="121" y="335"/>
                  </a:lnTo>
                  <a:lnTo>
                    <a:pt x="104" y="346"/>
                  </a:lnTo>
                  <a:lnTo>
                    <a:pt x="88" y="357"/>
                  </a:lnTo>
                  <a:lnTo>
                    <a:pt x="73" y="369"/>
                  </a:lnTo>
                  <a:lnTo>
                    <a:pt x="60" y="381"/>
                  </a:lnTo>
                  <a:lnTo>
                    <a:pt x="49" y="393"/>
                  </a:lnTo>
                  <a:lnTo>
                    <a:pt x="39" y="406"/>
                  </a:lnTo>
                  <a:lnTo>
                    <a:pt x="30" y="420"/>
                  </a:lnTo>
                  <a:lnTo>
                    <a:pt x="22" y="433"/>
                  </a:lnTo>
                  <a:lnTo>
                    <a:pt x="16" y="449"/>
                  </a:lnTo>
                  <a:lnTo>
                    <a:pt x="11" y="465"/>
                  </a:lnTo>
                  <a:lnTo>
                    <a:pt x="7" y="481"/>
                  </a:lnTo>
                  <a:lnTo>
                    <a:pt x="3" y="499"/>
                  </a:lnTo>
                  <a:lnTo>
                    <a:pt x="0" y="518"/>
                  </a:lnTo>
                  <a:lnTo>
                    <a:pt x="42" y="615"/>
                  </a:lnTo>
                  <a:lnTo>
                    <a:pt x="90" y="532"/>
                  </a:lnTo>
                  <a:lnTo>
                    <a:pt x="151" y="629"/>
                  </a:lnTo>
                  <a:lnTo>
                    <a:pt x="207" y="539"/>
                  </a:lnTo>
                  <a:lnTo>
                    <a:pt x="289" y="636"/>
                  </a:lnTo>
                  <a:lnTo>
                    <a:pt x="339" y="526"/>
                  </a:lnTo>
                  <a:lnTo>
                    <a:pt x="414" y="622"/>
                  </a:lnTo>
                  <a:lnTo>
                    <a:pt x="463" y="498"/>
                  </a:lnTo>
                  <a:lnTo>
                    <a:pt x="545" y="601"/>
                  </a:lnTo>
                  <a:lnTo>
                    <a:pt x="594" y="463"/>
                  </a:lnTo>
                  <a:lnTo>
                    <a:pt x="697" y="574"/>
                  </a:lnTo>
                  <a:lnTo>
                    <a:pt x="760" y="415"/>
                  </a:lnTo>
                  <a:lnTo>
                    <a:pt x="877" y="539"/>
                  </a:lnTo>
                  <a:lnTo>
                    <a:pt x="960" y="345"/>
                  </a:lnTo>
                  <a:lnTo>
                    <a:pt x="1057" y="491"/>
                  </a:lnTo>
                  <a:lnTo>
                    <a:pt x="1053" y="448"/>
                  </a:lnTo>
                  <a:lnTo>
                    <a:pt x="1048" y="407"/>
                  </a:lnTo>
                  <a:lnTo>
                    <a:pt x="1041" y="367"/>
                  </a:lnTo>
                  <a:lnTo>
                    <a:pt x="1034" y="330"/>
                  </a:lnTo>
                  <a:lnTo>
                    <a:pt x="1024" y="294"/>
                  </a:lnTo>
                  <a:lnTo>
                    <a:pt x="1013" y="259"/>
                  </a:lnTo>
                  <a:lnTo>
                    <a:pt x="1000" y="227"/>
                  </a:lnTo>
                  <a:lnTo>
                    <a:pt x="987" y="196"/>
                  </a:lnTo>
                  <a:lnTo>
                    <a:pt x="972" y="167"/>
                  </a:lnTo>
                  <a:lnTo>
                    <a:pt x="955" y="139"/>
                  </a:lnTo>
                  <a:lnTo>
                    <a:pt x="937" y="113"/>
                  </a:lnTo>
                  <a:lnTo>
                    <a:pt x="917" y="87"/>
                  </a:lnTo>
                  <a:lnTo>
                    <a:pt x="897" y="63"/>
                  </a:lnTo>
                  <a:lnTo>
                    <a:pt x="875" y="41"/>
                  </a:lnTo>
                  <a:lnTo>
                    <a:pt x="853" y="20"/>
                  </a:lnTo>
                  <a:lnTo>
                    <a:pt x="828" y="0"/>
                  </a:lnTo>
                  <a:close/>
                </a:path>
              </a:pathLst>
            </a:custGeom>
            <a:solidFill>
              <a:srgbClr val="FFFFFF"/>
            </a:solidFill>
            <a:ln w="19050" cmpd="sng">
              <a:solidFill>
                <a:srgbClr val="000000"/>
              </a:solidFill>
              <a:round/>
              <a:headEnd/>
              <a:tailEnd/>
            </a:ln>
          </p:spPr>
          <p:txBody>
            <a:bodyPr/>
            <a:lstStyle/>
            <a:p>
              <a:endParaRPr lang="de-DE" sz="1350"/>
            </a:p>
          </p:txBody>
        </p:sp>
        <p:sp>
          <p:nvSpPr>
            <p:cNvPr id="43" name="Freeform 44"/>
            <p:cNvSpPr>
              <a:spLocks/>
            </p:cNvSpPr>
            <p:nvPr/>
          </p:nvSpPr>
          <p:spPr bwMode="auto">
            <a:xfrm rot="6530184">
              <a:off x="3019" y="3398"/>
              <a:ext cx="49" cy="43"/>
            </a:xfrm>
            <a:custGeom>
              <a:avLst/>
              <a:gdLst>
                <a:gd name="T0" fmla="*/ 828 w 1057"/>
                <a:gd name="T1" fmla="*/ 0 h 636"/>
                <a:gd name="T2" fmla="*/ 186 w 1057"/>
                <a:gd name="T3" fmla="*/ 304 h 636"/>
                <a:gd name="T4" fmla="*/ 162 w 1057"/>
                <a:gd name="T5" fmla="*/ 314 h 636"/>
                <a:gd name="T6" fmla="*/ 141 w 1057"/>
                <a:gd name="T7" fmla="*/ 325 h 636"/>
                <a:gd name="T8" fmla="*/ 121 w 1057"/>
                <a:gd name="T9" fmla="*/ 335 h 636"/>
                <a:gd name="T10" fmla="*/ 104 w 1057"/>
                <a:gd name="T11" fmla="*/ 346 h 636"/>
                <a:gd name="T12" fmla="*/ 88 w 1057"/>
                <a:gd name="T13" fmla="*/ 357 h 636"/>
                <a:gd name="T14" fmla="*/ 73 w 1057"/>
                <a:gd name="T15" fmla="*/ 369 h 636"/>
                <a:gd name="T16" fmla="*/ 60 w 1057"/>
                <a:gd name="T17" fmla="*/ 381 h 636"/>
                <a:gd name="T18" fmla="*/ 49 w 1057"/>
                <a:gd name="T19" fmla="*/ 393 h 636"/>
                <a:gd name="T20" fmla="*/ 39 w 1057"/>
                <a:gd name="T21" fmla="*/ 406 h 636"/>
                <a:gd name="T22" fmla="*/ 30 w 1057"/>
                <a:gd name="T23" fmla="*/ 420 h 636"/>
                <a:gd name="T24" fmla="*/ 22 w 1057"/>
                <a:gd name="T25" fmla="*/ 433 h 636"/>
                <a:gd name="T26" fmla="*/ 16 w 1057"/>
                <a:gd name="T27" fmla="*/ 449 h 636"/>
                <a:gd name="T28" fmla="*/ 11 w 1057"/>
                <a:gd name="T29" fmla="*/ 465 h 636"/>
                <a:gd name="T30" fmla="*/ 7 w 1057"/>
                <a:gd name="T31" fmla="*/ 481 h 636"/>
                <a:gd name="T32" fmla="*/ 3 w 1057"/>
                <a:gd name="T33" fmla="*/ 499 h 636"/>
                <a:gd name="T34" fmla="*/ 0 w 1057"/>
                <a:gd name="T35" fmla="*/ 518 h 636"/>
                <a:gd name="T36" fmla="*/ 42 w 1057"/>
                <a:gd name="T37" fmla="*/ 615 h 636"/>
                <a:gd name="T38" fmla="*/ 90 w 1057"/>
                <a:gd name="T39" fmla="*/ 532 h 636"/>
                <a:gd name="T40" fmla="*/ 151 w 1057"/>
                <a:gd name="T41" fmla="*/ 629 h 636"/>
                <a:gd name="T42" fmla="*/ 207 w 1057"/>
                <a:gd name="T43" fmla="*/ 539 h 636"/>
                <a:gd name="T44" fmla="*/ 289 w 1057"/>
                <a:gd name="T45" fmla="*/ 636 h 636"/>
                <a:gd name="T46" fmla="*/ 339 w 1057"/>
                <a:gd name="T47" fmla="*/ 526 h 636"/>
                <a:gd name="T48" fmla="*/ 414 w 1057"/>
                <a:gd name="T49" fmla="*/ 622 h 636"/>
                <a:gd name="T50" fmla="*/ 463 w 1057"/>
                <a:gd name="T51" fmla="*/ 498 h 636"/>
                <a:gd name="T52" fmla="*/ 545 w 1057"/>
                <a:gd name="T53" fmla="*/ 601 h 636"/>
                <a:gd name="T54" fmla="*/ 594 w 1057"/>
                <a:gd name="T55" fmla="*/ 463 h 636"/>
                <a:gd name="T56" fmla="*/ 697 w 1057"/>
                <a:gd name="T57" fmla="*/ 574 h 636"/>
                <a:gd name="T58" fmla="*/ 760 w 1057"/>
                <a:gd name="T59" fmla="*/ 415 h 636"/>
                <a:gd name="T60" fmla="*/ 877 w 1057"/>
                <a:gd name="T61" fmla="*/ 539 h 636"/>
                <a:gd name="T62" fmla="*/ 960 w 1057"/>
                <a:gd name="T63" fmla="*/ 345 h 636"/>
                <a:gd name="T64" fmla="*/ 1057 w 1057"/>
                <a:gd name="T65" fmla="*/ 491 h 636"/>
                <a:gd name="T66" fmla="*/ 1053 w 1057"/>
                <a:gd name="T67" fmla="*/ 448 h 636"/>
                <a:gd name="T68" fmla="*/ 1048 w 1057"/>
                <a:gd name="T69" fmla="*/ 407 h 636"/>
                <a:gd name="T70" fmla="*/ 1041 w 1057"/>
                <a:gd name="T71" fmla="*/ 367 h 636"/>
                <a:gd name="T72" fmla="*/ 1034 w 1057"/>
                <a:gd name="T73" fmla="*/ 330 h 636"/>
                <a:gd name="T74" fmla="*/ 1024 w 1057"/>
                <a:gd name="T75" fmla="*/ 294 h 636"/>
                <a:gd name="T76" fmla="*/ 1013 w 1057"/>
                <a:gd name="T77" fmla="*/ 259 h 636"/>
                <a:gd name="T78" fmla="*/ 1000 w 1057"/>
                <a:gd name="T79" fmla="*/ 227 h 636"/>
                <a:gd name="T80" fmla="*/ 987 w 1057"/>
                <a:gd name="T81" fmla="*/ 196 h 636"/>
                <a:gd name="T82" fmla="*/ 972 w 1057"/>
                <a:gd name="T83" fmla="*/ 167 h 636"/>
                <a:gd name="T84" fmla="*/ 955 w 1057"/>
                <a:gd name="T85" fmla="*/ 139 h 636"/>
                <a:gd name="T86" fmla="*/ 937 w 1057"/>
                <a:gd name="T87" fmla="*/ 113 h 636"/>
                <a:gd name="T88" fmla="*/ 917 w 1057"/>
                <a:gd name="T89" fmla="*/ 87 h 636"/>
                <a:gd name="T90" fmla="*/ 897 w 1057"/>
                <a:gd name="T91" fmla="*/ 63 h 636"/>
                <a:gd name="T92" fmla="*/ 875 w 1057"/>
                <a:gd name="T93" fmla="*/ 41 h 636"/>
                <a:gd name="T94" fmla="*/ 853 w 1057"/>
                <a:gd name="T95" fmla="*/ 20 h 636"/>
                <a:gd name="T96" fmla="*/ 828 w 1057"/>
                <a:gd name="T9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7" h="636">
                  <a:moveTo>
                    <a:pt x="828" y="0"/>
                  </a:moveTo>
                  <a:lnTo>
                    <a:pt x="186" y="304"/>
                  </a:lnTo>
                  <a:lnTo>
                    <a:pt x="162" y="314"/>
                  </a:lnTo>
                  <a:lnTo>
                    <a:pt x="141" y="325"/>
                  </a:lnTo>
                  <a:lnTo>
                    <a:pt x="121" y="335"/>
                  </a:lnTo>
                  <a:lnTo>
                    <a:pt x="104" y="346"/>
                  </a:lnTo>
                  <a:lnTo>
                    <a:pt x="88" y="357"/>
                  </a:lnTo>
                  <a:lnTo>
                    <a:pt x="73" y="369"/>
                  </a:lnTo>
                  <a:lnTo>
                    <a:pt x="60" y="381"/>
                  </a:lnTo>
                  <a:lnTo>
                    <a:pt x="49" y="393"/>
                  </a:lnTo>
                  <a:lnTo>
                    <a:pt x="39" y="406"/>
                  </a:lnTo>
                  <a:lnTo>
                    <a:pt x="30" y="420"/>
                  </a:lnTo>
                  <a:lnTo>
                    <a:pt x="22" y="433"/>
                  </a:lnTo>
                  <a:lnTo>
                    <a:pt x="16" y="449"/>
                  </a:lnTo>
                  <a:lnTo>
                    <a:pt x="11" y="465"/>
                  </a:lnTo>
                  <a:lnTo>
                    <a:pt x="7" y="481"/>
                  </a:lnTo>
                  <a:lnTo>
                    <a:pt x="3" y="499"/>
                  </a:lnTo>
                  <a:lnTo>
                    <a:pt x="0" y="518"/>
                  </a:lnTo>
                  <a:lnTo>
                    <a:pt x="42" y="615"/>
                  </a:lnTo>
                  <a:lnTo>
                    <a:pt x="90" y="532"/>
                  </a:lnTo>
                  <a:lnTo>
                    <a:pt x="151" y="629"/>
                  </a:lnTo>
                  <a:lnTo>
                    <a:pt x="207" y="539"/>
                  </a:lnTo>
                  <a:lnTo>
                    <a:pt x="289" y="636"/>
                  </a:lnTo>
                  <a:lnTo>
                    <a:pt x="339" y="526"/>
                  </a:lnTo>
                  <a:lnTo>
                    <a:pt x="414" y="622"/>
                  </a:lnTo>
                  <a:lnTo>
                    <a:pt x="463" y="498"/>
                  </a:lnTo>
                  <a:lnTo>
                    <a:pt x="545" y="601"/>
                  </a:lnTo>
                  <a:lnTo>
                    <a:pt x="594" y="463"/>
                  </a:lnTo>
                  <a:lnTo>
                    <a:pt x="697" y="574"/>
                  </a:lnTo>
                  <a:lnTo>
                    <a:pt x="760" y="415"/>
                  </a:lnTo>
                  <a:lnTo>
                    <a:pt x="877" y="539"/>
                  </a:lnTo>
                  <a:lnTo>
                    <a:pt x="960" y="345"/>
                  </a:lnTo>
                  <a:lnTo>
                    <a:pt x="1057" y="491"/>
                  </a:lnTo>
                  <a:lnTo>
                    <a:pt x="1053" y="448"/>
                  </a:lnTo>
                  <a:lnTo>
                    <a:pt x="1048" y="407"/>
                  </a:lnTo>
                  <a:lnTo>
                    <a:pt x="1041" y="367"/>
                  </a:lnTo>
                  <a:lnTo>
                    <a:pt x="1034" y="330"/>
                  </a:lnTo>
                  <a:lnTo>
                    <a:pt x="1024" y="294"/>
                  </a:lnTo>
                  <a:lnTo>
                    <a:pt x="1013" y="259"/>
                  </a:lnTo>
                  <a:lnTo>
                    <a:pt x="1000" y="227"/>
                  </a:lnTo>
                  <a:lnTo>
                    <a:pt x="987" y="196"/>
                  </a:lnTo>
                  <a:lnTo>
                    <a:pt x="972" y="167"/>
                  </a:lnTo>
                  <a:lnTo>
                    <a:pt x="955" y="139"/>
                  </a:lnTo>
                  <a:lnTo>
                    <a:pt x="937" y="113"/>
                  </a:lnTo>
                  <a:lnTo>
                    <a:pt x="917" y="87"/>
                  </a:lnTo>
                  <a:lnTo>
                    <a:pt x="897" y="63"/>
                  </a:lnTo>
                  <a:lnTo>
                    <a:pt x="875" y="41"/>
                  </a:lnTo>
                  <a:lnTo>
                    <a:pt x="853" y="20"/>
                  </a:lnTo>
                  <a:lnTo>
                    <a:pt x="828" y="0"/>
                  </a:lnTo>
                </a:path>
              </a:pathLst>
            </a:custGeom>
            <a:noFill/>
            <a:ln w="19050" cmpd="sng">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350"/>
            </a:p>
          </p:txBody>
        </p:sp>
        <p:sp>
          <p:nvSpPr>
            <p:cNvPr id="44" name="Freeform 45"/>
            <p:cNvSpPr>
              <a:spLocks/>
            </p:cNvSpPr>
            <p:nvPr/>
          </p:nvSpPr>
          <p:spPr bwMode="auto">
            <a:xfrm rot="6530184">
              <a:off x="2992" y="3395"/>
              <a:ext cx="50" cy="28"/>
            </a:xfrm>
            <a:custGeom>
              <a:avLst/>
              <a:gdLst>
                <a:gd name="T0" fmla="*/ 0 w 1064"/>
                <a:gd name="T1" fmla="*/ 124 h 421"/>
                <a:gd name="T2" fmla="*/ 83 w 1064"/>
                <a:gd name="T3" fmla="*/ 262 h 421"/>
                <a:gd name="T4" fmla="*/ 166 w 1064"/>
                <a:gd name="T5" fmla="*/ 118 h 421"/>
                <a:gd name="T6" fmla="*/ 235 w 1064"/>
                <a:gd name="T7" fmla="*/ 277 h 421"/>
                <a:gd name="T8" fmla="*/ 318 w 1064"/>
                <a:gd name="T9" fmla="*/ 111 h 421"/>
                <a:gd name="T10" fmla="*/ 394 w 1064"/>
                <a:gd name="T11" fmla="*/ 277 h 421"/>
                <a:gd name="T12" fmla="*/ 463 w 1064"/>
                <a:gd name="T13" fmla="*/ 124 h 421"/>
                <a:gd name="T14" fmla="*/ 553 w 1064"/>
                <a:gd name="T15" fmla="*/ 242 h 421"/>
                <a:gd name="T16" fmla="*/ 621 w 1064"/>
                <a:gd name="T17" fmla="*/ 90 h 421"/>
                <a:gd name="T18" fmla="*/ 719 w 1064"/>
                <a:gd name="T19" fmla="*/ 214 h 421"/>
                <a:gd name="T20" fmla="*/ 787 w 1064"/>
                <a:gd name="T21" fmla="*/ 48 h 421"/>
                <a:gd name="T22" fmla="*/ 905 w 1064"/>
                <a:gd name="T23" fmla="*/ 186 h 421"/>
                <a:gd name="T24" fmla="*/ 988 w 1064"/>
                <a:gd name="T25" fmla="*/ 0 h 421"/>
                <a:gd name="T26" fmla="*/ 1064 w 1064"/>
                <a:gd name="T27" fmla="*/ 111 h 421"/>
                <a:gd name="T28" fmla="*/ 1054 w 1064"/>
                <a:gd name="T29" fmla="*/ 140 h 421"/>
                <a:gd name="T30" fmla="*/ 1042 w 1064"/>
                <a:gd name="T31" fmla="*/ 168 h 421"/>
                <a:gd name="T32" fmla="*/ 1032 w 1064"/>
                <a:gd name="T33" fmla="*/ 194 h 421"/>
                <a:gd name="T34" fmla="*/ 1020 w 1064"/>
                <a:gd name="T35" fmla="*/ 217 h 421"/>
                <a:gd name="T36" fmla="*/ 1009 w 1064"/>
                <a:gd name="T37" fmla="*/ 240 h 421"/>
                <a:gd name="T38" fmla="*/ 995 w 1064"/>
                <a:gd name="T39" fmla="*/ 260 h 421"/>
                <a:gd name="T40" fmla="*/ 982 w 1064"/>
                <a:gd name="T41" fmla="*/ 279 h 421"/>
                <a:gd name="T42" fmla="*/ 968 w 1064"/>
                <a:gd name="T43" fmla="*/ 297 h 421"/>
                <a:gd name="T44" fmla="*/ 953 w 1064"/>
                <a:gd name="T45" fmla="*/ 315 h 421"/>
                <a:gd name="T46" fmla="*/ 937 w 1064"/>
                <a:gd name="T47" fmla="*/ 330 h 421"/>
                <a:gd name="T48" fmla="*/ 919 w 1064"/>
                <a:gd name="T49" fmla="*/ 346 h 421"/>
                <a:gd name="T50" fmla="*/ 902 w 1064"/>
                <a:gd name="T51" fmla="*/ 361 h 421"/>
                <a:gd name="T52" fmla="*/ 883 w 1064"/>
                <a:gd name="T53" fmla="*/ 376 h 421"/>
                <a:gd name="T54" fmla="*/ 861 w 1064"/>
                <a:gd name="T55" fmla="*/ 391 h 421"/>
                <a:gd name="T56" fmla="*/ 839 w 1064"/>
                <a:gd name="T57" fmla="*/ 406 h 421"/>
                <a:gd name="T58" fmla="*/ 815 w 1064"/>
                <a:gd name="T59" fmla="*/ 421 h 421"/>
                <a:gd name="T60" fmla="*/ 256 w 1064"/>
                <a:gd name="T61" fmla="*/ 380 h 421"/>
                <a:gd name="T62" fmla="*/ 233 w 1064"/>
                <a:gd name="T63" fmla="*/ 376 h 421"/>
                <a:gd name="T64" fmla="*/ 212 w 1064"/>
                <a:gd name="T65" fmla="*/ 371 h 421"/>
                <a:gd name="T66" fmla="*/ 190 w 1064"/>
                <a:gd name="T67" fmla="*/ 364 h 421"/>
                <a:gd name="T68" fmla="*/ 169 w 1064"/>
                <a:gd name="T69" fmla="*/ 354 h 421"/>
                <a:gd name="T70" fmla="*/ 148 w 1064"/>
                <a:gd name="T71" fmla="*/ 343 h 421"/>
                <a:gd name="T72" fmla="*/ 129 w 1064"/>
                <a:gd name="T73" fmla="*/ 331 h 421"/>
                <a:gd name="T74" fmla="*/ 109 w 1064"/>
                <a:gd name="T75" fmla="*/ 317 h 421"/>
                <a:gd name="T76" fmla="*/ 92 w 1064"/>
                <a:gd name="T77" fmla="*/ 301 h 421"/>
                <a:gd name="T78" fmla="*/ 75 w 1064"/>
                <a:gd name="T79" fmla="*/ 284 h 421"/>
                <a:gd name="T80" fmla="*/ 59 w 1064"/>
                <a:gd name="T81" fmla="*/ 265 h 421"/>
                <a:gd name="T82" fmla="*/ 52 w 1064"/>
                <a:gd name="T83" fmla="*/ 255 h 421"/>
                <a:gd name="T84" fmla="*/ 45 w 1064"/>
                <a:gd name="T85" fmla="*/ 245 h 421"/>
                <a:gd name="T86" fmla="*/ 39 w 1064"/>
                <a:gd name="T87" fmla="*/ 235 h 421"/>
                <a:gd name="T88" fmla="*/ 33 w 1064"/>
                <a:gd name="T89" fmla="*/ 223 h 421"/>
                <a:gd name="T90" fmla="*/ 26 w 1064"/>
                <a:gd name="T91" fmla="*/ 212 h 421"/>
                <a:gd name="T92" fmla="*/ 21 w 1064"/>
                <a:gd name="T93" fmla="*/ 201 h 421"/>
                <a:gd name="T94" fmla="*/ 16 w 1064"/>
                <a:gd name="T95" fmla="*/ 189 h 421"/>
                <a:gd name="T96" fmla="*/ 12 w 1064"/>
                <a:gd name="T97" fmla="*/ 176 h 421"/>
                <a:gd name="T98" fmla="*/ 8 w 1064"/>
                <a:gd name="T99" fmla="*/ 164 h 421"/>
                <a:gd name="T100" fmla="*/ 5 w 1064"/>
                <a:gd name="T101" fmla="*/ 151 h 421"/>
                <a:gd name="T102" fmla="*/ 3 w 1064"/>
                <a:gd name="T103" fmla="*/ 137 h 421"/>
                <a:gd name="T104" fmla="*/ 0 w 1064"/>
                <a:gd name="T105" fmla="*/ 1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421">
                  <a:moveTo>
                    <a:pt x="0" y="124"/>
                  </a:moveTo>
                  <a:lnTo>
                    <a:pt x="83" y="262"/>
                  </a:lnTo>
                  <a:lnTo>
                    <a:pt x="166" y="118"/>
                  </a:lnTo>
                  <a:lnTo>
                    <a:pt x="235" y="277"/>
                  </a:lnTo>
                  <a:lnTo>
                    <a:pt x="318" y="111"/>
                  </a:lnTo>
                  <a:lnTo>
                    <a:pt x="394" y="277"/>
                  </a:lnTo>
                  <a:lnTo>
                    <a:pt x="463" y="124"/>
                  </a:lnTo>
                  <a:lnTo>
                    <a:pt x="553" y="242"/>
                  </a:lnTo>
                  <a:lnTo>
                    <a:pt x="621" y="90"/>
                  </a:lnTo>
                  <a:lnTo>
                    <a:pt x="719" y="214"/>
                  </a:lnTo>
                  <a:lnTo>
                    <a:pt x="787" y="48"/>
                  </a:lnTo>
                  <a:lnTo>
                    <a:pt x="905" y="186"/>
                  </a:lnTo>
                  <a:lnTo>
                    <a:pt x="988" y="0"/>
                  </a:lnTo>
                  <a:lnTo>
                    <a:pt x="1064" y="111"/>
                  </a:lnTo>
                  <a:lnTo>
                    <a:pt x="1054" y="140"/>
                  </a:lnTo>
                  <a:lnTo>
                    <a:pt x="1042" y="168"/>
                  </a:lnTo>
                  <a:lnTo>
                    <a:pt x="1032" y="194"/>
                  </a:lnTo>
                  <a:lnTo>
                    <a:pt x="1020" y="217"/>
                  </a:lnTo>
                  <a:lnTo>
                    <a:pt x="1009" y="240"/>
                  </a:lnTo>
                  <a:lnTo>
                    <a:pt x="995" y="260"/>
                  </a:lnTo>
                  <a:lnTo>
                    <a:pt x="982" y="279"/>
                  </a:lnTo>
                  <a:lnTo>
                    <a:pt x="968" y="297"/>
                  </a:lnTo>
                  <a:lnTo>
                    <a:pt x="953" y="315"/>
                  </a:lnTo>
                  <a:lnTo>
                    <a:pt x="937" y="330"/>
                  </a:lnTo>
                  <a:lnTo>
                    <a:pt x="919" y="346"/>
                  </a:lnTo>
                  <a:lnTo>
                    <a:pt x="902" y="361"/>
                  </a:lnTo>
                  <a:lnTo>
                    <a:pt x="883" y="376"/>
                  </a:lnTo>
                  <a:lnTo>
                    <a:pt x="861" y="391"/>
                  </a:lnTo>
                  <a:lnTo>
                    <a:pt x="839" y="406"/>
                  </a:lnTo>
                  <a:lnTo>
                    <a:pt x="815" y="421"/>
                  </a:lnTo>
                  <a:lnTo>
                    <a:pt x="256" y="380"/>
                  </a:lnTo>
                  <a:lnTo>
                    <a:pt x="233" y="376"/>
                  </a:lnTo>
                  <a:lnTo>
                    <a:pt x="212" y="371"/>
                  </a:lnTo>
                  <a:lnTo>
                    <a:pt x="190" y="364"/>
                  </a:lnTo>
                  <a:lnTo>
                    <a:pt x="169" y="354"/>
                  </a:lnTo>
                  <a:lnTo>
                    <a:pt x="148" y="343"/>
                  </a:lnTo>
                  <a:lnTo>
                    <a:pt x="129" y="331"/>
                  </a:lnTo>
                  <a:lnTo>
                    <a:pt x="109" y="317"/>
                  </a:lnTo>
                  <a:lnTo>
                    <a:pt x="92" y="301"/>
                  </a:lnTo>
                  <a:lnTo>
                    <a:pt x="75" y="284"/>
                  </a:lnTo>
                  <a:lnTo>
                    <a:pt x="59" y="265"/>
                  </a:lnTo>
                  <a:lnTo>
                    <a:pt x="52" y="255"/>
                  </a:lnTo>
                  <a:lnTo>
                    <a:pt x="45" y="245"/>
                  </a:lnTo>
                  <a:lnTo>
                    <a:pt x="39" y="235"/>
                  </a:lnTo>
                  <a:lnTo>
                    <a:pt x="33" y="223"/>
                  </a:lnTo>
                  <a:lnTo>
                    <a:pt x="26" y="212"/>
                  </a:lnTo>
                  <a:lnTo>
                    <a:pt x="21" y="201"/>
                  </a:lnTo>
                  <a:lnTo>
                    <a:pt x="16" y="189"/>
                  </a:lnTo>
                  <a:lnTo>
                    <a:pt x="12" y="176"/>
                  </a:lnTo>
                  <a:lnTo>
                    <a:pt x="8" y="164"/>
                  </a:lnTo>
                  <a:lnTo>
                    <a:pt x="5" y="151"/>
                  </a:lnTo>
                  <a:lnTo>
                    <a:pt x="3" y="137"/>
                  </a:lnTo>
                  <a:lnTo>
                    <a:pt x="0" y="124"/>
                  </a:lnTo>
                  <a:close/>
                </a:path>
              </a:pathLst>
            </a:custGeom>
            <a:solidFill>
              <a:srgbClr val="FFFFFF"/>
            </a:solidFill>
            <a:ln w="19050" cmpd="sng">
              <a:solidFill>
                <a:srgbClr val="000000"/>
              </a:solidFill>
              <a:round/>
              <a:headEnd/>
              <a:tailEnd/>
            </a:ln>
          </p:spPr>
          <p:txBody>
            <a:bodyPr/>
            <a:lstStyle/>
            <a:p>
              <a:endParaRPr lang="de-DE" sz="1350"/>
            </a:p>
          </p:txBody>
        </p:sp>
        <p:sp>
          <p:nvSpPr>
            <p:cNvPr id="45" name="Freeform 46"/>
            <p:cNvSpPr>
              <a:spLocks/>
            </p:cNvSpPr>
            <p:nvPr/>
          </p:nvSpPr>
          <p:spPr bwMode="auto">
            <a:xfrm rot="6530184">
              <a:off x="2992" y="3395"/>
              <a:ext cx="50" cy="28"/>
            </a:xfrm>
            <a:custGeom>
              <a:avLst/>
              <a:gdLst>
                <a:gd name="T0" fmla="*/ 0 w 1064"/>
                <a:gd name="T1" fmla="*/ 124 h 421"/>
                <a:gd name="T2" fmla="*/ 83 w 1064"/>
                <a:gd name="T3" fmla="*/ 262 h 421"/>
                <a:gd name="T4" fmla="*/ 166 w 1064"/>
                <a:gd name="T5" fmla="*/ 118 h 421"/>
                <a:gd name="T6" fmla="*/ 235 w 1064"/>
                <a:gd name="T7" fmla="*/ 277 h 421"/>
                <a:gd name="T8" fmla="*/ 318 w 1064"/>
                <a:gd name="T9" fmla="*/ 111 h 421"/>
                <a:gd name="T10" fmla="*/ 394 w 1064"/>
                <a:gd name="T11" fmla="*/ 277 h 421"/>
                <a:gd name="T12" fmla="*/ 463 w 1064"/>
                <a:gd name="T13" fmla="*/ 124 h 421"/>
                <a:gd name="T14" fmla="*/ 553 w 1064"/>
                <a:gd name="T15" fmla="*/ 242 h 421"/>
                <a:gd name="T16" fmla="*/ 621 w 1064"/>
                <a:gd name="T17" fmla="*/ 90 h 421"/>
                <a:gd name="T18" fmla="*/ 719 w 1064"/>
                <a:gd name="T19" fmla="*/ 214 h 421"/>
                <a:gd name="T20" fmla="*/ 787 w 1064"/>
                <a:gd name="T21" fmla="*/ 48 h 421"/>
                <a:gd name="T22" fmla="*/ 905 w 1064"/>
                <a:gd name="T23" fmla="*/ 186 h 421"/>
                <a:gd name="T24" fmla="*/ 988 w 1064"/>
                <a:gd name="T25" fmla="*/ 0 h 421"/>
                <a:gd name="T26" fmla="*/ 1064 w 1064"/>
                <a:gd name="T27" fmla="*/ 111 h 421"/>
                <a:gd name="T28" fmla="*/ 1054 w 1064"/>
                <a:gd name="T29" fmla="*/ 140 h 421"/>
                <a:gd name="T30" fmla="*/ 1042 w 1064"/>
                <a:gd name="T31" fmla="*/ 168 h 421"/>
                <a:gd name="T32" fmla="*/ 1032 w 1064"/>
                <a:gd name="T33" fmla="*/ 194 h 421"/>
                <a:gd name="T34" fmla="*/ 1020 w 1064"/>
                <a:gd name="T35" fmla="*/ 217 h 421"/>
                <a:gd name="T36" fmla="*/ 1009 w 1064"/>
                <a:gd name="T37" fmla="*/ 240 h 421"/>
                <a:gd name="T38" fmla="*/ 995 w 1064"/>
                <a:gd name="T39" fmla="*/ 260 h 421"/>
                <a:gd name="T40" fmla="*/ 982 w 1064"/>
                <a:gd name="T41" fmla="*/ 279 h 421"/>
                <a:gd name="T42" fmla="*/ 968 w 1064"/>
                <a:gd name="T43" fmla="*/ 297 h 421"/>
                <a:gd name="T44" fmla="*/ 953 w 1064"/>
                <a:gd name="T45" fmla="*/ 315 h 421"/>
                <a:gd name="T46" fmla="*/ 937 w 1064"/>
                <a:gd name="T47" fmla="*/ 330 h 421"/>
                <a:gd name="T48" fmla="*/ 919 w 1064"/>
                <a:gd name="T49" fmla="*/ 346 h 421"/>
                <a:gd name="T50" fmla="*/ 902 w 1064"/>
                <a:gd name="T51" fmla="*/ 361 h 421"/>
                <a:gd name="T52" fmla="*/ 883 w 1064"/>
                <a:gd name="T53" fmla="*/ 376 h 421"/>
                <a:gd name="T54" fmla="*/ 861 w 1064"/>
                <a:gd name="T55" fmla="*/ 391 h 421"/>
                <a:gd name="T56" fmla="*/ 839 w 1064"/>
                <a:gd name="T57" fmla="*/ 406 h 421"/>
                <a:gd name="T58" fmla="*/ 815 w 1064"/>
                <a:gd name="T59" fmla="*/ 421 h 421"/>
                <a:gd name="T60" fmla="*/ 256 w 1064"/>
                <a:gd name="T61" fmla="*/ 380 h 421"/>
                <a:gd name="T62" fmla="*/ 233 w 1064"/>
                <a:gd name="T63" fmla="*/ 376 h 421"/>
                <a:gd name="T64" fmla="*/ 212 w 1064"/>
                <a:gd name="T65" fmla="*/ 371 h 421"/>
                <a:gd name="T66" fmla="*/ 190 w 1064"/>
                <a:gd name="T67" fmla="*/ 364 h 421"/>
                <a:gd name="T68" fmla="*/ 169 w 1064"/>
                <a:gd name="T69" fmla="*/ 354 h 421"/>
                <a:gd name="T70" fmla="*/ 148 w 1064"/>
                <a:gd name="T71" fmla="*/ 343 h 421"/>
                <a:gd name="T72" fmla="*/ 129 w 1064"/>
                <a:gd name="T73" fmla="*/ 331 h 421"/>
                <a:gd name="T74" fmla="*/ 109 w 1064"/>
                <a:gd name="T75" fmla="*/ 317 h 421"/>
                <a:gd name="T76" fmla="*/ 92 w 1064"/>
                <a:gd name="T77" fmla="*/ 301 h 421"/>
                <a:gd name="T78" fmla="*/ 75 w 1064"/>
                <a:gd name="T79" fmla="*/ 284 h 421"/>
                <a:gd name="T80" fmla="*/ 59 w 1064"/>
                <a:gd name="T81" fmla="*/ 265 h 421"/>
                <a:gd name="T82" fmla="*/ 52 w 1064"/>
                <a:gd name="T83" fmla="*/ 255 h 421"/>
                <a:gd name="T84" fmla="*/ 45 w 1064"/>
                <a:gd name="T85" fmla="*/ 245 h 421"/>
                <a:gd name="T86" fmla="*/ 39 w 1064"/>
                <a:gd name="T87" fmla="*/ 235 h 421"/>
                <a:gd name="T88" fmla="*/ 33 w 1064"/>
                <a:gd name="T89" fmla="*/ 223 h 421"/>
                <a:gd name="T90" fmla="*/ 26 w 1064"/>
                <a:gd name="T91" fmla="*/ 212 h 421"/>
                <a:gd name="T92" fmla="*/ 21 w 1064"/>
                <a:gd name="T93" fmla="*/ 201 h 421"/>
                <a:gd name="T94" fmla="*/ 16 w 1064"/>
                <a:gd name="T95" fmla="*/ 189 h 421"/>
                <a:gd name="T96" fmla="*/ 12 w 1064"/>
                <a:gd name="T97" fmla="*/ 176 h 421"/>
                <a:gd name="T98" fmla="*/ 8 w 1064"/>
                <a:gd name="T99" fmla="*/ 164 h 421"/>
                <a:gd name="T100" fmla="*/ 5 w 1064"/>
                <a:gd name="T101" fmla="*/ 151 h 421"/>
                <a:gd name="T102" fmla="*/ 3 w 1064"/>
                <a:gd name="T103" fmla="*/ 137 h 421"/>
                <a:gd name="T104" fmla="*/ 0 w 1064"/>
                <a:gd name="T105" fmla="*/ 12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4" h="421">
                  <a:moveTo>
                    <a:pt x="0" y="124"/>
                  </a:moveTo>
                  <a:lnTo>
                    <a:pt x="83" y="262"/>
                  </a:lnTo>
                  <a:lnTo>
                    <a:pt x="166" y="118"/>
                  </a:lnTo>
                  <a:lnTo>
                    <a:pt x="235" y="277"/>
                  </a:lnTo>
                  <a:lnTo>
                    <a:pt x="318" y="111"/>
                  </a:lnTo>
                  <a:lnTo>
                    <a:pt x="394" y="277"/>
                  </a:lnTo>
                  <a:lnTo>
                    <a:pt x="463" y="124"/>
                  </a:lnTo>
                  <a:lnTo>
                    <a:pt x="553" y="242"/>
                  </a:lnTo>
                  <a:lnTo>
                    <a:pt x="621" y="90"/>
                  </a:lnTo>
                  <a:lnTo>
                    <a:pt x="719" y="214"/>
                  </a:lnTo>
                  <a:lnTo>
                    <a:pt x="787" y="48"/>
                  </a:lnTo>
                  <a:lnTo>
                    <a:pt x="905" y="186"/>
                  </a:lnTo>
                  <a:lnTo>
                    <a:pt x="988" y="0"/>
                  </a:lnTo>
                  <a:lnTo>
                    <a:pt x="1064" y="111"/>
                  </a:lnTo>
                  <a:lnTo>
                    <a:pt x="1054" y="140"/>
                  </a:lnTo>
                  <a:lnTo>
                    <a:pt x="1042" y="168"/>
                  </a:lnTo>
                  <a:lnTo>
                    <a:pt x="1032" y="194"/>
                  </a:lnTo>
                  <a:lnTo>
                    <a:pt x="1020" y="217"/>
                  </a:lnTo>
                  <a:lnTo>
                    <a:pt x="1009" y="240"/>
                  </a:lnTo>
                  <a:lnTo>
                    <a:pt x="995" y="260"/>
                  </a:lnTo>
                  <a:lnTo>
                    <a:pt x="982" y="279"/>
                  </a:lnTo>
                  <a:lnTo>
                    <a:pt x="968" y="297"/>
                  </a:lnTo>
                  <a:lnTo>
                    <a:pt x="953" y="315"/>
                  </a:lnTo>
                  <a:lnTo>
                    <a:pt x="937" y="330"/>
                  </a:lnTo>
                  <a:lnTo>
                    <a:pt x="919" y="346"/>
                  </a:lnTo>
                  <a:lnTo>
                    <a:pt x="902" y="361"/>
                  </a:lnTo>
                  <a:lnTo>
                    <a:pt x="883" y="376"/>
                  </a:lnTo>
                  <a:lnTo>
                    <a:pt x="861" y="391"/>
                  </a:lnTo>
                  <a:lnTo>
                    <a:pt x="839" y="406"/>
                  </a:lnTo>
                  <a:lnTo>
                    <a:pt x="815" y="421"/>
                  </a:lnTo>
                  <a:lnTo>
                    <a:pt x="256" y="380"/>
                  </a:lnTo>
                  <a:lnTo>
                    <a:pt x="233" y="376"/>
                  </a:lnTo>
                  <a:lnTo>
                    <a:pt x="212" y="371"/>
                  </a:lnTo>
                  <a:lnTo>
                    <a:pt x="190" y="364"/>
                  </a:lnTo>
                  <a:lnTo>
                    <a:pt x="169" y="354"/>
                  </a:lnTo>
                  <a:lnTo>
                    <a:pt x="148" y="343"/>
                  </a:lnTo>
                  <a:lnTo>
                    <a:pt x="129" y="331"/>
                  </a:lnTo>
                  <a:lnTo>
                    <a:pt x="109" y="317"/>
                  </a:lnTo>
                  <a:lnTo>
                    <a:pt x="92" y="301"/>
                  </a:lnTo>
                  <a:lnTo>
                    <a:pt x="75" y="284"/>
                  </a:lnTo>
                  <a:lnTo>
                    <a:pt x="59" y="265"/>
                  </a:lnTo>
                  <a:lnTo>
                    <a:pt x="52" y="255"/>
                  </a:lnTo>
                  <a:lnTo>
                    <a:pt x="45" y="245"/>
                  </a:lnTo>
                  <a:lnTo>
                    <a:pt x="39" y="235"/>
                  </a:lnTo>
                  <a:lnTo>
                    <a:pt x="33" y="223"/>
                  </a:lnTo>
                  <a:lnTo>
                    <a:pt x="26" y="212"/>
                  </a:lnTo>
                  <a:lnTo>
                    <a:pt x="21" y="201"/>
                  </a:lnTo>
                  <a:lnTo>
                    <a:pt x="16" y="189"/>
                  </a:lnTo>
                  <a:lnTo>
                    <a:pt x="12" y="176"/>
                  </a:lnTo>
                  <a:lnTo>
                    <a:pt x="8" y="164"/>
                  </a:lnTo>
                  <a:lnTo>
                    <a:pt x="5" y="151"/>
                  </a:lnTo>
                  <a:lnTo>
                    <a:pt x="3" y="137"/>
                  </a:lnTo>
                  <a:lnTo>
                    <a:pt x="0" y="124"/>
                  </a:lnTo>
                </a:path>
              </a:pathLst>
            </a:custGeom>
            <a:noFill/>
            <a:ln w="19050" cmpd="sng">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sz="1350"/>
            </a:p>
          </p:txBody>
        </p:sp>
      </p:grpSp>
      <p:sp>
        <p:nvSpPr>
          <p:cNvPr id="46" name="Rectangle 220"/>
          <p:cNvSpPr>
            <a:spLocks noChangeArrowheads="1"/>
          </p:cNvSpPr>
          <p:nvPr/>
        </p:nvSpPr>
        <p:spPr bwMode="auto">
          <a:xfrm>
            <a:off x="3302067" y="4972051"/>
            <a:ext cx="3200400" cy="446485"/>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de-DE" altLang="de-DE" sz="1350" b="1">
                <a:solidFill>
                  <a:schemeClr val="bg1"/>
                </a:solidFill>
              </a:rPr>
              <a:t>Inspection of Hidden areas without </a:t>
            </a:r>
          </a:p>
          <a:p>
            <a:pPr algn="ctr">
              <a:spcBef>
                <a:spcPct val="0"/>
              </a:spcBef>
              <a:buSzTx/>
              <a:buFontTx/>
              <a:buNone/>
            </a:pPr>
            <a:r>
              <a:rPr lang="de-DE" altLang="de-DE" sz="1350" b="1">
                <a:solidFill>
                  <a:schemeClr val="bg1"/>
                </a:solidFill>
              </a:rPr>
              <a:t>removal of installations</a:t>
            </a:r>
          </a:p>
        </p:txBody>
      </p:sp>
      <p:sp>
        <p:nvSpPr>
          <p:cNvPr id="47" name="Freeform 222"/>
          <p:cNvSpPr>
            <a:spLocks/>
          </p:cNvSpPr>
          <p:nvPr/>
        </p:nvSpPr>
        <p:spPr bwMode="auto">
          <a:xfrm flipV="1">
            <a:off x="2559117" y="3314700"/>
            <a:ext cx="1543050" cy="1314450"/>
          </a:xfrm>
          <a:custGeom>
            <a:avLst/>
            <a:gdLst>
              <a:gd name="T0" fmla="*/ 2112 w 2112"/>
              <a:gd name="T1" fmla="*/ 537 h 537"/>
              <a:gd name="T2" fmla="*/ 1344 w 2112"/>
              <a:gd name="T3" fmla="*/ 185 h 537"/>
              <a:gd name="T4" fmla="*/ 0 w 2112"/>
              <a:gd name="T5" fmla="*/ 0 h 537"/>
            </a:gdLst>
            <a:ahLst/>
            <a:cxnLst>
              <a:cxn ang="0">
                <a:pos x="T0" y="T1"/>
              </a:cxn>
              <a:cxn ang="0">
                <a:pos x="T2" y="T3"/>
              </a:cxn>
              <a:cxn ang="0">
                <a:pos x="T4" y="T5"/>
              </a:cxn>
            </a:cxnLst>
            <a:rect l="0" t="0" r="r" b="b"/>
            <a:pathLst>
              <a:path w="2112" h="537">
                <a:moveTo>
                  <a:pt x="2112" y="537"/>
                </a:moveTo>
                <a:cubicBezTo>
                  <a:pt x="1904" y="406"/>
                  <a:pt x="1696" y="275"/>
                  <a:pt x="1344" y="185"/>
                </a:cubicBezTo>
                <a:cubicBezTo>
                  <a:pt x="992" y="95"/>
                  <a:pt x="224" y="31"/>
                  <a:pt x="0" y="0"/>
                </a:cubicBezTo>
              </a:path>
            </a:pathLst>
          </a:custGeom>
          <a:noFill/>
          <a:ln w="5715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p>
        </p:txBody>
      </p:sp>
    </p:spTree>
    <p:extLst>
      <p:ext uri="{BB962C8B-B14F-4D97-AF65-F5344CB8AC3E}">
        <p14:creationId xmlns:p14="http://schemas.microsoft.com/office/powerpoint/2010/main" val="364300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3" y="3495305"/>
            <a:ext cx="4244546" cy="830997"/>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Use in Service – MSG3</a:t>
            </a:r>
          </a:p>
          <a:p>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along</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the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process</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chain</a:t>
            </a:r>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7669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81" name="Rectangle 9"/>
          <p:cNvSpPr>
            <a:spLocks noGrp="1" noChangeArrowheads="1"/>
          </p:cNvSpPr>
          <p:nvPr>
            <p:ph type="title"/>
          </p:nvPr>
        </p:nvSpPr>
        <p:spPr/>
        <p:txBody>
          <a:bodyPr/>
          <a:lstStyle/>
          <a:p>
            <a:r>
              <a:rPr lang="en-GB" altLang="de-DE"/>
              <a:t>Examples </a:t>
            </a:r>
            <a:r>
              <a:rPr lang="en-GB" altLang="de-DE" dirty="0"/>
              <a:t>of damage and load sensing technologies</a:t>
            </a:r>
          </a:p>
        </p:txBody>
      </p:sp>
      <p:sp>
        <p:nvSpPr>
          <p:cNvPr id="899074" name="Rectangle 2"/>
          <p:cNvSpPr>
            <a:spLocks noGrp="1" noChangeArrowheads="1"/>
          </p:cNvSpPr>
          <p:nvPr>
            <p:ph idx="1"/>
          </p:nvPr>
        </p:nvSpPr>
        <p:spPr>
          <a:xfrm>
            <a:off x="24665" y="1879600"/>
            <a:ext cx="7131050" cy="3610373"/>
          </a:xfrm>
        </p:spPr>
        <p:txBody>
          <a:bodyPr/>
          <a:lstStyle/>
          <a:p>
            <a:r>
              <a:rPr lang="en-GB" altLang="de-DE" dirty="0"/>
              <a:t>A large scope of sensing technologies:</a:t>
            </a:r>
            <a:endParaRPr lang="en-GB" altLang="de-DE" sz="1650" dirty="0"/>
          </a:p>
          <a:p>
            <a:pPr lvl="1"/>
            <a:r>
              <a:rPr lang="en-GB" altLang="de-DE" sz="1500" dirty="0">
                <a:solidFill>
                  <a:schemeClr val="tx1"/>
                </a:solidFill>
              </a:rPr>
              <a:t>CVM (Comparative Vacuum Sensors)</a:t>
            </a:r>
          </a:p>
          <a:p>
            <a:pPr lvl="1"/>
            <a:r>
              <a:rPr lang="en-GB" altLang="de-DE" sz="1500" dirty="0">
                <a:solidFill>
                  <a:schemeClr val="tx1"/>
                </a:solidFill>
              </a:rPr>
              <a:t>Acoustic Emission</a:t>
            </a:r>
          </a:p>
          <a:p>
            <a:pPr lvl="1"/>
            <a:r>
              <a:rPr lang="en-GB" altLang="de-DE" sz="1500" dirty="0">
                <a:solidFill>
                  <a:schemeClr val="tx1"/>
                </a:solidFill>
              </a:rPr>
              <a:t>Foil eddy current sensors</a:t>
            </a:r>
          </a:p>
          <a:p>
            <a:pPr lvl="1"/>
            <a:r>
              <a:rPr lang="en-GB" altLang="de-DE" sz="1500" dirty="0" err="1">
                <a:solidFill>
                  <a:schemeClr val="tx1"/>
                </a:solidFill>
              </a:rPr>
              <a:t>Acousto</a:t>
            </a:r>
            <a:r>
              <a:rPr lang="en-GB" altLang="de-DE" sz="1500" dirty="0">
                <a:solidFill>
                  <a:schemeClr val="tx1"/>
                </a:solidFill>
              </a:rPr>
              <a:t> Ultrasonic</a:t>
            </a:r>
          </a:p>
          <a:p>
            <a:pPr lvl="1"/>
            <a:r>
              <a:rPr lang="en-GB" altLang="de-DE" sz="1500" dirty="0">
                <a:solidFill>
                  <a:schemeClr val="tx1"/>
                </a:solidFill>
              </a:rPr>
              <a:t>Fibre Bragg Gratings (FBG)</a:t>
            </a:r>
          </a:p>
          <a:p>
            <a:pPr lvl="1"/>
            <a:r>
              <a:rPr lang="en-GB" altLang="de-DE" sz="1500" dirty="0">
                <a:solidFill>
                  <a:schemeClr val="tx1"/>
                </a:solidFill>
              </a:rPr>
              <a:t>…</a:t>
            </a:r>
          </a:p>
        </p:txBody>
      </p:sp>
      <p:pic>
        <p:nvPicPr>
          <p:cNvPr id="899075" name="Picture 3" descr="E:\Holger\SHM\SMS-Vakuum Sensoren\Bilder\Sensoren für gekrümmte Flächen+Oberflächensensoren\P40203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065" y="3943351"/>
            <a:ext cx="1943100" cy="1554956"/>
          </a:xfrm>
          <a:prstGeom prst="rect">
            <a:avLst/>
          </a:prstGeom>
          <a:noFill/>
          <a:extLst>
            <a:ext uri="{909E8E84-426E-40DD-AFC4-6F175D3DCCD1}">
              <a14:hiddenFill xmlns:a14="http://schemas.microsoft.com/office/drawing/2010/main">
                <a:solidFill>
                  <a:srgbClr val="FFFFFF"/>
                </a:solidFill>
              </a14:hiddenFill>
            </a:ext>
          </a:extLst>
        </p:spPr>
      </p:pic>
      <p:pic>
        <p:nvPicPr>
          <p:cNvPr id="899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265" y="3486150"/>
            <a:ext cx="154305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9077" name="Picture 5" descr="E:\Holger\Smart Sensors\Stanford\WFD_Proben-Chang-Nov-2000\Fotos\PIC000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6716" y="1600200"/>
            <a:ext cx="1708547" cy="1481138"/>
          </a:xfrm>
          <a:prstGeom prst="rect">
            <a:avLst/>
          </a:prstGeom>
          <a:noFill/>
          <a:extLst>
            <a:ext uri="{909E8E84-426E-40DD-AFC4-6F175D3DCCD1}">
              <a14:hiddenFill xmlns:a14="http://schemas.microsoft.com/office/drawing/2010/main">
                <a:solidFill>
                  <a:srgbClr val="FFFFFF"/>
                </a:solidFill>
              </a14:hiddenFill>
            </a:ext>
          </a:extLst>
        </p:spPr>
      </p:pic>
      <p:pic>
        <p:nvPicPr>
          <p:cNvPr id="89907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065" y="4743451"/>
            <a:ext cx="3163491" cy="8703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9079" name="Picture 7" descr="E:\Vorträge-Berichte-Bilder-Videos\Smart Sensor\Stanford Workshop 2001\Vorlagen\Bragg-Gitter in Farbe_v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566" y="2857500"/>
            <a:ext cx="1327547" cy="948929"/>
          </a:xfrm>
          <a:prstGeom prst="rect">
            <a:avLst/>
          </a:prstGeom>
          <a:noFill/>
          <a:extLst>
            <a:ext uri="{909E8E84-426E-40DD-AFC4-6F175D3DCCD1}">
              <a14:hiddenFill xmlns:a14="http://schemas.microsoft.com/office/drawing/2010/main">
                <a:solidFill>
                  <a:srgbClr val="FFFFFF"/>
                </a:solidFill>
              </a14:hiddenFill>
            </a:ext>
          </a:extLst>
        </p:spPr>
      </p:pic>
      <p:pic>
        <p:nvPicPr>
          <p:cNvPr id="899080" name="Picture 8" descr="C:\Users\Christophe\Conferences\2003-IWSHM Stanford\Data\Experimental Setup with Sensor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5265" y="3314701"/>
            <a:ext cx="1428750" cy="1360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01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2" y="3495305"/>
            <a:ext cx="5977875" cy="830997"/>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SHM in Maintenance – MSG3</a:t>
            </a:r>
          </a:p>
          <a:p>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latin typeface="Arial" panose="020B0604020202020204" pitchFamily="34" charset="0"/>
                <a:ea typeface="Open Sans Light" panose="020B0306030504020204" pitchFamily="34" charset="0"/>
                <a:cs typeface="Arial" panose="020B0604020202020204" pitchFamily="34" charset="0"/>
              </a:rPr>
              <a:t>along</a:t>
            </a:r>
            <a:r>
              <a:rPr lang="fr-FR" sz="2400" b="1" dirty="0">
                <a:latin typeface="Arial" panose="020B0604020202020204" pitchFamily="34" charset="0"/>
                <a:ea typeface="Open Sans Light" panose="020B0306030504020204" pitchFamily="34" charset="0"/>
                <a:cs typeface="Arial" panose="020B0604020202020204" pitchFamily="34" charset="0"/>
              </a:rPr>
              <a:t> the </a:t>
            </a:r>
            <a:r>
              <a:rPr lang="fr-FR" sz="2400" b="1" dirty="0" err="1">
                <a:latin typeface="Arial" panose="020B0604020202020204" pitchFamily="34" charset="0"/>
                <a:ea typeface="Open Sans Light" panose="020B0306030504020204" pitchFamily="34" charset="0"/>
                <a:cs typeface="Arial" panose="020B0604020202020204" pitchFamily="34" charset="0"/>
              </a:rPr>
              <a:t>process</a:t>
            </a:r>
            <a:r>
              <a:rPr lang="fr-FR" sz="2400" b="1" dirty="0">
                <a:latin typeface="Arial" panose="020B0604020202020204" pitchFamily="34" charset="0"/>
                <a:ea typeface="Open Sans Light" panose="020B0306030504020204" pitchFamily="34" charset="0"/>
                <a:cs typeface="Arial" panose="020B0604020202020204" pitchFamily="34" charset="0"/>
              </a:rPr>
              <a:t> </a:t>
            </a:r>
            <a:r>
              <a:rPr lang="fr-FR" sz="2400" b="1" dirty="0" err="1">
                <a:latin typeface="Arial" panose="020B0604020202020204" pitchFamily="34" charset="0"/>
                <a:ea typeface="Open Sans Light" panose="020B0306030504020204" pitchFamily="34" charset="0"/>
                <a:cs typeface="Arial" panose="020B0604020202020204" pitchFamily="34" charset="0"/>
              </a:rPr>
              <a:t>chain</a:t>
            </a:r>
            <a:endParaRPr lang="fr-FR" sz="2400" b="1" dirty="0">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5113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Testia support along the Process Chain</a:t>
            </a:r>
          </a:p>
        </p:txBody>
      </p:sp>
      <p:grpSp>
        <p:nvGrpSpPr>
          <p:cNvPr id="12" name="Gruppieren 11"/>
          <p:cNvGrpSpPr/>
          <p:nvPr/>
        </p:nvGrpSpPr>
        <p:grpSpPr>
          <a:xfrm>
            <a:off x="400050" y="4190675"/>
            <a:ext cx="6498236" cy="1443599"/>
            <a:chOff x="533400" y="4444567"/>
            <a:chExt cx="8664314" cy="1924798"/>
          </a:xfrm>
        </p:grpSpPr>
        <p:sp>
          <p:nvSpPr>
            <p:cNvPr id="8" name="Freihandform 7"/>
            <p:cNvSpPr/>
            <p:nvPr/>
          </p:nvSpPr>
          <p:spPr>
            <a:xfrm>
              <a:off x="533400" y="4567027"/>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Installation</a:t>
              </a:r>
            </a:p>
          </p:txBody>
        </p:sp>
        <p:sp>
          <p:nvSpPr>
            <p:cNvPr id="9" name="Freihandform 8"/>
            <p:cNvSpPr/>
            <p:nvPr/>
          </p:nvSpPr>
          <p:spPr>
            <a:xfrm>
              <a:off x="1795035" y="4567027"/>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5" rIns="51464" bIns="51464"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Install sensors, cables, connectors, etc.</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All kind of sensors to be installed</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Worldwide service</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Service for all industries &amp; all customers</a:t>
              </a:r>
            </a:p>
          </p:txBody>
        </p:sp>
        <p:pic>
          <p:nvPicPr>
            <p:cNvPr id="112" name="Picture 9" descr="C:\DOKUME~1\ts2180\LOKALE~1\Temp\npo000011.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110" y="4444567"/>
              <a:ext cx="1825052" cy="136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10" name="Gruppieren 9"/>
          <p:cNvGrpSpPr/>
          <p:nvPr/>
        </p:nvGrpSpPr>
        <p:grpSpPr>
          <a:xfrm>
            <a:off x="400050" y="1522192"/>
            <a:ext cx="6498236" cy="1696275"/>
            <a:chOff x="533400" y="886589"/>
            <a:chExt cx="8664314" cy="2261700"/>
          </a:xfrm>
        </p:grpSpPr>
        <p:sp>
          <p:nvSpPr>
            <p:cNvPr id="4" name="Freihandform 3"/>
            <p:cNvSpPr/>
            <p:nvPr/>
          </p:nvSpPr>
          <p:spPr>
            <a:xfrm>
              <a:off x="533400" y="1345951"/>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Documents</a:t>
              </a:r>
            </a:p>
          </p:txBody>
        </p:sp>
        <p:sp>
          <p:nvSpPr>
            <p:cNvPr id="5" name="Freihandform 4"/>
            <p:cNvSpPr/>
            <p:nvPr/>
          </p:nvSpPr>
          <p:spPr>
            <a:xfrm>
              <a:off x="1795035" y="1345952"/>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4" rIns="51464" bIns="51465"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Develop and prepare documents for installation,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instrumentation and protection</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Work in close cooperation with OEM,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operators and authorities</a:t>
              </a:r>
            </a:p>
          </p:txBody>
        </p:sp>
        <p:pic>
          <p:nvPicPr>
            <p:cNvPr id="113" name="Picture 20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3956" y="886589"/>
              <a:ext cx="1515360" cy="19922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uppieren 10"/>
          <p:cNvGrpSpPr/>
          <p:nvPr/>
        </p:nvGrpSpPr>
        <p:grpSpPr>
          <a:xfrm>
            <a:off x="400050" y="3074617"/>
            <a:ext cx="6498236" cy="1351754"/>
            <a:chOff x="533400" y="2956489"/>
            <a:chExt cx="8664314" cy="1802338"/>
          </a:xfrm>
        </p:grpSpPr>
        <p:sp>
          <p:nvSpPr>
            <p:cNvPr id="6" name="Freihandform 5"/>
            <p:cNvSpPr/>
            <p:nvPr/>
          </p:nvSpPr>
          <p:spPr>
            <a:xfrm>
              <a:off x="533400" y="2956489"/>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Consultancy</a:t>
              </a:r>
            </a:p>
          </p:txBody>
        </p:sp>
        <p:sp>
          <p:nvSpPr>
            <p:cNvPr id="7" name="Freihandform 6"/>
            <p:cNvSpPr/>
            <p:nvPr/>
          </p:nvSpPr>
          <p:spPr>
            <a:xfrm>
              <a:off x="1795035" y="2956490"/>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4" rIns="51464" bIns="51465"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Act as focal point for all involved parties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Make the link between OEM, system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integrator and operator</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Expert in SHM Toolbox application</a:t>
              </a:r>
            </a:p>
          </p:txBody>
        </p:sp>
        <p:sp>
          <p:nvSpPr>
            <p:cNvPr id="114" name="Rectangle 148"/>
            <p:cNvSpPr>
              <a:spLocks noChangeArrowheads="1"/>
            </p:cNvSpPr>
            <p:nvPr/>
          </p:nvSpPr>
          <p:spPr bwMode="auto">
            <a:xfrm>
              <a:off x="6605886" y="2957588"/>
              <a:ext cx="2133431" cy="433068"/>
            </a:xfrm>
            <a:prstGeom prst="rect">
              <a:avLst/>
            </a:prstGeom>
            <a:noFill/>
            <a:ln w="9525">
              <a:noFill/>
              <a:miter lim="800000"/>
              <a:headEnd/>
              <a:tailEnd/>
            </a:ln>
            <a:effectLst/>
          </p:spPr>
          <p:txBody>
            <a:bodyPr wrap="square" lIns="67500" tIns="35100" rIns="67500" bIns="35100">
              <a:spAutoFit/>
            </a:bodyPr>
            <a:lstStyle/>
            <a:p>
              <a:pPr>
                <a:spcBef>
                  <a:spcPct val="50000"/>
                </a:spcBef>
                <a:defRPr/>
              </a:pPr>
              <a:r>
                <a:rPr lang="en-GB" sz="1650" b="1" dirty="0">
                  <a:solidFill>
                    <a:schemeClr val="accent1"/>
                  </a:solidFill>
                  <a:effectLst>
                    <a:outerShdw blurRad="38100" dist="38100" dir="2700000" algn="tl">
                      <a:srgbClr val="C0C0C0"/>
                    </a:outerShdw>
                  </a:effectLst>
                </a:rPr>
                <a:t>‘SHM Toolbox’ </a:t>
              </a:r>
            </a:p>
          </p:txBody>
        </p:sp>
        <p:pic>
          <p:nvPicPr>
            <p:cNvPr id="115" name="Picture 169" descr="C:\Dokumente und Einstellungen\TS21BC\Desktop\images.jpg"/>
            <p:cNvPicPr>
              <a:picLocks noChangeAspect="1" noChangeArrowheads="1"/>
            </p:cNvPicPr>
            <p:nvPr/>
          </p:nvPicPr>
          <p:blipFill>
            <a:blip r:embed="rId4" cstate="print"/>
            <a:srcRect/>
            <a:stretch>
              <a:fillRect/>
            </a:stretch>
          </p:blipFill>
          <p:spPr bwMode="auto">
            <a:xfrm>
              <a:off x="7981636" y="3339270"/>
              <a:ext cx="1172270" cy="812381"/>
            </a:xfrm>
            <a:prstGeom prst="rect">
              <a:avLst/>
            </a:prstGeom>
            <a:noFill/>
            <a:ln w="9525">
              <a:noFill/>
              <a:miter lim="800000"/>
              <a:headEnd/>
              <a:tailEnd/>
            </a:ln>
          </p:spPr>
        </p:pic>
      </p:grpSp>
    </p:spTree>
    <p:extLst>
      <p:ext uri="{BB962C8B-B14F-4D97-AF65-F5344CB8AC3E}">
        <p14:creationId xmlns:p14="http://schemas.microsoft.com/office/powerpoint/2010/main" val="3711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Testia support along the Process Chain</a:t>
            </a:r>
          </a:p>
        </p:txBody>
      </p:sp>
      <p:grpSp>
        <p:nvGrpSpPr>
          <p:cNvPr id="28" name="Gruppieren 27"/>
          <p:cNvGrpSpPr/>
          <p:nvPr/>
        </p:nvGrpSpPr>
        <p:grpSpPr>
          <a:xfrm>
            <a:off x="478632" y="2867601"/>
            <a:ext cx="6498235" cy="1454697"/>
            <a:chOff x="638176" y="2680468"/>
            <a:chExt cx="8664313" cy="1939596"/>
          </a:xfrm>
        </p:grpSpPr>
        <p:sp>
          <p:nvSpPr>
            <p:cNvPr id="6" name="Freihandform 5"/>
            <p:cNvSpPr/>
            <p:nvPr/>
          </p:nvSpPr>
          <p:spPr>
            <a:xfrm>
              <a:off x="638176" y="2815965"/>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Functional Check</a:t>
              </a:r>
            </a:p>
          </p:txBody>
        </p:sp>
        <p:grpSp>
          <p:nvGrpSpPr>
            <p:cNvPr id="27" name="Gruppieren 26"/>
            <p:cNvGrpSpPr/>
            <p:nvPr/>
          </p:nvGrpSpPr>
          <p:grpSpPr>
            <a:xfrm>
              <a:off x="1901043" y="2680468"/>
              <a:ext cx="7401446" cy="1470744"/>
              <a:chOff x="1901043" y="2680468"/>
              <a:chExt cx="7401446" cy="1470744"/>
            </a:xfrm>
          </p:grpSpPr>
          <p:sp>
            <p:nvSpPr>
              <p:cNvPr id="7" name="Freihandform 6"/>
              <p:cNvSpPr/>
              <p:nvPr/>
            </p:nvSpPr>
            <p:spPr>
              <a:xfrm>
                <a:off x="1901043" y="2815966"/>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6" rIns="51506" bIns="51507"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Perform functional checks of the system</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Certify performance</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Calibration &amp; recalibration of systems</a:t>
                </a:r>
              </a:p>
            </p:txBody>
          </p:sp>
          <p:pic>
            <p:nvPicPr>
              <p:cNvPr id="21" name="Picture 1028" descr="C:\WINDOWS\TEMP\npo00001e.tmp"/>
              <p:cNvPicPr>
                <a:picLocks noChangeAspect="1" noChangeArrowheads="1"/>
              </p:cNvPicPr>
              <p:nvPr/>
            </p:nvPicPr>
            <p:blipFill>
              <a:blip r:embed="rId3" cstate="print">
                <a:extLst>
                  <a:ext uri="{28A0092B-C50C-407E-A947-70E740481C1C}">
                    <a14:useLocalDpi xmlns:a14="http://schemas.microsoft.com/office/drawing/2010/main" val="0"/>
                  </a:ext>
                </a:extLst>
              </a:blip>
              <a:srcRect t="12492" r="29611"/>
              <a:stretch>
                <a:fillRect/>
              </a:stretch>
            </p:blipFill>
            <p:spPr bwMode="gray">
              <a:xfrm>
                <a:off x="6845485" y="2680468"/>
                <a:ext cx="1774775" cy="147074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grpSp>
      <p:grpSp>
        <p:nvGrpSpPr>
          <p:cNvPr id="29" name="Gruppieren 28"/>
          <p:cNvGrpSpPr/>
          <p:nvPr/>
        </p:nvGrpSpPr>
        <p:grpSpPr>
          <a:xfrm>
            <a:off x="478632" y="4178308"/>
            <a:ext cx="6498235" cy="1734968"/>
            <a:chOff x="638176" y="4428077"/>
            <a:chExt cx="8664313" cy="2313291"/>
          </a:xfrm>
        </p:grpSpPr>
        <p:sp>
          <p:nvSpPr>
            <p:cNvPr id="24" name="Freihandform 23"/>
            <p:cNvSpPr/>
            <p:nvPr/>
          </p:nvSpPr>
          <p:spPr>
            <a:xfrm>
              <a:off x="638176" y="4428078"/>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System Operation</a:t>
              </a:r>
            </a:p>
          </p:txBody>
        </p:sp>
        <p:sp>
          <p:nvSpPr>
            <p:cNvPr id="25" name="Freihandform 24"/>
            <p:cNvSpPr/>
            <p:nvPr/>
          </p:nvSpPr>
          <p:spPr>
            <a:xfrm>
              <a:off x="1901043" y="4428077"/>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7" rIns="51506" bIns="51506"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Being in-situ to perform the measurements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Using tools to remote analyze areas with sensors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Frequently reporting to customers</a:t>
              </a:r>
            </a:p>
          </p:txBody>
        </p:sp>
        <p:grpSp>
          <p:nvGrpSpPr>
            <p:cNvPr id="9" name="Gruppieren 8"/>
            <p:cNvGrpSpPr/>
            <p:nvPr/>
          </p:nvGrpSpPr>
          <p:grpSpPr>
            <a:xfrm>
              <a:off x="6998168" y="4559834"/>
              <a:ext cx="2060575" cy="974725"/>
              <a:chOff x="6818313" y="1547813"/>
              <a:chExt cx="2060575" cy="974725"/>
            </a:xfrm>
          </p:grpSpPr>
          <p:grpSp>
            <p:nvGrpSpPr>
              <p:cNvPr id="10" name="Group 15"/>
              <p:cNvGrpSpPr>
                <a:grpSpLocks/>
              </p:cNvGrpSpPr>
              <p:nvPr/>
            </p:nvGrpSpPr>
            <p:grpSpPr bwMode="auto">
              <a:xfrm>
                <a:off x="8190132" y="1831055"/>
                <a:ext cx="385646" cy="365688"/>
                <a:chOff x="964" y="1473"/>
                <a:chExt cx="271" cy="275"/>
              </a:xfrm>
            </p:grpSpPr>
            <p:sp>
              <p:nvSpPr>
                <p:cNvPr id="18" name="Line 16"/>
                <p:cNvSpPr>
                  <a:spLocks noChangeShapeType="1"/>
                </p:cNvSpPr>
                <p:nvPr/>
              </p:nvSpPr>
              <p:spPr bwMode="auto">
                <a:xfrm flipV="1">
                  <a:off x="1052" y="1600"/>
                  <a:ext cx="122" cy="31"/>
                </a:xfrm>
                <a:prstGeom prst="line">
                  <a:avLst/>
                </a:prstGeom>
                <a:noFill/>
                <a:ln w="254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sp>
              <p:nvSpPr>
                <p:cNvPr id="19" name="Line 17"/>
                <p:cNvSpPr>
                  <a:spLocks noChangeShapeType="1"/>
                </p:cNvSpPr>
                <p:nvPr/>
              </p:nvSpPr>
              <p:spPr bwMode="auto">
                <a:xfrm flipH="1" flipV="1">
                  <a:off x="964" y="1473"/>
                  <a:ext cx="219" cy="126"/>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sp>
              <p:nvSpPr>
                <p:cNvPr id="20" name="Line 18"/>
                <p:cNvSpPr>
                  <a:spLocks noChangeShapeType="1"/>
                </p:cNvSpPr>
                <p:nvPr/>
              </p:nvSpPr>
              <p:spPr bwMode="auto">
                <a:xfrm>
                  <a:off x="1059" y="1632"/>
                  <a:ext cx="176" cy="116"/>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grpSp>
          <p:pic>
            <p:nvPicPr>
              <p:cNvPr id="11"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8214" y="2175467"/>
                <a:ext cx="328724" cy="347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0"/>
              <p:cNvPicPr>
                <a:picLocks noChangeAspect="1" noChangeArrowheads="1"/>
              </p:cNvPicPr>
              <p:nvPr/>
            </p:nvPicPr>
            <p:blipFill>
              <a:blip r:embed="rId5" cstate="print">
                <a:lum contrast="-20000"/>
                <a:extLst>
                  <a:ext uri="{28A0092B-C50C-407E-A947-70E740481C1C}">
                    <a14:useLocalDpi xmlns:a14="http://schemas.microsoft.com/office/drawing/2010/main" val="0"/>
                  </a:ext>
                </a:extLst>
              </a:blip>
              <a:srcRect/>
              <a:stretch>
                <a:fillRect/>
              </a:stretch>
            </p:blipFill>
            <p:spPr bwMode="auto">
              <a:xfrm>
                <a:off x="8275515" y="2191424"/>
                <a:ext cx="603373" cy="222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21" descr="A350-800_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313" y="1547813"/>
                <a:ext cx="1592392" cy="37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22"/>
              <p:cNvGrpSpPr>
                <a:grpSpLocks/>
              </p:cNvGrpSpPr>
              <p:nvPr/>
            </p:nvGrpSpPr>
            <p:grpSpPr bwMode="auto">
              <a:xfrm>
                <a:off x="7640835" y="1948075"/>
                <a:ext cx="385646" cy="365688"/>
                <a:chOff x="964" y="1473"/>
                <a:chExt cx="271" cy="275"/>
              </a:xfrm>
            </p:grpSpPr>
            <p:sp>
              <p:nvSpPr>
                <p:cNvPr id="15" name="Line 23"/>
                <p:cNvSpPr>
                  <a:spLocks noChangeShapeType="1"/>
                </p:cNvSpPr>
                <p:nvPr/>
              </p:nvSpPr>
              <p:spPr bwMode="auto">
                <a:xfrm flipV="1">
                  <a:off x="1052" y="1600"/>
                  <a:ext cx="122" cy="31"/>
                </a:xfrm>
                <a:prstGeom prst="line">
                  <a:avLst/>
                </a:prstGeom>
                <a:noFill/>
                <a:ln w="254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sp>
              <p:nvSpPr>
                <p:cNvPr id="16" name="Line 24"/>
                <p:cNvSpPr>
                  <a:spLocks noChangeShapeType="1"/>
                </p:cNvSpPr>
                <p:nvPr/>
              </p:nvSpPr>
              <p:spPr bwMode="auto">
                <a:xfrm flipH="1" flipV="1">
                  <a:off x="964" y="1473"/>
                  <a:ext cx="219" cy="126"/>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sp>
              <p:nvSpPr>
                <p:cNvPr id="17" name="Line 25"/>
                <p:cNvSpPr>
                  <a:spLocks noChangeShapeType="1"/>
                </p:cNvSpPr>
                <p:nvPr/>
              </p:nvSpPr>
              <p:spPr bwMode="auto">
                <a:xfrm>
                  <a:off x="1059" y="1632"/>
                  <a:ext cx="176" cy="116"/>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sz="1350"/>
                </a:p>
              </p:txBody>
            </p:sp>
          </p:grpSp>
        </p:grpSp>
        <p:pic>
          <p:nvPicPr>
            <p:cNvPr id="22"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4282" y="5252702"/>
              <a:ext cx="1158590" cy="148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1"/>
                  </a:solidFill>
                  <a:miter lim="800000"/>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uppieren 25"/>
          <p:cNvGrpSpPr/>
          <p:nvPr/>
        </p:nvGrpSpPr>
        <p:grpSpPr>
          <a:xfrm>
            <a:off x="478632" y="1719156"/>
            <a:ext cx="6498235" cy="1394059"/>
            <a:chOff x="638176" y="1149207"/>
            <a:chExt cx="8664313" cy="1858745"/>
          </a:xfrm>
        </p:grpSpPr>
        <p:sp>
          <p:nvSpPr>
            <p:cNvPr id="4" name="Freihandform 3"/>
            <p:cNvSpPr/>
            <p:nvPr/>
          </p:nvSpPr>
          <p:spPr>
            <a:xfrm>
              <a:off x="638176" y="1203853"/>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Protection</a:t>
              </a:r>
            </a:p>
          </p:txBody>
        </p:sp>
        <p:sp>
          <p:nvSpPr>
            <p:cNvPr id="5" name="Freihandform 4"/>
            <p:cNvSpPr/>
            <p:nvPr/>
          </p:nvSpPr>
          <p:spPr>
            <a:xfrm>
              <a:off x="1901043" y="1203853"/>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6" rIns="51506" bIns="51507"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Protect all SHM elements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according to OEM needs</a:t>
              </a:r>
            </a:p>
          </p:txBody>
        </p:sp>
        <p:graphicFrame>
          <p:nvGraphicFramePr>
            <p:cNvPr id="23" name="Objekt 22"/>
            <p:cNvGraphicFramePr>
              <a:graphicFrameLocks noChangeAspect="1"/>
            </p:cNvGraphicFramePr>
            <p:nvPr>
              <p:extLst>
                <p:ext uri="{D42A27DB-BD31-4B8C-83A1-F6EECF244321}">
                  <p14:modId xmlns:p14="http://schemas.microsoft.com/office/powerpoint/2010/main" val="1492320427"/>
                </p:ext>
              </p:extLst>
            </p:nvPr>
          </p:nvGraphicFramePr>
          <p:xfrm>
            <a:off x="6165864" y="1149207"/>
            <a:ext cx="2740025" cy="1335087"/>
          </p:xfrm>
          <a:graphic>
            <a:graphicData uri="http://schemas.openxmlformats.org/presentationml/2006/ole">
              <mc:AlternateContent xmlns:mc="http://schemas.openxmlformats.org/markup-compatibility/2006">
                <mc:Choice xmlns:v="urn:schemas-microsoft-com:vml" Requires="v">
                  <p:oleObj spid="_x0000_s6188" r:id="rId8" imgW="3270504" imgH="1588008" progId="">
                    <p:embed/>
                  </p:oleObj>
                </mc:Choice>
                <mc:Fallback>
                  <p:oleObj r:id="rId8" imgW="3270504" imgH="1588008"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5864" y="1149207"/>
                          <a:ext cx="27400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55455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Testia support along the Process Chain</a:t>
            </a:r>
          </a:p>
        </p:txBody>
      </p:sp>
      <p:grpSp>
        <p:nvGrpSpPr>
          <p:cNvPr id="10" name="Gruppieren 9"/>
          <p:cNvGrpSpPr/>
          <p:nvPr/>
        </p:nvGrpSpPr>
        <p:grpSpPr>
          <a:xfrm>
            <a:off x="400050" y="1678526"/>
            <a:ext cx="6498236" cy="1470909"/>
            <a:chOff x="533400" y="1095034"/>
            <a:chExt cx="8664314" cy="1961212"/>
          </a:xfrm>
        </p:grpSpPr>
        <p:sp>
          <p:nvSpPr>
            <p:cNvPr id="4" name="Freihandform 3"/>
            <p:cNvSpPr/>
            <p:nvPr/>
          </p:nvSpPr>
          <p:spPr>
            <a:xfrm>
              <a:off x="533400" y="1253908"/>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Analysis</a:t>
              </a:r>
            </a:p>
          </p:txBody>
        </p:sp>
        <p:sp>
          <p:nvSpPr>
            <p:cNvPr id="5" name="Freihandform 4"/>
            <p:cNvSpPr/>
            <p:nvPr/>
          </p:nvSpPr>
          <p:spPr>
            <a:xfrm>
              <a:off x="1795035" y="1253909"/>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4" rIns="51464" bIns="51465"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Collect and store data (if requested)</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Evaluate data</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Diagnostic of data</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Simulation</a:t>
              </a:r>
            </a:p>
          </p:txBody>
        </p:sp>
        <p:pic>
          <p:nvPicPr>
            <p:cNvPr id="25" name="Picture 11" descr="tva090106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9477" y="1095034"/>
              <a:ext cx="2252102" cy="14249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uppieren 10"/>
          <p:cNvGrpSpPr/>
          <p:nvPr/>
        </p:nvGrpSpPr>
        <p:grpSpPr>
          <a:xfrm>
            <a:off x="400050" y="2870937"/>
            <a:ext cx="6804250" cy="1486402"/>
            <a:chOff x="533400" y="2684915"/>
            <a:chExt cx="9072333" cy="1981869"/>
          </a:xfrm>
        </p:grpSpPr>
        <p:sp>
          <p:nvSpPr>
            <p:cNvPr id="6" name="Freihandform 5"/>
            <p:cNvSpPr/>
            <p:nvPr/>
          </p:nvSpPr>
          <p:spPr>
            <a:xfrm>
              <a:off x="533400" y="2864446"/>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Predictive Maintenance</a:t>
              </a:r>
            </a:p>
          </p:txBody>
        </p:sp>
        <p:sp>
          <p:nvSpPr>
            <p:cNvPr id="7" name="Freihandform 6"/>
            <p:cNvSpPr/>
            <p:nvPr/>
          </p:nvSpPr>
          <p:spPr>
            <a:xfrm>
              <a:off x="1795035" y="2864447"/>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4" rIns="51464" bIns="51465"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Use analyzed data to support prediction of failures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Provide predictive maintenance solutions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(Big Data analysis)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End-to-End Life-Time-Monitoring</a:t>
              </a:r>
            </a:p>
          </p:txBody>
        </p:sp>
        <p:grpSp>
          <p:nvGrpSpPr>
            <p:cNvPr id="26" name="Gruppieren 25"/>
            <p:cNvGrpSpPr/>
            <p:nvPr/>
          </p:nvGrpSpPr>
          <p:grpSpPr>
            <a:xfrm>
              <a:off x="7418952" y="2684915"/>
              <a:ext cx="2186781" cy="1595855"/>
              <a:chOff x="2133600" y="1143000"/>
              <a:chExt cx="4235450" cy="3191709"/>
            </a:xfrm>
          </p:grpSpPr>
          <p:sp>
            <p:nvSpPr>
              <p:cNvPr id="27" name="Rectangle 213"/>
              <p:cNvSpPr>
                <a:spLocks noChangeArrowheads="1"/>
              </p:cNvSpPr>
              <p:nvPr/>
            </p:nvSpPr>
            <p:spPr bwMode="auto">
              <a:xfrm>
                <a:off x="2133600" y="1143000"/>
                <a:ext cx="4114800" cy="28956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endParaRPr lang="en-GB" sz="525" dirty="0"/>
              </a:p>
            </p:txBody>
          </p:sp>
          <p:sp>
            <p:nvSpPr>
              <p:cNvPr id="28" name="Text Box 214"/>
              <p:cNvSpPr txBox="1">
                <a:spLocks noChangeArrowheads="1"/>
              </p:cNvSpPr>
              <p:nvPr/>
            </p:nvSpPr>
            <p:spPr bwMode="auto">
              <a:xfrm>
                <a:off x="5086349" y="3584576"/>
                <a:ext cx="1282701"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SzTx/>
                  <a:buFontTx/>
                  <a:buNone/>
                </a:pPr>
                <a:r>
                  <a:rPr lang="en-US" altLang="en-US" sz="525" b="1">
                    <a:latin typeface="Symbol" pitchFamily="18" charset="2"/>
                  </a:rPr>
                  <a:t>s</a:t>
                </a:r>
                <a:r>
                  <a:rPr lang="en-US" altLang="en-US" sz="525" b="1" baseline="-25000"/>
                  <a:t>operational</a:t>
                </a:r>
                <a:endParaRPr lang="en-US" altLang="en-US" sz="525" b="1"/>
              </a:p>
            </p:txBody>
          </p:sp>
          <p:sp>
            <p:nvSpPr>
              <p:cNvPr id="29" name="Line 215"/>
              <p:cNvSpPr>
                <a:spLocks noChangeShapeType="1"/>
              </p:cNvSpPr>
              <p:nvPr/>
            </p:nvSpPr>
            <p:spPr bwMode="auto">
              <a:xfrm>
                <a:off x="2624138" y="2940050"/>
                <a:ext cx="1042987"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0" name="Line 216"/>
              <p:cNvSpPr>
                <a:spLocks noChangeShapeType="1"/>
              </p:cNvSpPr>
              <p:nvPr/>
            </p:nvSpPr>
            <p:spPr bwMode="auto">
              <a:xfrm>
                <a:off x="3667125" y="2416175"/>
                <a:ext cx="0" cy="11811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1" name="Text Box 217"/>
              <p:cNvSpPr txBox="1">
                <a:spLocks noChangeArrowheads="1"/>
              </p:cNvSpPr>
              <p:nvPr/>
            </p:nvSpPr>
            <p:spPr bwMode="auto">
              <a:xfrm>
                <a:off x="3371849" y="3657600"/>
                <a:ext cx="838201"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SzTx/>
                  <a:buFontTx/>
                  <a:buNone/>
                </a:pPr>
                <a:r>
                  <a:rPr lang="en-US" altLang="en-US" sz="525" b="1">
                    <a:latin typeface="Symbol" pitchFamily="18" charset="2"/>
                  </a:rPr>
                  <a:t>s</a:t>
                </a:r>
                <a:r>
                  <a:rPr lang="en-US" altLang="en-US" sz="525" b="1" baseline="-25000"/>
                  <a:t>structure</a:t>
                </a:r>
                <a:endParaRPr lang="en-US" altLang="en-US" sz="525" b="1">
                  <a:latin typeface="Symbol" pitchFamily="18" charset="2"/>
                </a:endParaRPr>
              </a:p>
            </p:txBody>
          </p:sp>
          <p:sp>
            <p:nvSpPr>
              <p:cNvPr id="32" name="Text Box 218"/>
              <p:cNvSpPr txBox="1">
                <a:spLocks noChangeArrowheads="1"/>
              </p:cNvSpPr>
              <p:nvPr/>
            </p:nvSpPr>
            <p:spPr bwMode="auto">
              <a:xfrm>
                <a:off x="4403723" y="2105027"/>
                <a:ext cx="148272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525" b="1">
                    <a:solidFill>
                      <a:srgbClr val="FF3300"/>
                    </a:solidFill>
                  </a:rPr>
                  <a:t>Health Monitoring (HM)</a:t>
                </a:r>
              </a:p>
            </p:txBody>
          </p:sp>
          <p:sp>
            <p:nvSpPr>
              <p:cNvPr id="33" name="Text Box 219"/>
              <p:cNvSpPr txBox="1">
                <a:spLocks noChangeArrowheads="1"/>
              </p:cNvSpPr>
              <p:nvPr/>
            </p:nvSpPr>
            <p:spPr bwMode="auto">
              <a:xfrm>
                <a:off x="3797298" y="3179765"/>
                <a:ext cx="1766888"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525" b="1">
                    <a:solidFill>
                      <a:srgbClr val="5F35F7"/>
                    </a:solidFill>
                  </a:rPr>
                  <a:t>Conventional Inspection (CI)</a:t>
                </a:r>
              </a:p>
            </p:txBody>
          </p:sp>
          <p:grpSp>
            <p:nvGrpSpPr>
              <p:cNvPr id="34" name="Group 220"/>
              <p:cNvGrpSpPr>
                <a:grpSpLocks/>
              </p:cNvGrpSpPr>
              <p:nvPr/>
            </p:nvGrpSpPr>
            <p:grpSpPr bwMode="auto">
              <a:xfrm>
                <a:off x="2593975" y="1443038"/>
                <a:ext cx="3292475" cy="2173287"/>
                <a:chOff x="660" y="930"/>
                <a:chExt cx="2226" cy="1500"/>
              </a:xfrm>
            </p:grpSpPr>
            <p:sp>
              <p:nvSpPr>
                <p:cNvPr id="47" name="Line 221"/>
                <p:cNvSpPr>
                  <a:spLocks noChangeShapeType="1"/>
                </p:cNvSpPr>
                <p:nvPr/>
              </p:nvSpPr>
              <p:spPr bwMode="auto">
                <a:xfrm flipV="1">
                  <a:off x="660" y="930"/>
                  <a:ext cx="0" cy="15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48" name="Line 222"/>
                <p:cNvSpPr>
                  <a:spLocks noChangeShapeType="1"/>
                </p:cNvSpPr>
                <p:nvPr/>
              </p:nvSpPr>
              <p:spPr bwMode="auto">
                <a:xfrm>
                  <a:off x="660" y="2424"/>
                  <a:ext cx="2226"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grpSp>
          <p:sp>
            <p:nvSpPr>
              <p:cNvPr id="35" name="Freeform 223"/>
              <p:cNvSpPr>
                <a:spLocks/>
              </p:cNvSpPr>
              <p:nvPr/>
            </p:nvSpPr>
            <p:spPr bwMode="auto">
              <a:xfrm>
                <a:off x="2841625" y="1901825"/>
                <a:ext cx="2930525" cy="1009650"/>
              </a:xfrm>
              <a:custGeom>
                <a:avLst/>
                <a:gdLst>
                  <a:gd name="T0" fmla="*/ 0 w 1626"/>
                  <a:gd name="T1" fmla="*/ 0 h 726"/>
                  <a:gd name="T2" fmla="*/ 102 w 1626"/>
                  <a:gd name="T3" fmla="*/ 132 h 726"/>
                  <a:gd name="T4" fmla="*/ 270 w 1626"/>
                  <a:gd name="T5" fmla="*/ 264 h 726"/>
                  <a:gd name="T6" fmla="*/ 444 w 1626"/>
                  <a:gd name="T7" fmla="*/ 366 h 726"/>
                  <a:gd name="T8" fmla="*/ 768 w 1626"/>
                  <a:gd name="T9" fmla="*/ 492 h 726"/>
                  <a:gd name="T10" fmla="*/ 1002 w 1626"/>
                  <a:gd name="T11" fmla="*/ 564 h 726"/>
                  <a:gd name="T12" fmla="*/ 1368 w 1626"/>
                  <a:gd name="T13" fmla="*/ 672 h 726"/>
                  <a:gd name="T14" fmla="*/ 1626 w 1626"/>
                  <a:gd name="T15" fmla="*/ 726 h 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6" h="726">
                    <a:moveTo>
                      <a:pt x="0" y="0"/>
                    </a:moveTo>
                    <a:cubicBezTo>
                      <a:pt x="28" y="44"/>
                      <a:pt x="57" y="88"/>
                      <a:pt x="102" y="132"/>
                    </a:cubicBezTo>
                    <a:cubicBezTo>
                      <a:pt x="147" y="176"/>
                      <a:pt x="213" y="225"/>
                      <a:pt x="270" y="264"/>
                    </a:cubicBezTo>
                    <a:cubicBezTo>
                      <a:pt x="327" y="303"/>
                      <a:pt x="361" y="328"/>
                      <a:pt x="444" y="366"/>
                    </a:cubicBezTo>
                    <a:cubicBezTo>
                      <a:pt x="527" y="404"/>
                      <a:pt x="675" y="459"/>
                      <a:pt x="768" y="492"/>
                    </a:cubicBezTo>
                    <a:cubicBezTo>
                      <a:pt x="861" y="525"/>
                      <a:pt x="902" y="534"/>
                      <a:pt x="1002" y="564"/>
                    </a:cubicBezTo>
                    <a:cubicBezTo>
                      <a:pt x="1102" y="594"/>
                      <a:pt x="1264" y="645"/>
                      <a:pt x="1368" y="672"/>
                    </a:cubicBezTo>
                    <a:cubicBezTo>
                      <a:pt x="1472" y="699"/>
                      <a:pt x="1549" y="712"/>
                      <a:pt x="1626" y="726"/>
                    </a:cubicBezTo>
                  </a:path>
                </a:pathLst>
              </a:custGeom>
              <a:noFill/>
              <a:ln w="28575"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6" name="Freeform 224"/>
              <p:cNvSpPr>
                <a:spLocks/>
              </p:cNvSpPr>
              <p:nvPr/>
            </p:nvSpPr>
            <p:spPr bwMode="auto">
              <a:xfrm>
                <a:off x="2747963" y="2406650"/>
                <a:ext cx="2868612" cy="962025"/>
              </a:xfrm>
              <a:custGeom>
                <a:avLst/>
                <a:gdLst>
                  <a:gd name="T0" fmla="*/ 0 w 1626"/>
                  <a:gd name="T1" fmla="*/ 0 h 726"/>
                  <a:gd name="T2" fmla="*/ 102 w 1626"/>
                  <a:gd name="T3" fmla="*/ 132 h 726"/>
                  <a:gd name="T4" fmla="*/ 270 w 1626"/>
                  <a:gd name="T5" fmla="*/ 264 h 726"/>
                  <a:gd name="T6" fmla="*/ 444 w 1626"/>
                  <a:gd name="T7" fmla="*/ 366 h 726"/>
                  <a:gd name="T8" fmla="*/ 768 w 1626"/>
                  <a:gd name="T9" fmla="*/ 492 h 726"/>
                  <a:gd name="T10" fmla="*/ 1002 w 1626"/>
                  <a:gd name="T11" fmla="*/ 564 h 726"/>
                  <a:gd name="T12" fmla="*/ 1368 w 1626"/>
                  <a:gd name="T13" fmla="*/ 672 h 726"/>
                  <a:gd name="T14" fmla="*/ 1626 w 1626"/>
                  <a:gd name="T15" fmla="*/ 726 h 7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6" h="726">
                    <a:moveTo>
                      <a:pt x="0" y="0"/>
                    </a:moveTo>
                    <a:cubicBezTo>
                      <a:pt x="28" y="44"/>
                      <a:pt x="57" y="88"/>
                      <a:pt x="102" y="132"/>
                    </a:cubicBezTo>
                    <a:cubicBezTo>
                      <a:pt x="147" y="176"/>
                      <a:pt x="213" y="225"/>
                      <a:pt x="270" y="264"/>
                    </a:cubicBezTo>
                    <a:cubicBezTo>
                      <a:pt x="327" y="303"/>
                      <a:pt x="361" y="328"/>
                      <a:pt x="444" y="366"/>
                    </a:cubicBezTo>
                    <a:cubicBezTo>
                      <a:pt x="527" y="404"/>
                      <a:pt x="675" y="459"/>
                      <a:pt x="768" y="492"/>
                    </a:cubicBezTo>
                    <a:cubicBezTo>
                      <a:pt x="861" y="525"/>
                      <a:pt x="902" y="534"/>
                      <a:pt x="1002" y="564"/>
                    </a:cubicBezTo>
                    <a:cubicBezTo>
                      <a:pt x="1102" y="594"/>
                      <a:pt x="1264" y="645"/>
                      <a:pt x="1368" y="672"/>
                    </a:cubicBezTo>
                    <a:cubicBezTo>
                      <a:pt x="1472" y="699"/>
                      <a:pt x="1549" y="712"/>
                      <a:pt x="1626" y="726"/>
                    </a:cubicBezTo>
                  </a:path>
                </a:pathLst>
              </a:custGeom>
              <a:noFill/>
              <a:ln w="28575" cap="flat" cmpd="sng">
                <a:solidFill>
                  <a:srgbClr val="5F35F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7" name="Line 225"/>
              <p:cNvSpPr>
                <a:spLocks noChangeShapeType="1"/>
              </p:cNvSpPr>
              <p:nvPr/>
            </p:nvSpPr>
            <p:spPr bwMode="auto">
              <a:xfrm flipH="1">
                <a:off x="4225925" y="2420938"/>
                <a:ext cx="184150" cy="138112"/>
              </a:xfrm>
              <a:prstGeom prst="line">
                <a:avLst/>
              </a:prstGeom>
              <a:noFill/>
              <a:ln w="9525">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8" name="Line 226"/>
              <p:cNvSpPr>
                <a:spLocks noChangeShapeType="1"/>
              </p:cNvSpPr>
              <p:nvPr/>
            </p:nvSpPr>
            <p:spPr bwMode="auto">
              <a:xfrm flipV="1">
                <a:off x="4335463" y="3148013"/>
                <a:ext cx="95250" cy="92075"/>
              </a:xfrm>
              <a:prstGeom prst="line">
                <a:avLst/>
              </a:prstGeom>
              <a:noFill/>
              <a:ln w="9525">
                <a:solidFill>
                  <a:schemeClr val="tx1"/>
                </a:solidFill>
                <a:round/>
                <a:headE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39" name="Line 227"/>
              <p:cNvSpPr>
                <a:spLocks noChangeShapeType="1"/>
              </p:cNvSpPr>
              <p:nvPr/>
            </p:nvSpPr>
            <p:spPr bwMode="auto">
              <a:xfrm>
                <a:off x="2624138" y="2425700"/>
                <a:ext cx="1042987"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40" name="Line 228"/>
              <p:cNvSpPr>
                <a:spLocks noChangeShapeType="1"/>
              </p:cNvSpPr>
              <p:nvPr/>
            </p:nvSpPr>
            <p:spPr bwMode="auto">
              <a:xfrm flipV="1">
                <a:off x="3667125" y="3082925"/>
                <a:ext cx="0" cy="514350"/>
              </a:xfrm>
              <a:prstGeom prst="line">
                <a:avLst/>
              </a:prstGeom>
              <a:noFill/>
              <a:ln w="9525" cap="rnd">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41" name="Line 229"/>
              <p:cNvSpPr>
                <a:spLocks noChangeShapeType="1"/>
              </p:cNvSpPr>
              <p:nvPr/>
            </p:nvSpPr>
            <p:spPr bwMode="auto">
              <a:xfrm flipH="1">
                <a:off x="3089275" y="2940050"/>
                <a:ext cx="577850" cy="0"/>
              </a:xfrm>
              <a:prstGeom prst="line">
                <a:avLst/>
              </a:prstGeom>
              <a:noFill/>
              <a:ln w="9525" cap="rnd">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42" name="Line 230"/>
              <p:cNvSpPr>
                <a:spLocks noChangeShapeType="1"/>
              </p:cNvSpPr>
              <p:nvPr/>
            </p:nvSpPr>
            <p:spPr bwMode="auto">
              <a:xfrm flipH="1">
                <a:off x="3057525" y="2425700"/>
                <a:ext cx="577850" cy="0"/>
              </a:xfrm>
              <a:prstGeom prst="line">
                <a:avLst/>
              </a:prstGeom>
              <a:noFill/>
              <a:ln w="9525" cap="rnd">
                <a:solidFill>
                  <a:schemeClr val="tx1"/>
                </a:solidFill>
                <a:prstDash val="sysDot"/>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25"/>
              </a:p>
            </p:txBody>
          </p:sp>
          <p:sp>
            <p:nvSpPr>
              <p:cNvPr id="43" name="Text Box 231"/>
              <p:cNvSpPr txBox="1">
                <a:spLocks noChangeArrowheads="1"/>
              </p:cNvSpPr>
              <p:nvPr/>
            </p:nvSpPr>
            <p:spPr bwMode="auto">
              <a:xfrm>
                <a:off x="2133600" y="1219200"/>
                <a:ext cx="4114800"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buSzTx/>
                  <a:buFontTx/>
                  <a:buNone/>
                </a:pPr>
                <a:r>
                  <a:rPr lang="en-US" altLang="en-US" sz="525" b="1">
                    <a:solidFill>
                      <a:srgbClr val="0066FF"/>
                    </a:solidFill>
                  </a:rPr>
                  <a:t>Maintenance Benefit</a:t>
                </a:r>
              </a:p>
            </p:txBody>
          </p:sp>
          <p:sp>
            <p:nvSpPr>
              <p:cNvPr id="44" name="Text Box 233"/>
              <p:cNvSpPr txBox="1">
                <a:spLocks noChangeArrowheads="1"/>
              </p:cNvSpPr>
              <p:nvPr/>
            </p:nvSpPr>
            <p:spPr bwMode="auto">
              <a:xfrm>
                <a:off x="2178052" y="2276477"/>
                <a:ext cx="487364"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525" b="1"/>
                  <a:t>I </a:t>
                </a:r>
                <a:r>
                  <a:rPr lang="en-US" altLang="en-US" sz="525" b="1" baseline="-25000"/>
                  <a:t>HM</a:t>
                </a:r>
              </a:p>
            </p:txBody>
          </p:sp>
          <p:sp>
            <p:nvSpPr>
              <p:cNvPr id="45" name="Text Box 234"/>
              <p:cNvSpPr txBox="1">
                <a:spLocks noChangeArrowheads="1"/>
              </p:cNvSpPr>
              <p:nvPr/>
            </p:nvSpPr>
            <p:spPr bwMode="auto">
              <a:xfrm>
                <a:off x="2178052" y="2828925"/>
                <a:ext cx="487364" cy="74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525" b="1"/>
                  <a:t>I </a:t>
                </a:r>
                <a:r>
                  <a:rPr lang="en-US" altLang="en-US" sz="525" b="1" baseline="-25000"/>
                  <a:t>CI</a:t>
                </a:r>
              </a:p>
            </p:txBody>
          </p:sp>
          <p:sp>
            <p:nvSpPr>
              <p:cNvPr id="46" name="Text Box 239"/>
              <p:cNvSpPr txBox="1">
                <a:spLocks noChangeArrowheads="1"/>
              </p:cNvSpPr>
              <p:nvPr/>
            </p:nvSpPr>
            <p:spPr bwMode="auto">
              <a:xfrm>
                <a:off x="2133600" y="1219200"/>
                <a:ext cx="769936" cy="67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SzTx/>
                  <a:buFontTx/>
                  <a:buNone/>
                </a:pPr>
                <a:r>
                  <a:rPr lang="en-US" altLang="en-US" sz="525" b="1"/>
                  <a:t>Interval</a:t>
                </a:r>
              </a:p>
            </p:txBody>
          </p:sp>
        </p:grpSp>
      </p:grpSp>
      <p:grpSp>
        <p:nvGrpSpPr>
          <p:cNvPr id="12" name="Gruppieren 11"/>
          <p:cNvGrpSpPr/>
          <p:nvPr/>
        </p:nvGrpSpPr>
        <p:grpSpPr>
          <a:xfrm>
            <a:off x="400050" y="4127886"/>
            <a:ext cx="6498236" cy="1437356"/>
            <a:chOff x="533400" y="4360847"/>
            <a:chExt cx="8664314" cy="1916475"/>
          </a:xfrm>
        </p:grpSpPr>
        <p:sp>
          <p:nvSpPr>
            <p:cNvPr id="8" name="Freihandform 7"/>
            <p:cNvSpPr/>
            <p:nvPr/>
          </p:nvSpPr>
          <p:spPr>
            <a:xfrm>
              <a:off x="533400" y="4474984"/>
              <a:ext cx="1261637" cy="1802338"/>
            </a:xfrm>
            <a:custGeom>
              <a:avLst/>
              <a:gdLst>
                <a:gd name="connsiteX0" fmla="*/ 0 w 1802337"/>
                <a:gd name="connsiteY0" fmla="*/ 0 h 1261636"/>
                <a:gd name="connsiteX1" fmla="*/ 1171519 w 1802337"/>
                <a:gd name="connsiteY1" fmla="*/ 0 h 1261636"/>
                <a:gd name="connsiteX2" fmla="*/ 1802337 w 1802337"/>
                <a:gd name="connsiteY2" fmla="*/ 630818 h 1261636"/>
                <a:gd name="connsiteX3" fmla="*/ 1171519 w 1802337"/>
                <a:gd name="connsiteY3" fmla="*/ 1261636 h 1261636"/>
                <a:gd name="connsiteX4" fmla="*/ 0 w 1802337"/>
                <a:gd name="connsiteY4" fmla="*/ 1261636 h 1261636"/>
                <a:gd name="connsiteX5" fmla="*/ 630818 w 1802337"/>
                <a:gd name="connsiteY5" fmla="*/ 630818 h 1261636"/>
                <a:gd name="connsiteX6" fmla="*/ 0 w 1802337"/>
                <a:gd name="connsiteY6" fmla="*/ 0 h 126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2337" h="1261636">
                  <a:moveTo>
                    <a:pt x="1802336" y="0"/>
                  </a:moveTo>
                  <a:lnTo>
                    <a:pt x="1802336" y="820063"/>
                  </a:lnTo>
                  <a:lnTo>
                    <a:pt x="901169" y="1261636"/>
                  </a:lnTo>
                  <a:lnTo>
                    <a:pt x="1" y="820063"/>
                  </a:lnTo>
                  <a:lnTo>
                    <a:pt x="1" y="0"/>
                  </a:lnTo>
                  <a:lnTo>
                    <a:pt x="901169" y="441573"/>
                  </a:lnTo>
                  <a:lnTo>
                    <a:pt x="1802336"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0734" rIns="7620" bIns="480734"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Repair &amp; Maintenance</a:t>
              </a:r>
            </a:p>
          </p:txBody>
        </p:sp>
        <p:sp>
          <p:nvSpPr>
            <p:cNvPr id="9" name="Freihandform 8"/>
            <p:cNvSpPr/>
            <p:nvPr/>
          </p:nvSpPr>
          <p:spPr>
            <a:xfrm>
              <a:off x="1795035" y="4474984"/>
              <a:ext cx="7402679" cy="1171520"/>
            </a:xfrm>
            <a:custGeom>
              <a:avLst/>
              <a:gdLst>
                <a:gd name="connsiteX0" fmla="*/ 195257 w 1171519"/>
                <a:gd name="connsiteY0" fmla="*/ 0 h 7402678"/>
                <a:gd name="connsiteX1" fmla="*/ 976262 w 1171519"/>
                <a:gd name="connsiteY1" fmla="*/ 0 h 7402678"/>
                <a:gd name="connsiteX2" fmla="*/ 1171519 w 1171519"/>
                <a:gd name="connsiteY2" fmla="*/ 195257 h 7402678"/>
                <a:gd name="connsiteX3" fmla="*/ 1171519 w 1171519"/>
                <a:gd name="connsiteY3" fmla="*/ 7402678 h 7402678"/>
                <a:gd name="connsiteX4" fmla="*/ 1171519 w 1171519"/>
                <a:gd name="connsiteY4" fmla="*/ 7402678 h 7402678"/>
                <a:gd name="connsiteX5" fmla="*/ 0 w 1171519"/>
                <a:gd name="connsiteY5" fmla="*/ 7402678 h 7402678"/>
                <a:gd name="connsiteX6" fmla="*/ 0 w 1171519"/>
                <a:gd name="connsiteY6" fmla="*/ 7402678 h 7402678"/>
                <a:gd name="connsiteX7" fmla="*/ 0 w 1171519"/>
                <a:gd name="connsiteY7" fmla="*/ 195257 h 7402678"/>
                <a:gd name="connsiteX8" fmla="*/ 195257 w 1171519"/>
                <a:gd name="connsiteY8" fmla="*/ 0 h 740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519" h="7402678">
                  <a:moveTo>
                    <a:pt x="1171519" y="1233806"/>
                  </a:moveTo>
                  <a:lnTo>
                    <a:pt x="1171519" y="6168872"/>
                  </a:lnTo>
                  <a:cubicBezTo>
                    <a:pt x="1171519" y="6850280"/>
                    <a:pt x="1157684" y="7402675"/>
                    <a:pt x="1140618" y="7402675"/>
                  </a:cubicBezTo>
                  <a:lnTo>
                    <a:pt x="0" y="7402675"/>
                  </a:lnTo>
                  <a:lnTo>
                    <a:pt x="0" y="7402675"/>
                  </a:lnTo>
                  <a:lnTo>
                    <a:pt x="0" y="3"/>
                  </a:lnTo>
                  <a:lnTo>
                    <a:pt x="0" y="3"/>
                  </a:lnTo>
                  <a:lnTo>
                    <a:pt x="1140618" y="3"/>
                  </a:lnTo>
                  <a:cubicBezTo>
                    <a:pt x="1157684" y="3"/>
                    <a:pt x="1171519" y="552398"/>
                    <a:pt x="1171519" y="1233806"/>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465" rIns="51464" bIns="51464"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Repair sensors, cables, connectors, etc.</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Reinstall sensors and protect</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Periodically check of sensor and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equipment function</a:t>
              </a:r>
            </a:p>
          </p:txBody>
        </p:sp>
        <p:pic>
          <p:nvPicPr>
            <p:cNvPr id="49" name="Picture 3" descr="Hamburg 01"/>
            <p:cNvPicPr>
              <a:picLocks noChangeAspect="1" noChangeArrowheads="1"/>
            </p:cNvPicPr>
            <p:nvPr/>
          </p:nvPicPr>
          <p:blipFill>
            <a:blip r:embed="rId3" cstate="print">
              <a:extLst>
                <a:ext uri="{28A0092B-C50C-407E-A947-70E740481C1C}">
                  <a14:useLocalDpi xmlns:a14="http://schemas.microsoft.com/office/drawing/2010/main" val="0"/>
                </a:ext>
              </a:extLst>
            </a:blip>
            <a:srcRect b="2194"/>
            <a:stretch>
              <a:fillRect/>
            </a:stretch>
          </p:blipFill>
          <p:spPr bwMode="auto">
            <a:xfrm>
              <a:off x="6422752" y="4360847"/>
              <a:ext cx="2551043" cy="1543987"/>
            </a:xfrm>
            <a:prstGeom prst="rect">
              <a:avLst/>
            </a:prstGeo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08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Testia support along the Process Chain</a:t>
            </a:r>
          </a:p>
        </p:txBody>
      </p:sp>
      <p:grpSp>
        <p:nvGrpSpPr>
          <p:cNvPr id="12" name="Gruppieren 11"/>
          <p:cNvGrpSpPr/>
          <p:nvPr/>
        </p:nvGrpSpPr>
        <p:grpSpPr>
          <a:xfrm>
            <a:off x="488658" y="4282867"/>
            <a:ext cx="6498235" cy="1353075"/>
            <a:chOff x="651543" y="4567489"/>
            <a:chExt cx="8664313" cy="1804100"/>
          </a:xfrm>
        </p:grpSpPr>
        <p:sp>
          <p:nvSpPr>
            <p:cNvPr id="8" name="Freihandform 7"/>
            <p:cNvSpPr/>
            <p:nvPr/>
          </p:nvSpPr>
          <p:spPr>
            <a:xfrm>
              <a:off x="651543" y="4567490"/>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Customer</a:t>
              </a:r>
            </a:p>
          </p:txBody>
        </p:sp>
        <p:sp>
          <p:nvSpPr>
            <p:cNvPr id="9" name="Freihandform 8"/>
            <p:cNvSpPr/>
            <p:nvPr/>
          </p:nvSpPr>
          <p:spPr>
            <a:xfrm>
              <a:off x="1914410" y="4567489"/>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7" rIns="51506" bIns="51506"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All Aerospace OEM</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Airlines, MRO, …….</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Other industries (construction, automotive, wind, ……)</a:t>
              </a:r>
            </a:p>
          </p:txBody>
        </p:sp>
      </p:grpSp>
      <p:grpSp>
        <p:nvGrpSpPr>
          <p:cNvPr id="10" name="Gruppieren 9"/>
          <p:cNvGrpSpPr/>
          <p:nvPr/>
        </p:nvGrpSpPr>
        <p:grpSpPr>
          <a:xfrm>
            <a:off x="488658" y="1815693"/>
            <a:ext cx="6498235" cy="1402081"/>
            <a:chOff x="651543" y="1277923"/>
            <a:chExt cx="8664313" cy="1869441"/>
          </a:xfrm>
        </p:grpSpPr>
        <p:sp>
          <p:nvSpPr>
            <p:cNvPr id="4" name="Freihandform 3"/>
            <p:cNvSpPr/>
            <p:nvPr/>
          </p:nvSpPr>
          <p:spPr>
            <a:xfrm>
              <a:off x="651543" y="1343265"/>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Training</a:t>
              </a:r>
            </a:p>
          </p:txBody>
        </p:sp>
        <p:sp>
          <p:nvSpPr>
            <p:cNvPr id="5" name="Freihandform 4"/>
            <p:cNvSpPr/>
            <p:nvPr/>
          </p:nvSpPr>
          <p:spPr>
            <a:xfrm>
              <a:off x="1914410" y="1343265"/>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6" rIns="51506" bIns="51507"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Perform trainings for installation and operation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of sensor systems</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eLearning for remote training &amp; education</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Hands-On trainings for all sensor types</a:t>
              </a:r>
            </a:p>
          </p:txBody>
        </p:sp>
        <p:pic>
          <p:nvPicPr>
            <p:cNvPr id="51" name="Grafik 30" descr="Schulung 2.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87253" y="1277923"/>
              <a:ext cx="1649356" cy="135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uppieren 10"/>
          <p:cNvGrpSpPr/>
          <p:nvPr/>
        </p:nvGrpSpPr>
        <p:grpSpPr>
          <a:xfrm>
            <a:off x="488658" y="3043740"/>
            <a:ext cx="7197904" cy="1383118"/>
            <a:chOff x="651543" y="2915319"/>
            <a:chExt cx="9597205" cy="1844157"/>
          </a:xfrm>
        </p:grpSpPr>
        <p:sp>
          <p:nvSpPr>
            <p:cNvPr id="6" name="Freihandform 5"/>
            <p:cNvSpPr/>
            <p:nvPr/>
          </p:nvSpPr>
          <p:spPr>
            <a:xfrm>
              <a:off x="651543" y="2955377"/>
              <a:ext cx="1262869" cy="1804099"/>
            </a:xfrm>
            <a:custGeom>
              <a:avLst/>
              <a:gdLst>
                <a:gd name="connsiteX0" fmla="*/ 0 w 1804099"/>
                <a:gd name="connsiteY0" fmla="*/ 0 h 1262869"/>
                <a:gd name="connsiteX1" fmla="*/ 1172665 w 1804099"/>
                <a:gd name="connsiteY1" fmla="*/ 0 h 1262869"/>
                <a:gd name="connsiteX2" fmla="*/ 1804099 w 1804099"/>
                <a:gd name="connsiteY2" fmla="*/ 631435 h 1262869"/>
                <a:gd name="connsiteX3" fmla="*/ 1172665 w 1804099"/>
                <a:gd name="connsiteY3" fmla="*/ 1262869 h 1262869"/>
                <a:gd name="connsiteX4" fmla="*/ 0 w 1804099"/>
                <a:gd name="connsiteY4" fmla="*/ 1262869 h 1262869"/>
                <a:gd name="connsiteX5" fmla="*/ 631435 w 1804099"/>
                <a:gd name="connsiteY5" fmla="*/ 631435 h 1262869"/>
                <a:gd name="connsiteX6" fmla="*/ 0 w 1804099"/>
                <a:gd name="connsiteY6" fmla="*/ 0 h 126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099" h="1262869">
                  <a:moveTo>
                    <a:pt x="1804099" y="0"/>
                  </a:moveTo>
                  <a:lnTo>
                    <a:pt x="1804099" y="820865"/>
                  </a:lnTo>
                  <a:lnTo>
                    <a:pt x="902049" y="1262869"/>
                  </a:lnTo>
                  <a:lnTo>
                    <a:pt x="0" y="820865"/>
                  </a:lnTo>
                  <a:lnTo>
                    <a:pt x="0" y="0"/>
                  </a:lnTo>
                  <a:lnTo>
                    <a:pt x="902049" y="442004"/>
                  </a:lnTo>
                  <a:lnTo>
                    <a:pt x="1804099" y="0"/>
                  </a:lnTo>
                  <a:close/>
                </a:path>
              </a:pathLst>
            </a:cu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7621" tIns="481196" rIns="7619" bIns="481196" numCol="1" spcCol="1270" anchor="ctr" anchorCtr="0">
              <a:noAutofit/>
            </a:bodyPr>
            <a:lstStyle/>
            <a:p>
              <a:pPr algn="ctr" defTabSz="5334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Supplier &amp; Partner</a:t>
              </a:r>
            </a:p>
          </p:txBody>
        </p:sp>
        <p:sp>
          <p:nvSpPr>
            <p:cNvPr id="7" name="Freihandform 6"/>
            <p:cNvSpPr/>
            <p:nvPr/>
          </p:nvSpPr>
          <p:spPr>
            <a:xfrm>
              <a:off x="1914410" y="2955378"/>
              <a:ext cx="7401446" cy="1172665"/>
            </a:xfrm>
            <a:custGeom>
              <a:avLst/>
              <a:gdLst>
                <a:gd name="connsiteX0" fmla="*/ 195448 w 1172664"/>
                <a:gd name="connsiteY0" fmla="*/ 0 h 7401445"/>
                <a:gd name="connsiteX1" fmla="*/ 977216 w 1172664"/>
                <a:gd name="connsiteY1" fmla="*/ 0 h 7401445"/>
                <a:gd name="connsiteX2" fmla="*/ 1172664 w 1172664"/>
                <a:gd name="connsiteY2" fmla="*/ 195448 h 7401445"/>
                <a:gd name="connsiteX3" fmla="*/ 1172664 w 1172664"/>
                <a:gd name="connsiteY3" fmla="*/ 7401445 h 7401445"/>
                <a:gd name="connsiteX4" fmla="*/ 1172664 w 1172664"/>
                <a:gd name="connsiteY4" fmla="*/ 7401445 h 7401445"/>
                <a:gd name="connsiteX5" fmla="*/ 0 w 1172664"/>
                <a:gd name="connsiteY5" fmla="*/ 7401445 h 7401445"/>
                <a:gd name="connsiteX6" fmla="*/ 0 w 1172664"/>
                <a:gd name="connsiteY6" fmla="*/ 7401445 h 7401445"/>
                <a:gd name="connsiteX7" fmla="*/ 0 w 1172664"/>
                <a:gd name="connsiteY7" fmla="*/ 195448 h 7401445"/>
                <a:gd name="connsiteX8" fmla="*/ 195448 w 1172664"/>
                <a:gd name="connsiteY8" fmla="*/ 0 h 74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664" h="7401445">
                  <a:moveTo>
                    <a:pt x="1172664" y="1233602"/>
                  </a:moveTo>
                  <a:lnTo>
                    <a:pt x="1172664" y="6167843"/>
                  </a:lnTo>
                  <a:cubicBezTo>
                    <a:pt x="1172664" y="6849141"/>
                    <a:pt x="1158800" y="7401442"/>
                    <a:pt x="1141698" y="7401442"/>
                  </a:cubicBezTo>
                  <a:lnTo>
                    <a:pt x="0" y="7401442"/>
                  </a:lnTo>
                  <a:lnTo>
                    <a:pt x="0" y="7401442"/>
                  </a:lnTo>
                  <a:lnTo>
                    <a:pt x="0" y="3"/>
                  </a:lnTo>
                  <a:lnTo>
                    <a:pt x="0" y="3"/>
                  </a:lnTo>
                  <a:lnTo>
                    <a:pt x="1141698" y="3"/>
                  </a:lnTo>
                  <a:cubicBezTo>
                    <a:pt x="1158800" y="3"/>
                    <a:pt x="1172664" y="552304"/>
                    <a:pt x="1172664" y="1233602"/>
                  </a:cubicBez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6013" tIns="51506" rIns="51506" bIns="51507" numCol="1" spcCol="1270" anchor="ctr" anchorCtr="0">
              <a:noAutofit/>
            </a:bodyPr>
            <a:lstStyle/>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Provide the „Tool Box“ with the right technology </a:t>
              </a:r>
              <a:br>
                <a:rPr lang="en-US" sz="1350" dirty="0">
                  <a:latin typeface="Arial" panose="020B0604020202020204" pitchFamily="34" charset="0"/>
                  <a:cs typeface="Arial" panose="020B0604020202020204" pitchFamily="34" charset="0"/>
                </a:rPr>
              </a:br>
              <a:r>
                <a:rPr lang="en-US" sz="1350" dirty="0">
                  <a:latin typeface="Arial" panose="020B0604020202020204" pitchFamily="34" charset="0"/>
                  <a:cs typeface="Arial" panose="020B0604020202020204" pitchFamily="34" charset="0"/>
                </a:rPr>
                <a:t>for the right application</a:t>
              </a:r>
            </a:p>
            <a:p>
              <a:pPr marL="128588" lvl="1" indent="-128588" defTabSz="600075">
                <a:lnSpc>
                  <a:spcPct val="90000"/>
                </a:lnSpc>
                <a:spcBef>
                  <a:spcPct val="0"/>
                </a:spcBef>
                <a:spcAft>
                  <a:spcPct val="15000"/>
                </a:spcAft>
                <a:buChar char="••"/>
              </a:pPr>
              <a:r>
                <a:rPr lang="en-US" sz="1350" dirty="0">
                  <a:latin typeface="Arial" panose="020B0604020202020204" pitchFamily="34" charset="0"/>
                  <a:cs typeface="Arial" panose="020B0604020202020204" pitchFamily="34" charset="0"/>
                </a:rPr>
                <a:t>Be a partner for SHM technology developer</a:t>
              </a:r>
            </a:p>
          </p:txBody>
        </p:sp>
        <p:sp>
          <p:nvSpPr>
            <p:cNvPr id="52" name="Rectangle 148"/>
            <p:cNvSpPr>
              <a:spLocks noChangeArrowheads="1"/>
            </p:cNvSpPr>
            <p:nvPr/>
          </p:nvSpPr>
          <p:spPr bwMode="auto">
            <a:xfrm>
              <a:off x="7700728" y="2915319"/>
              <a:ext cx="2133431" cy="433068"/>
            </a:xfrm>
            <a:prstGeom prst="rect">
              <a:avLst/>
            </a:prstGeom>
            <a:noFill/>
            <a:ln w="9525">
              <a:noFill/>
              <a:miter lim="800000"/>
              <a:headEnd/>
              <a:tailEnd/>
            </a:ln>
            <a:effectLst/>
          </p:spPr>
          <p:txBody>
            <a:bodyPr wrap="square" lIns="67500" tIns="35100" rIns="67500" bIns="35100">
              <a:spAutoFit/>
            </a:bodyPr>
            <a:lstStyle/>
            <a:p>
              <a:pPr>
                <a:spcBef>
                  <a:spcPct val="50000"/>
                </a:spcBef>
                <a:defRPr/>
              </a:pPr>
              <a:r>
                <a:rPr lang="en-GB" sz="1650" b="1" dirty="0">
                  <a:solidFill>
                    <a:schemeClr val="accent1"/>
                  </a:solidFill>
                  <a:effectLst>
                    <a:outerShdw blurRad="38100" dist="38100" dir="2700000" algn="tl">
                      <a:srgbClr val="C0C0C0"/>
                    </a:outerShdw>
                  </a:effectLst>
                </a:rPr>
                <a:t>‘SHM Toolbox’ </a:t>
              </a:r>
            </a:p>
          </p:txBody>
        </p:sp>
        <p:pic>
          <p:nvPicPr>
            <p:cNvPr id="53" name="Picture 169" descr="C:\Dokumente und Einstellungen\TS21BC\Desktop\images.jpg"/>
            <p:cNvPicPr>
              <a:picLocks noChangeAspect="1" noChangeArrowheads="1"/>
            </p:cNvPicPr>
            <p:nvPr/>
          </p:nvPicPr>
          <p:blipFill>
            <a:blip r:embed="rId3" cstate="print"/>
            <a:srcRect/>
            <a:stretch>
              <a:fillRect/>
            </a:stretch>
          </p:blipFill>
          <p:spPr bwMode="auto">
            <a:xfrm>
              <a:off x="9076478" y="3297002"/>
              <a:ext cx="1172270" cy="812381"/>
            </a:xfrm>
            <a:prstGeom prst="rect">
              <a:avLst/>
            </a:prstGeom>
            <a:noFill/>
            <a:ln w="9525">
              <a:noFill/>
              <a:miter lim="800000"/>
              <a:headEnd/>
              <a:tailEnd/>
            </a:ln>
          </p:spPr>
        </p:pic>
      </p:grpSp>
    </p:spTree>
    <p:extLst>
      <p:ext uri="{BB962C8B-B14F-4D97-AF65-F5344CB8AC3E}">
        <p14:creationId xmlns:p14="http://schemas.microsoft.com/office/powerpoint/2010/main" val="13283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Testia could be your enabler of your regional policy</a:t>
            </a:r>
          </a:p>
        </p:txBody>
      </p:sp>
      <p:sp>
        <p:nvSpPr>
          <p:cNvPr id="5" name="Content Placeholder 2"/>
          <p:cNvSpPr>
            <a:spLocks noGrp="1"/>
          </p:cNvSpPr>
          <p:nvPr>
            <p:ph sz="half" idx="1"/>
          </p:nvPr>
        </p:nvSpPr>
        <p:spPr>
          <a:xfrm>
            <a:off x="3832187" y="1728075"/>
            <a:ext cx="4050450" cy="1696792"/>
          </a:xfrm>
        </p:spPr>
        <p:txBody>
          <a:bodyPr>
            <a:normAutofit/>
          </a:bodyPr>
          <a:lstStyle/>
          <a:p>
            <a:pPr lvl="1">
              <a:buClr>
                <a:srgbClr val="174576"/>
              </a:buClr>
              <a:buFont typeface="Wingdings" panose="05000000000000000000" pitchFamily="2" charset="2"/>
              <a:buChar char="§"/>
            </a:pPr>
            <a:r>
              <a:rPr lang="en-US" sz="1500" dirty="0"/>
              <a:t>Perform </a:t>
            </a:r>
            <a:r>
              <a:rPr lang="en-US" sz="1500" b="1" dirty="0"/>
              <a:t>locally</a:t>
            </a:r>
            <a:r>
              <a:rPr lang="en-US" sz="1500" dirty="0"/>
              <a:t> all SHM relevant</a:t>
            </a:r>
            <a:br>
              <a:rPr lang="en-US" sz="1500" dirty="0"/>
            </a:br>
            <a:r>
              <a:rPr lang="en-US" sz="1500" dirty="0"/>
              <a:t>Services</a:t>
            </a:r>
            <a:br>
              <a:rPr lang="en-US" sz="1500" dirty="0"/>
            </a:br>
            <a:endParaRPr lang="en-US" sz="1500" dirty="0"/>
          </a:p>
          <a:p>
            <a:pPr lvl="1">
              <a:buClr>
                <a:srgbClr val="174576"/>
              </a:buClr>
              <a:buFont typeface="Wingdings" panose="05000000000000000000" pitchFamily="2" charset="2"/>
              <a:buChar char="§"/>
            </a:pPr>
            <a:r>
              <a:rPr lang="en-US" sz="1500" dirty="0"/>
              <a:t>Analyze and evaluate data in selected</a:t>
            </a:r>
            <a:br>
              <a:rPr lang="en-US" sz="1500" dirty="0"/>
            </a:br>
            <a:r>
              <a:rPr lang="en-US" sz="1500" dirty="0"/>
              <a:t>data analytic centers</a:t>
            </a:r>
          </a:p>
        </p:txBody>
      </p:sp>
      <p:grpSp>
        <p:nvGrpSpPr>
          <p:cNvPr id="29" name="Gruppieren 28"/>
          <p:cNvGrpSpPr/>
          <p:nvPr/>
        </p:nvGrpSpPr>
        <p:grpSpPr>
          <a:xfrm>
            <a:off x="3967202" y="4324347"/>
            <a:ext cx="3780420" cy="1142621"/>
            <a:chOff x="6173192" y="4323236"/>
            <a:chExt cx="5040560" cy="1523494"/>
          </a:xfrm>
        </p:grpSpPr>
        <p:sp>
          <p:nvSpPr>
            <p:cNvPr id="6" name="Rectangle 8"/>
            <p:cNvSpPr/>
            <p:nvPr/>
          </p:nvSpPr>
          <p:spPr>
            <a:xfrm>
              <a:off x="6173192" y="4323236"/>
              <a:ext cx="5040560" cy="152349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7" name="Right Arrow 9"/>
            <p:cNvSpPr/>
            <p:nvPr/>
          </p:nvSpPr>
          <p:spPr>
            <a:xfrm>
              <a:off x="6173192" y="4323236"/>
              <a:ext cx="432048" cy="936103"/>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p>
          </p:txBody>
        </p:sp>
        <p:sp>
          <p:nvSpPr>
            <p:cNvPr id="8" name="Rectangle 10"/>
            <p:cNvSpPr/>
            <p:nvPr/>
          </p:nvSpPr>
          <p:spPr>
            <a:xfrm>
              <a:off x="6677248" y="4425585"/>
              <a:ext cx="4536504" cy="1224266"/>
            </a:xfrm>
            <a:prstGeom prst="rect">
              <a:avLst/>
            </a:prstGeom>
          </p:spPr>
          <p:txBody>
            <a:bodyPr wrap="square">
              <a:spAutoFit/>
            </a:bodyPr>
            <a:lstStyle/>
            <a:p>
              <a:pPr marL="257175" indent="-257175">
                <a:spcBef>
                  <a:spcPts val="450"/>
                </a:spcBef>
                <a:buClr>
                  <a:schemeClr val="bg1"/>
                </a:buClr>
                <a:buSzPct val="90000"/>
                <a:buFont typeface="Wingdings" panose="05000000000000000000" pitchFamily="2" charset="2"/>
                <a:buChar char="à"/>
              </a:pPr>
              <a:r>
                <a:rPr lang="en-US" sz="1650" b="1" dirty="0">
                  <a:solidFill>
                    <a:schemeClr val="bg1"/>
                  </a:solidFill>
                  <a:latin typeface="Corbel"/>
                </a:rPr>
                <a:t>Your local SHM workforce</a:t>
              </a:r>
              <a:endParaRPr lang="en-US" sz="1500" dirty="0">
                <a:solidFill>
                  <a:schemeClr val="bg1"/>
                </a:solidFill>
                <a:latin typeface="Corbel"/>
              </a:endParaRPr>
            </a:p>
            <a:p>
              <a:pPr marL="257175" indent="-257175">
                <a:spcBef>
                  <a:spcPts val="450"/>
                </a:spcBef>
                <a:buClr>
                  <a:schemeClr val="bg1"/>
                </a:buClr>
                <a:buSzPct val="90000"/>
                <a:buFont typeface="Wingdings" panose="05000000000000000000" pitchFamily="2" charset="2"/>
                <a:buChar char="à"/>
              </a:pPr>
              <a:r>
                <a:rPr lang="en-US" sz="1650" b="1" dirty="0">
                  <a:solidFill>
                    <a:schemeClr val="bg1"/>
                  </a:solidFill>
                  <a:latin typeface="Corbel"/>
                </a:rPr>
                <a:t>Engineer &amp; deliver your regional innovation initiatives &amp; services</a:t>
              </a:r>
            </a:p>
          </p:txBody>
        </p:sp>
      </p:grpSp>
      <p:pic>
        <p:nvPicPr>
          <p:cNvPr id="9" name="Picture 6"/>
          <p:cNvPicPr>
            <a:picLocks noChangeAspect="1"/>
          </p:cNvPicPr>
          <p:nvPr/>
        </p:nvPicPr>
        <p:blipFill rotWithShape="1">
          <a:blip r:embed="rId2">
            <a:lum bright="70000" contrast="-70000"/>
            <a:extLst>
              <a:ext uri="{28A0092B-C50C-407E-A947-70E740481C1C}">
                <a14:useLocalDpi xmlns:a14="http://schemas.microsoft.com/office/drawing/2010/main" val="0"/>
              </a:ext>
            </a:extLst>
          </a:blip>
          <a:stretch/>
        </p:blipFill>
        <p:spPr>
          <a:xfrm>
            <a:off x="251520" y="1862826"/>
            <a:ext cx="3932021" cy="2326770"/>
          </a:xfrm>
          <a:prstGeom prst="snip1Rect">
            <a:avLst>
              <a:gd name="adj" fmla="val 26713"/>
            </a:avLst>
          </a:prstGeom>
        </p:spPr>
      </p:pic>
      <p:sp>
        <p:nvSpPr>
          <p:cNvPr id="10" name="Isosceles Triangle 7"/>
          <p:cNvSpPr/>
          <p:nvPr/>
        </p:nvSpPr>
        <p:spPr>
          <a:xfrm rot="10800000">
            <a:off x="1306699" y="2764344"/>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1" name="Isosceles Triangle 11"/>
          <p:cNvSpPr/>
          <p:nvPr/>
        </p:nvSpPr>
        <p:spPr>
          <a:xfrm rot="10800000">
            <a:off x="975043" y="3084539"/>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2" name="Isosceles Triangle 12"/>
          <p:cNvSpPr/>
          <p:nvPr/>
        </p:nvSpPr>
        <p:spPr>
          <a:xfrm rot="10800000">
            <a:off x="2039923" y="2849465"/>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3" name="Isosceles Triangle 13"/>
          <p:cNvSpPr/>
          <p:nvPr/>
        </p:nvSpPr>
        <p:spPr>
          <a:xfrm rot="10800000">
            <a:off x="2062783" y="2695067"/>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4" name="Isosceles Triangle 14"/>
          <p:cNvSpPr/>
          <p:nvPr/>
        </p:nvSpPr>
        <p:spPr>
          <a:xfrm rot="10800000">
            <a:off x="2104693" y="2784695"/>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5" name="Isosceles Triangle 15"/>
          <p:cNvSpPr/>
          <p:nvPr/>
        </p:nvSpPr>
        <p:spPr>
          <a:xfrm rot="10800000">
            <a:off x="2177083" y="2707163"/>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t>v</a:t>
            </a:r>
          </a:p>
        </p:txBody>
      </p:sp>
      <p:sp>
        <p:nvSpPr>
          <p:cNvPr id="16" name="Isosceles Triangle 16"/>
          <p:cNvSpPr/>
          <p:nvPr/>
        </p:nvSpPr>
        <p:spPr>
          <a:xfrm rot="10800000">
            <a:off x="2626895" y="3019769"/>
            <a:ext cx="54006" cy="54006"/>
          </a:xfrm>
          <a:prstGeom prst="triangle">
            <a:avLst/>
          </a:prstGeom>
          <a:solidFill>
            <a:srgbClr val="FFC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7" name="Isosceles Triangle 17"/>
          <p:cNvSpPr/>
          <p:nvPr/>
        </p:nvSpPr>
        <p:spPr>
          <a:xfrm rot="10800000">
            <a:off x="3243295" y="3289800"/>
            <a:ext cx="54006" cy="54006"/>
          </a:xfrm>
          <a:prstGeom prst="triangle">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8" name="Isosceles Triangle 18"/>
          <p:cNvSpPr/>
          <p:nvPr/>
        </p:nvSpPr>
        <p:spPr>
          <a:xfrm rot="10800000">
            <a:off x="3388214" y="2909881"/>
            <a:ext cx="54006" cy="54006"/>
          </a:xfrm>
          <a:prstGeom prst="triangle">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19" name="Isosceles Triangle 19"/>
          <p:cNvSpPr/>
          <p:nvPr/>
        </p:nvSpPr>
        <p:spPr>
          <a:xfrm rot="10800000">
            <a:off x="1223628" y="2888940"/>
            <a:ext cx="54006" cy="54006"/>
          </a:xfrm>
          <a:prstGeom prst="triangle">
            <a:avLst/>
          </a:prstGeom>
          <a:solidFill>
            <a:srgbClr val="FF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sp>
        <p:nvSpPr>
          <p:cNvPr id="20" name="Isosceles Triangle 20"/>
          <p:cNvSpPr/>
          <p:nvPr/>
        </p:nvSpPr>
        <p:spPr>
          <a:xfrm rot="10800000">
            <a:off x="1616685" y="3483006"/>
            <a:ext cx="54006" cy="54006"/>
          </a:xfrm>
          <a:prstGeom prst="triangle">
            <a:avLst/>
          </a:prstGeom>
          <a:solidFill>
            <a:srgbClr val="FF000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dirty="0"/>
          </a:p>
        </p:txBody>
      </p:sp>
      <p:cxnSp>
        <p:nvCxnSpPr>
          <p:cNvPr id="21" name="Straight Arrow Connector 28"/>
          <p:cNvCxnSpPr/>
          <p:nvPr/>
        </p:nvCxnSpPr>
        <p:spPr>
          <a:xfrm>
            <a:off x="1250630" y="2942947"/>
            <a:ext cx="0" cy="2205452"/>
          </a:xfrm>
          <a:prstGeom prst="straightConnector1">
            <a:avLst/>
          </a:prstGeom>
          <a:ln w="9525">
            <a:solidFill>
              <a:srgbClr val="FF00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Arrow Connector 36"/>
          <p:cNvCxnSpPr>
            <a:stCxn id="16" idx="0"/>
            <a:endCxn id="26" idx="0"/>
          </p:cNvCxnSpPr>
          <p:nvPr/>
        </p:nvCxnSpPr>
        <p:spPr>
          <a:xfrm>
            <a:off x="2653898" y="3073775"/>
            <a:ext cx="19790" cy="1505466"/>
          </a:xfrm>
          <a:prstGeom prst="straightConnector1">
            <a:avLst/>
          </a:prstGeom>
          <a:ln w="9525">
            <a:solidFill>
              <a:schemeClr val="accent2"/>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Arrow Connector 37"/>
          <p:cNvCxnSpPr>
            <a:stCxn id="18" idx="0"/>
            <a:endCxn id="25" idx="0"/>
          </p:cNvCxnSpPr>
          <p:nvPr/>
        </p:nvCxnSpPr>
        <p:spPr>
          <a:xfrm>
            <a:off x="3415217" y="2963887"/>
            <a:ext cx="19790" cy="1977282"/>
          </a:xfrm>
          <a:prstGeom prst="straightConnector1">
            <a:avLst/>
          </a:prstGeom>
          <a:ln w="9525">
            <a:solidFill>
              <a:schemeClr val="accent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38"/>
          <p:cNvCxnSpPr>
            <a:stCxn id="20" idx="0"/>
            <a:endCxn id="27" idx="0"/>
          </p:cNvCxnSpPr>
          <p:nvPr/>
        </p:nvCxnSpPr>
        <p:spPr>
          <a:xfrm>
            <a:off x="1643688" y="3537012"/>
            <a:ext cx="21549" cy="1890211"/>
          </a:xfrm>
          <a:prstGeom prst="straightConnector1">
            <a:avLst/>
          </a:prstGeom>
          <a:ln w="9525">
            <a:solidFill>
              <a:srgbClr val="FF00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Rectangle 39"/>
          <p:cNvSpPr/>
          <p:nvPr/>
        </p:nvSpPr>
        <p:spPr>
          <a:xfrm>
            <a:off x="3188785" y="4941169"/>
            <a:ext cx="492443" cy="276999"/>
          </a:xfrm>
          <a:prstGeom prst="rect">
            <a:avLst/>
          </a:prstGeom>
        </p:spPr>
        <p:txBody>
          <a:bodyPr wrap="none">
            <a:spAutoFit/>
          </a:bodyPr>
          <a:lstStyle/>
          <a:p>
            <a:r>
              <a:rPr lang="en-US" sz="1200" b="1" dirty="0">
                <a:solidFill>
                  <a:schemeClr val="accent1"/>
                </a:solidFill>
                <a:latin typeface="+mj-lt"/>
              </a:rPr>
              <a:t>2019</a:t>
            </a:r>
            <a:endParaRPr lang="en-US" sz="1050" dirty="0">
              <a:solidFill>
                <a:schemeClr val="accent1"/>
              </a:solidFill>
              <a:latin typeface="+mj-lt"/>
            </a:endParaRPr>
          </a:p>
        </p:txBody>
      </p:sp>
      <p:sp>
        <p:nvSpPr>
          <p:cNvPr id="26" name="Rectangle 42"/>
          <p:cNvSpPr/>
          <p:nvPr/>
        </p:nvSpPr>
        <p:spPr>
          <a:xfrm>
            <a:off x="2427466" y="4579241"/>
            <a:ext cx="492443" cy="276999"/>
          </a:xfrm>
          <a:prstGeom prst="rect">
            <a:avLst/>
          </a:prstGeom>
        </p:spPr>
        <p:txBody>
          <a:bodyPr wrap="none">
            <a:spAutoFit/>
          </a:bodyPr>
          <a:lstStyle/>
          <a:p>
            <a:r>
              <a:rPr lang="en-US" sz="1200" b="1" dirty="0">
                <a:solidFill>
                  <a:schemeClr val="accent2"/>
                </a:solidFill>
                <a:latin typeface="+mj-lt"/>
              </a:rPr>
              <a:t>2018</a:t>
            </a:r>
            <a:endParaRPr lang="en-US" sz="1050" dirty="0">
              <a:solidFill>
                <a:schemeClr val="accent2"/>
              </a:solidFill>
              <a:latin typeface="+mj-lt"/>
            </a:endParaRPr>
          </a:p>
        </p:txBody>
      </p:sp>
      <p:sp>
        <p:nvSpPr>
          <p:cNvPr id="27" name="Rectangle 43"/>
          <p:cNvSpPr/>
          <p:nvPr/>
        </p:nvSpPr>
        <p:spPr>
          <a:xfrm>
            <a:off x="1237876" y="5427223"/>
            <a:ext cx="854721" cy="276999"/>
          </a:xfrm>
          <a:prstGeom prst="rect">
            <a:avLst/>
          </a:prstGeom>
        </p:spPr>
        <p:txBody>
          <a:bodyPr wrap="none">
            <a:spAutoFit/>
          </a:bodyPr>
          <a:lstStyle/>
          <a:p>
            <a:r>
              <a:rPr lang="en-US" sz="1200" b="1" dirty="0">
                <a:solidFill>
                  <a:schemeClr val="accent1"/>
                </a:solidFill>
                <a:latin typeface="+mj-lt"/>
              </a:rPr>
              <a:t>2019/2020</a:t>
            </a:r>
          </a:p>
        </p:txBody>
      </p:sp>
      <p:sp>
        <p:nvSpPr>
          <p:cNvPr id="28" name="Rectangle 44"/>
          <p:cNvSpPr/>
          <p:nvPr/>
        </p:nvSpPr>
        <p:spPr>
          <a:xfrm>
            <a:off x="1030918" y="5173307"/>
            <a:ext cx="492443" cy="276999"/>
          </a:xfrm>
          <a:prstGeom prst="rect">
            <a:avLst/>
          </a:prstGeom>
        </p:spPr>
        <p:txBody>
          <a:bodyPr wrap="none">
            <a:spAutoFit/>
          </a:bodyPr>
          <a:lstStyle/>
          <a:p>
            <a:r>
              <a:rPr lang="en-US" sz="1200" b="1" dirty="0">
                <a:solidFill>
                  <a:srgbClr val="FF0000"/>
                </a:solidFill>
                <a:latin typeface="+mj-lt"/>
              </a:rPr>
              <a:t>2020</a:t>
            </a:r>
            <a:endParaRPr lang="en-US" sz="1050" dirty="0">
              <a:solidFill>
                <a:srgbClr val="FF0000"/>
              </a:solidFill>
              <a:latin typeface="+mj-lt"/>
            </a:endParaRPr>
          </a:p>
        </p:txBody>
      </p:sp>
    </p:spTree>
    <p:extLst>
      <p:ext uri="{BB962C8B-B14F-4D97-AF65-F5344CB8AC3E}">
        <p14:creationId xmlns:p14="http://schemas.microsoft.com/office/powerpoint/2010/main" val="2672795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bwMode="auto">
          <a:xfrm>
            <a:off x="1614488" y="2886731"/>
            <a:ext cx="5915025" cy="11559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fr-FR" altLang="fr-FR" dirty="0" err="1"/>
              <a:t>Thank</a:t>
            </a:r>
            <a:r>
              <a:rPr lang="fr-FR" altLang="fr-FR" dirty="0"/>
              <a:t> </a:t>
            </a:r>
            <a:r>
              <a:rPr lang="fr-FR" altLang="fr-FR" dirty="0" err="1"/>
              <a:t>you</a:t>
            </a:r>
            <a:r>
              <a:rPr lang="fr-FR" altLang="fr-FR" dirty="0"/>
              <a:t> for </a:t>
            </a:r>
            <a:r>
              <a:rPr lang="fr-FR" altLang="fr-FR" dirty="0" err="1"/>
              <a:t>your</a:t>
            </a:r>
            <a:r>
              <a:rPr lang="fr-FR" altLang="fr-FR" dirty="0"/>
              <a:t> attention</a:t>
            </a:r>
            <a:br>
              <a:rPr lang="fr-FR" altLang="fr-FR" dirty="0"/>
            </a:br>
            <a:r>
              <a:rPr lang="fr-FR" altLang="fr-FR" b="1" dirty="0"/>
              <a:t>www.testia.com</a:t>
            </a:r>
          </a:p>
        </p:txBody>
      </p:sp>
      <p:pic>
        <p:nvPicPr>
          <p:cNvPr id="2" name="Imag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23928" y="3753036"/>
            <a:ext cx="1404156" cy="648072"/>
          </a:xfrm>
          <a:prstGeom prst="rect">
            <a:avLst/>
          </a:prstGeom>
        </p:spPr>
      </p:pic>
    </p:spTree>
    <p:extLst>
      <p:ext uri="{BB962C8B-B14F-4D97-AF65-F5344CB8AC3E}">
        <p14:creationId xmlns:p14="http://schemas.microsoft.com/office/powerpoint/2010/main" val="1532880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Tree>
    <p:extLst>
      <p:ext uri="{BB962C8B-B14F-4D97-AF65-F5344CB8AC3E}">
        <p14:creationId xmlns:p14="http://schemas.microsoft.com/office/powerpoint/2010/main" val="179984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884923"/>
            <a:ext cx="9144000" cy="5088154"/>
          </a:xfrm>
          <a:prstGeom prst="rect">
            <a:avLst/>
          </a:prstGeom>
        </p:spPr>
      </p:pic>
      <p:pic>
        <p:nvPicPr>
          <p:cNvPr id="4" name="Content Placehold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tretch/>
        </p:blipFill>
        <p:spPr>
          <a:xfrm>
            <a:off x="2085975" y="3744119"/>
            <a:ext cx="971550" cy="514350"/>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76"/>
          <a:stretch/>
        </p:blipFill>
        <p:spPr>
          <a:xfrm>
            <a:off x="8109297" y="4712568"/>
            <a:ext cx="945202" cy="472852"/>
          </a:xfrm>
          <a:prstGeom prst="rect">
            <a:avLst/>
          </a:prstGeom>
        </p:spPr>
      </p:pic>
      <p:sp>
        <p:nvSpPr>
          <p:cNvPr id="2" name="Rectangle 1"/>
          <p:cNvSpPr/>
          <p:nvPr/>
        </p:nvSpPr>
        <p:spPr>
          <a:xfrm>
            <a:off x="89502" y="4671138"/>
            <a:ext cx="9019002" cy="75608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35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8179" y="4557895"/>
            <a:ext cx="975925" cy="83392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7664" y="4740671"/>
            <a:ext cx="1246503" cy="617019"/>
          </a:xfrm>
          <a:prstGeom prst="rect">
            <a:avLst/>
          </a:prstGeom>
        </p:spPr>
      </p:pic>
      <p:pic>
        <p:nvPicPr>
          <p:cNvPr id="14" name="Image 3"/>
          <p:cNvPicPr>
            <a:picLocks noChangeAspect="1"/>
          </p:cNvPicPr>
          <p:nvPr/>
        </p:nvPicPr>
        <p:blipFill>
          <a:blip r:embed="rId7"/>
          <a:stretch>
            <a:fillRect/>
          </a:stretch>
        </p:blipFill>
        <p:spPr>
          <a:xfrm>
            <a:off x="4897328" y="4712567"/>
            <a:ext cx="1199804" cy="681540"/>
          </a:xfrm>
          <a:prstGeom prst="rect">
            <a:avLst/>
          </a:prstGeom>
        </p:spPr>
      </p:pic>
      <p:pic>
        <p:nvPicPr>
          <p:cNvPr id="16" name="Image 15">
            <a:extLst>
              <a:ext uri="{FF2B5EF4-FFF2-40B4-BE49-F238E27FC236}">
                <a16:creationId xmlns:a16="http://schemas.microsoft.com/office/drawing/2014/main" id="{79F404DB-9BE2-4220-9F37-7283CB0B228F}"/>
              </a:ext>
            </a:extLst>
          </p:cNvPr>
          <p:cNvPicPr>
            <a:picLocks noChangeAspect="1"/>
          </p:cNvPicPr>
          <p:nvPr/>
        </p:nvPicPr>
        <p:blipFill rotWithShape="1">
          <a:blip r:embed="rId8"/>
          <a:srcRect r="148"/>
          <a:stretch/>
        </p:blipFill>
        <p:spPr>
          <a:xfrm>
            <a:off x="74694" y="4620563"/>
            <a:ext cx="1080120" cy="814718"/>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180" y="4668428"/>
            <a:ext cx="1489346" cy="80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Image 17" descr="S:\01b-MoireView Neo\01-Définition\Hardware\Documents Cédric\MV néo 005.PNG"/>
          <p:cNvPicPr preferRelativeResize="0">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331640" y="4612356"/>
            <a:ext cx="1062608" cy="91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7739" y="4612356"/>
            <a:ext cx="1145494" cy="85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93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Content</a:t>
            </a:r>
          </a:p>
        </p:txBody>
      </p:sp>
      <p:sp>
        <p:nvSpPr>
          <p:cNvPr id="4" name="Rectangle 16"/>
          <p:cNvSpPr/>
          <p:nvPr/>
        </p:nvSpPr>
        <p:spPr>
          <a:xfrm>
            <a:off x="968370" y="1828488"/>
            <a:ext cx="3733756" cy="615269"/>
          </a:xfrm>
          <a:prstGeom prst="rect">
            <a:avLst/>
          </a:prstGeom>
          <a:solidFill>
            <a:schemeClr val="bg1"/>
          </a:solidFill>
          <a:ln>
            <a:noFill/>
          </a:ln>
          <a:effectLst/>
          <a:scene3d>
            <a:camera prst="orthographicFront">
              <a:rot lat="0" lon="0" rev="0"/>
            </a:camera>
            <a:lightRig rig="glow" dir="tl"/>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5"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449" y="1895631"/>
            <a:ext cx="528458" cy="528458"/>
          </a:xfrm>
          <a:prstGeom prst="rect">
            <a:avLst/>
          </a:prstGeom>
        </p:spPr>
      </p:pic>
      <p:sp>
        <p:nvSpPr>
          <p:cNvPr id="6" name="ZoneTexte 7"/>
          <p:cNvSpPr txBox="1"/>
          <p:nvPr/>
        </p:nvSpPr>
        <p:spPr>
          <a:xfrm>
            <a:off x="1083723" y="1916832"/>
            <a:ext cx="3348372"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a:t>
            </a:r>
          </a:p>
        </p:txBody>
      </p:sp>
      <p:sp>
        <p:nvSpPr>
          <p:cNvPr id="7" name="ZoneTexte 8"/>
          <p:cNvSpPr txBox="1"/>
          <p:nvPr/>
        </p:nvSpPr>
        <p:spPr>
          <a:xfrm>
            <a:off x="1083723" y="2685238"/>
            <a:ext cx="3348372" cy="461665"/>
          </a:xfrm>
          <a:prstGeom prst="rect">
            <a:avLst/>
          </a:prstGeom>
          <a:noFill/>
        </p:spPr>
        <p:txBody>
          <a:bodyPr wrap="square" rtlCol="0">
            <a:spAutoFit/>
          </a:bodyPr>
          <a:lstStyle/>
          <a:p>
            <a:r>
              <a:rPr lang="fr-FR" sz="2400" b="1" dirty="0">
                <a:latin typeface="Arial" panose="020B0604020202020204" pitchFamily="34" charset="0"/>
                <a:ea typeface="Open Sans Light" panose="020B0306030504020204" pitchFamily="34" charset="0"/>
                <a:cs typeface="Arial" panose="020B0604020202020204" pitchFamily="34" charset="0"/>
              </a:rPr>
              <a:t>NDT - SHM</a:t>
            </a:r>
          </a:p>
        </p:txBody>
      </p:sp>
      <p:sp>
        <p:nvSpPr>
          <p:cNvPr id="8" name="ZoneTexte 9"/>
          <p:cNvSpPr txBox="1"/>
          <p:nvPr/>
        </p:nvSpPr>
        <p:spPr>
          <a:xfrm>
            <a:off x="1083723" y="4280223"/>
            <a:ext cx="4244546"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Applications &amp; Solutions</a:t>
            </a:r>
          </a:p>
        </p:txBody>
      </p:sp>
      <p:pic>
        <p:nvPicPr>
          <p:cNvPr id="11"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2173" y="3362135"/>
            <a:ext cx="579384" cy="579384"/>
          </a:xfrm>
          <a:prstGeom prst="rect">
            <a:avLst/>
          </a:prstGeom>
        </p:spPr>
      </p:pic>
      <p:pic>
        <p:nvPicPr>
          <p:cNvPr id="12"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340" y="5017019"/>
            <a:ext cx="553861" cy="553861"/>
          </a:xfrm>
          <a:prstGeom prst="rect">
            <a:avLst/>
          </a:prstGeom>
        </p:spPr>
      </p:pic>
      <p:sp>
        <p:nvSpPr>
          <p:cNvPr id="13" name="ZoneTexte 9"/>
          <p:cNvSpPr txBox="1"/>
          <p:nvPr/>
        </p:nvSpPr>
        <p:spPr>
          <a:xfrm>
            <a:off x="1083723" y="3495305"/>
            <a:ext cx="4244546" cy="830997"/>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Use in Service – MSG3</a:t>
            </a:r>
          </a:p>
          <a:p>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73" y="4206170"/>
            <a:ext cx="546197" cy="546197"/>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086" y="2585165"/>
            <a:ext cx="872371" cy="615894"/>
          </a:xfrm>
          <a:prstGeom prst="rect">
            <a:avLst/>
          </a:prstGeom>
        </p:spPr>
      </p:pic>
      <p:sp>
        <p:nvSpPr>
          <p:cNvPr id="17" name="ZoneTexte 9"/>
          <p:cNvSpPr txBox="1"/>
          <p:nvPr/>
        </p:nvSpPr>
        <p:spPr>
          <a:xfrm>
            <a:off x="1083723" y="5065140"/>
            <a:ext cx="6091910" cy="461665"/>
          </a:xfrm>
          <a:prstGeom prst="rect">
            <a:avLst/>
          </a:prstGeom>
          <a:noFill/>
        </p:spPr>
        <p:txBody>
          <a:bodyPr wrap="square" rtlCol="0">
            <a:spAutoFit/>
          </a:bodyPr>
          <a:lstStyle/>
          <a:p>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Testia support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along</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the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process</a:t>
            </a:r>
            <a:r>
              <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 </a:t>
            </a:r>
            <a:r>
              <a:rPr lang="fr-FR" sz="2400" b="1" dirty="0" err="1">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rPr>
              <a:t>chain</a:t>
            </a:r>
            <a:endParaRPr lang="fr-FR" sz="2400" b="1" dirty="0">
              <a:solidFill>
                <a:schemeClr val="bg1">
                  <a:lumMod val="75000"/>
                </a:schemeClr>
              </a:solidFill>
              <a:latin typeface="Arial" panose="020B0604020202020204" pitchFamily="34" charset="0"/>
              <a:ea typeface="Open Sans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2372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88889E-6 -1.11111E-6 L 3.88889E-6 0.15695 " pathEditMode="relative" rAng="0" ptsTypes="AA">
                                      <p:cBhvr>
                                        <p:cTn id="6" dur="2000" fill="hold"/>
                                        <p:tgtEl>
                                          <p:spTgt spid="4"/>
                                        </p:tgtEl>
                                        <p:attrNameLst>
                                          <p:attrName>ppt_x</p:attrName>
                                          <p:attrName>ppt_y</p:attrName>
                                        </p:attrNameLst>
                                      </p:cBhvr>
                                      <p:rCtr x="0" y="78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is</a:t>
            </a:r>
            <a:r>
              <a:rPr lang="de-DE" dirty="0"/>
              <a:t> NDT?</a:t>
            </a:r>
          </a:p>
        </p:txBody>
      </p:sp>
      <p:sp>
        <p:nvSpPr>
          <p:cNvPr id="5" name="Oval 4"/>
          <p:cNvSpPr>
            <a:spLocks noChangeArrowheads="1"/>
          </p:cNvSpPr>
          <p:nvPr/>
        </p:nvSpPr>
        <p:spPr bwMode="auto">
          <a:xfrm>
            <a:off x="4514851" y="4132768"/>
            <a:ext cx="1850231" cy="678656"/>
          </a:xfrm>
          <a:prstGeom prst="ellipse">
            <a:avLst/>
          </a:prstGeom>
          <a:solidFill>
            <a:srgbClr val="5F35F7"/>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0"/>
              </a:spcBef>
              <a:buSzTx/>
              <a:buFontTx/>
              <a:buNone/>
            </a:pPr>
            <a:r>
              <a:rPr lang="de-DE" altLang="de-DE" sz="1500" b="1">
                <a:solidFill>
                  <a:schemeClr val="bg1"/>
                </a:solidFill>
                <a:latin typeface="Arial" panose="020B0604020202020204" pitchFamily="34" charset="0"/>
                <a:cs typeface="Arial" panose="020B0604020202020204" pitchFamily="34" charset="0"/>
              </a:rPr>
              <a:t>In-Service</a:t>
            </a:r>
          </a:p>
        </p:txBody>
      </p:sp>
      <p:sp>
        <p:nvSpPr>
          <p:cNvPr id="6" name="Text Box 5"/>
          <p:cNvSpPr txBox="1">
            <a:spLocks noChangeArrowheads="1"/>
          </p:cNvSpPr>
          <p:nvPr/>
        </p:nvSpPr>
        <p:spPr bwMode="auto">
          <a:xfrm>
            <a:off x="1050636" y="359027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buSzTx/>
              <a:buFontTx/>
              <a:buNone/>
            </a:pPr>
            <a:endParaRPr lang="de-DE" altLang="de-DE" sz="1350"/>
          </a:p>
        </p:txBody>
      </p:sp>
      <p:sp>
        <p:nvSpPr>
          <p:cNvPr id="8" name="Text Box 7"/>
          <p:cNvSpPr txBox="1">
            <a:spLocks noChangeArrowheads="1"/>
          </p:cNvSpPr>
          <p:nvPr/>
        </p:nvSpPr>
        <p:spPr bwMode="auto">
          <a:xfrm>
            <a:off x="3771900" y="4875717"/>
            <a:ext cx="3200400" cy="30008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214313" indent="-214313" eaLnBrk="0" hangingPunct="0">
              <a:spcBef>
                <a:spcPct val="0"/>
              </a:spcBef>
              <a:buFont typeface="Arial" panose="020B0604020202020204" pitchFamily="34" charset="0"/>
              <a:buChar char="•"/>
            </a:pPr>
            <a:endParaRPr lang="en-US" altLang="de-DE" sz="1350" dirty="0">
              <a:latin typeface="Arial" panose="020B0604020202020204" pitchFamily="34" charset="0"/>
              <a:cs typeface="Arial" panose="020B0604020202020204" pitchFamily="34" charset="0"/>
            </a:endParaRPr>
          </a:p>
        </p:txBody>
      </p:sp>
      <p:sp>
        <p:nvSpPr>
          <p:cNvPr id="10" name="Text Box 9"/>
          <p:cNvSpPr txBox="1">
            <a:spLocks noChangeArrowheads="1"/>
          </p:cNvSpPr>
          <p:nvPr/>
        </p:nvSpPr>
        <p:spPr bwMode="auto">
          <a:xfrm>
            <a:off x="457200" y="1467707"/>
            <a:ext cx="7016750" cy="438190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1" u="sng" dirty="0">
                <a:latin typeface="Arial" panose="020B0604020202020204" pitchFamily="34" charset="0"/>
                <a:cs typeface="Arial" panose="020B0604020202020204" pitchFamily="34" charset="0"/>
              </a:rPr>
              <a:t>Nondestructive testing or non-destructive testing (NDT) </a:t>
            </a:r>
            <a:r>
              <a:rPr lang="en-US" dirty="0">
                <a:latin typeface="Arial" panose="020B0604020202020204" pitchFamily="34" charset="0"/>
                <a:cs typeface="Arial" panose="020B0604020202020204" pitchFamily="34" charset="0"/>
              </a:rPr>
              <a:t>is a wide group of analysis techniques used in science and technology industry to evaluate the properties of a material, component or system </a:t>
            </a:r>
            <a:r>
              <a:rPr lang="en-US" b="1" u="sng" dirty="0">
                <a:latin typeface="Arial" panose="020B0604020202020204" pitchFamily="34" charset="0"/>
                <a:cs typeface="Arial" panose="020B0604020202020204" pitchFamily="34" charset="0"/>
              </a:rPr>
              <a:t>without causing damage</a:t>
            </a:r>
          </a:p>
          <a:p>
            <a:pPr marL="214313" indent="-214313" eaLnBrk="0" hangingPunct="0">
              <a:spcBef>
                <a:spcPct val="0"/>
              </a:spcBef>
              <a:buFont typeface="Arial" panose="020B0604020202020204" pitchFamily="34" charset="0"/>
              <a:buChar char="•"/>
            </a:pPr>
            <a:endParaRPr lang="en-CA" altLang="de-DE" sz="1350" dirty="0">
              <a:latin typeface="Arial" panose="020B0604020202020204" pitchFamily="34" charset="0"/>
              <a:cs typeface="Arial" panose="020B0604020202020204" pitchFamily="34" charset="0"/>
            </a:endParaRPr>
          </a:p>
          <a:p>
            <a:pPr marL="214313" indent="-214313" eaLnBrk="0" hangingPunct="0">
              <a:spcBef>
                <a:spcPct val="0"/>
              </a:spcBef>
              <a:buFont typeface="Arial" panose="020B0604020202020204" pitchFamily="34" charset="0"/>
              <a:buChar char="•"/>
            </a:pPr>
            <a:endParaRPr lang="en-CA" altLang="de-DE" sz="1350" dirty="0">
              <a:latin typeface="Arial" panose="020B0604020202020204" pitchFamily="34" charset="0"/>
              <a:cs typeface="Arial" panose="020B0604020202020204" pitchFamily="34" charset="0"/>
            </a:endParaRPr>
          </a:p>
          <a:p>
            <a:pPr marL="214313" indent="-214313" eaLnBrk="0" hangingPunct="0">
              <a:lnSpc>
                <a:spcPct val="150000"/>
              </a:lnSpc>
              <a:spcBef>
                <a:spcPct val="0"/>
              </a:spcBef>
              <a:buFont typeface="Arial" panose="020B0604020202020204" pitchFamily="34" charset="0"/>
              <a:buChar char="•"/>
            </a:pPr>
            <a:r>
              <a:rPr lang="en-CA" altLang="de-DE" sz="1350" dirty="0">
                <a:latin typeface="Arial" panose="020B0604020202020204" pitchFamily="34" charset="0"/>
                <a:cs typeface="Arial" panose="020B0604020202020204" pitchFamily="34" charset="0"/>
              </a:rPr>
              <a:t>Equipment (sensors) cover a </a:t>
            </a:r>
            <a:r>
              <a:rPr lang="en-CA" altLang="de-DE" sz="1350" b="1" u="sng" dirty="0">
                <a:latin typeface="Arial" panose="020B0604020202020204" pitchFamily="34" charset="0"/>
                <a:cs typeface="Arial" panose="020B0604020202020204" pitchFamily="34" charset="0"/>
              </a:rPr>
              <a:t>wide range of different applications </a:t>
            </a:r>
            <a:endParaRPr lang="en-CA" altLang="de-DE" sz="1350" u="sng" dirty="0">
              <a:latin typeface="Arial" panose="020B0604020202020204" pitchFamily="34" charset="0"/>
              <a:cs typeface="Arial" panose="020B0604020202020204" pitchFamily="34" charset="0"/>
            </a:endParaRPr>
          </a:p>
          <a:p>
            <a:pPr marL="214313" indent="-214313" eaLnBrk="0" hangingPunct="0">
              <a:lnSpc>
                <a:spcPct val="150000"/>
              </a:lnSpc>
              <a:spcBef>
                <a:spcPct val="0"/>
              </a:spcBef>
              <a:buFont typeface="Arial" panose="020B0604020202020204" pitchFamily="34" charset="0"/>
              <a:buChar char="•"/>
            </a:pPr>
            <a:r>
              <a:rPr lang="en-CA" altLang="de-DE" sz="1350" b="1" u="sng" dirty="0">
                <a:latin typeface="Arial" panose="020B0604020202020204" pitchFamily="34" charset="0"/>
                <a:cs typeface="Arial" panose="020B0604020202020204" pitchFamily="34" charset="0"/>
              </a:rPr>
              <a:t>Active system </a:t>
            </a:r>
            <a:r>
              <a:rPr lang="en-CA" altLang="de-DE" sz="1350" dirty="0">
                <a:latin typeface="Arial" panose="020B0604020202020204" pitchFamily="34" charset="0"/>
                <a:cs typeface="Arial" panose="020B0604020202020204" pitchFamily="34" charset="0"/>
              </a:rPr>
              <a:t>(usually excitation/measurement in one unit/equipment)</a:t>
            </a:r>
          </a:p>
          <a:p>
            <a:pPr marL="214313" indent="-214313" eaLnBrk="0" hangingPunct="0">
              <a:lnSpc>
                <a:spcPct val="150000"/>
              </a:lnSpc>
              <a:spcBef>
                <a:spcPct val="0"/>
              </a:spcBef>
              <a:buFont typeface="Arial" panose="020B0604020202020204" pitchFamily="34" charset="0"/>
              <a:buChar char="•"/>
            </a:pPr>
            <a:r>
              <a:rPr lang="en-CA" altLang="de-DE" sz="1350" dirty="0">
                <a:latin typeface="Arial" panose="020B0604020202020204" pitchFamily="34" charset="0"/>
                <a:cs typeface="Arial" panose="020B0604020202020204" pitchFamily="34" charset="0"/>
              </a:rPr>
              <a:t>Usually </a:t>
            </a:r>
            <a:r>
              <a:rPr lang="en-CA" altLang="de-DE" sz="1350" b="1" u="sng" dirty="0">
                <a:latin typeface="Arial" panose="020B0604020202020204" pitchFamily="34" charset="0"/>
                <a:cs typeface="Arial" panose="020B0604020202020204" pitchFamily="34" charset="0"/>
              </a:rPr>
              <a:t>time consuming</a:t>
            </a:r>
          </a:p>
          <a:p>
            <a:pPr marL="214313" indent="-214313" eaLnBrk="0" hangingPunct="0">
              <a:lnSpc>
                <a:spcPct val="150000"/>
              </a:lnSpc>
              <a:spcBef>
                <a:spcPct val="0"/>
              </a:spcBef>
              <a:buFont typeface="Arial" panose="020B0604020202020204" pitchFamily="34" charset="0"/>
              <a:buChar char="•"/>
            </a:pPr>
            <a:r>
              <a:rPr lang="en-CA" altLang="de-DE" sz="1350" dirty="0">
                <a:latin typeface="Arial" panose="020B0604020202020204" pitchFamily="34" charset="0"/>
                <a:cs typeface="Arial" panose="020B0604020202020204" pitchFamily="34" charset="0"/>
              </a:rPr>
              <a:t>Damages in hidden structures can only be </a:t>
            </a:r>
            <a:r>
              <a:rPr lang="en-CA" altLang="de-DE" sz="1350" b="1" u="sng" dirty="0">
                <a:latin typeface="Arial" panose="020B0604020202020204" pitchFamily="34" charset="0"/>
                <a:cs typeface="Arial" panose="020B0604020202020204" pitchFamily="34" charset="0"/>
              </a:rPr>
              <a:t>inspected through other structures</a:t>
            </a:r>
          </a:p>
          <a:p>
            <a:pPr marL="214313" indent="-214313" eaLnBrk="0" hangingPunct="0">
              <a:lnSpc>
                <a:spcPct val="150000"/>
              </a:lnSpc>
              <a:spcBef>
                <a:spcPct val="0"/>
              </a:spcBef>
              <a:buFont typeface="Arial" panose="020B0604020202020204" pitchFamily="34" charset="0"/>
              <a:buChar char="•"/>
            </a:pPr>
            <a:r>
              <a:rPr lang="en-CA" altLang="de-DE" sz="1350" dirty="0">
                <a:latin typeface="Arial" panose="020B0604020202020204" pitchFamily="34" charset="0"/>
                <a:cs typeface="Arial" panose="020B0604020202020204" pitchFamily="34" charset="0"/>
              </a:rPr>
              <a:t>Detectable </a:t>
            </a:r>
            <a:r>
              <a:rPr lang="en-CA" altLang="de-DE" sz="1350" b="1" u="sng" dirty="0">
                <a:latin typeface="Arial" panose="020B0604020202020204" pitchFamily="34" charset="0"/>
                <a:cs typeface="Arial" panose="020B0604020202020204" pitchFamily="34" charset="0"/>
              </a:rPr>
              <a:t>damage size often increase with the thickness </a:t>
            </a:r>
            <a:r>
              <a:rPr lang="en-CA" altLang="de-DE" sz="1350" dirty="0">
                <a:latin typeface="Arial" panose="020B0604020202020204" pitchFamily="34" charset="0"/>
                <a:cs typeface="Arial" panose="020B0604020202020204" pitchFamily="34" charset="0"/>
              </a:rPr>
              <a:t>of the structure</a:t>
            </a:r>
          </a:p>
          <a:p>
            <a:pPr marL="214313" indent="-214313" eaLnBrk="0" hangingPunct="0">
              <a:lnSpc>
                <a:spcPct val="150000"/>
              </a:lnSpc>
              <a:spcBef>
                <a:spcPct val="0"/>
              </a:spcBef>
              <a:buFont typeface="Arial" panose="020B0604020202020204" pitchFamily="34" charset="0"/>
              <a:buChar char="•"/>
            </a:pPr>
            <a:r>
              <a:rPr lang="en-CA" altLang="de-DE" sz="1350" b="1" u="sng" dirty="0">
                <a:latin typeface="Arial" panose="020B0604020202020204" pitchFamily="34" charset="0"/>
                <a:cs typeface="Arial" panose="020B0604020202020204" pitchFamily="34" charset="0"/>
              </a:rPr>
              <a:t>Human interaction </a:t>
            </a:r>
            <a:r>
              <a:rPr lang="en-CA" altLang="de-DE" sz="1350" dirty="0">
                <a:latin typeface="Arial" panose="020B0604020202020204" pitchFamily="34" charset="0"/>
                <a:cs typeface="Arial" panose="020B0604020202020204" pitchFamily="34" charset="0"/>
              </a:rPr>
              <a:t>necessary</a:t>
            </a:r>
          </a:p>
          <a:p>
            <a:pPr marL="214313" indent="-214313" eaLnBrk="0" hangingPunct="0">
              <a:lnSpc>
                <a:spcPct val="150000"/>
              </a:lnSpc>
              <a:spcBef>
                <a:spcPct val="0"/>
              </a:spcBef>
              <a:buFont typeface="Arial" panose="020B0604020202020204" pitchFamily="34" charset="0"/>
              <a:buChar char="•"/>
            </a:pPr>
            <a:r>
              <a:rPr lang="en-US" altLang="de-DE" sz="1350" dirty="0">
                <a:latin typeface="Arial" panose="020B0604020202020204" pitchFamily="34" charset="0"/>
                <a:cs typeface="Arial" panose="020B0604020202020204" pitchFamily="34" charset="0"/>
              </a:rPr>
              <a:t>Only </a:t>
            </a:r>
            <a:r>
              <a:rPr lang="en-US" altLang="de-DE" sz="1350" b="1" u="sng" dirty="0">
                <a:latin typeface="Arial" panose="020B0604020202020204" pitchFamily="34" charset="0"/>
                <a:cs typeface="Arial" panose="020B0604020202020204" pitchFamily="34" charset="0"/>
              </a:rPr>
              <a:t>scheduled inspection </a:t>
            </a:r>
            <a:r>
              <a:rPr lang="en-US" altLang="de-DE" sz="1350" dirty="0">
                <a:latin typeface="Arial" panose="020B0604020202020204" pitchFamily="34" charset="0"/>
                <a:cs typeface="Arial" panose="020B0604020202020204" pitchFamily="34" charset="0"/>
              </a:rPr>
              <a:t>possible</a:t>
            </a:r>
          </a:p>
          <a:p>
            <a:pPr marL="214313" indent="-214313" eaLnBrk="0" hangingPunct="0">
              <a:lnSpc>
                <a:spcPct val="150000"/>
              </a:lnSpc>
              <a:spcBef>
                <a:spcPct val="0"/>
              </a:spcBef>
              <a:buFont typeface="Arial" panose="020B0604020202020204" pitchFamily="34" charset="0"/>
              <a:buChar char="•"/>
            </a:pPr>
            <a:r>
              <a:rPr lang="en-US" altLang="de-DE" sz="1350" dirty="0">
                <a:latin typeface="Arial" panose="020B0604020202020204" pitchFamily="34" charset="0"/>
                <a:cs typeface="Arial" panose="020B0604020202020204" pitchFamily="34" charset="0"/>
              </a:rPr>
              <a:t>Mainly </a:t>
            </a:r>
            <a:r>
              <a:rPr lang="en-US" altLang="de-DE" sz="1350" b="1" u="sng" dirty="0">
                <a:latin typeface="Arial" panose="020B0604020202020204" pitchFamily="34" charset="0"/>
                <a:cs typeface="Arial" panose="020B0604020202020204" pitchFamily="34" charset="0"/>
              </a:rPr>
              <a:t>single</a:t>
            </a:r>
            <a:r>
              <a:rPr lang="en-US" altLang="de-DE" sz="1350" dirty="0">
                <a:latin typeface="Arial" panose="020B0604020202020204" pitchFamily="34" charset="0"/>
                <a:cs typeface="Arial" panose="020B0604020202020204" pitchFamily="34" charset="0"/>
              </a:rPr>
              <a:t>, separated </a:t>
            </a:r>
            <a:r>
              <a:rPr lang="en-US" altLang="de-DE" sz="1350" b="1" u="sng" dirty="0">
                <a:latin typeface="Arial" panose="020B0604020202020204" pitchFamily="34" charset="0"/>
                <a:cs typeface="Arial" panose="020B0604020202020204" pitchFamily="34" charset="0"/>
              </a:rPr>
              <a:t>locations</a:t>
            </a:r>
          </a:p>
          <a:p>
            <a:pPr marL="214313" indent="-214313" eaLnBrk="0" hangingPunct="0">
              <a:lnSpc>
                <a:spcPct val="150000"/>
              </a:lnSpc>
              <a:spcBef>
                <a:spcPct val="0"/>
              </a:spcBef>
              <a:buFont typeface="Arial" panose="020B0604020202020204" pitchFamily="34" charset="0"/>
              <a:buChar char="•"/>
            </a:pPr>
            <a:r>
              <a:rPr lang="en-US" altLang="de-DE" sz="1350" dirty="0">
                <a:latin typeface="Arial" panose="020B0604020202020204" pitchFamily="34" charset="0"/>
                <a:cs typeface="Arial" panose="020B0604020202020204" pitchFamily="34" charset="0"/>
              </a:rPr>
              <a:t>To get access, </a:t>
            </a:r>
            <a:r>
              <a:rPr lang="en-US" altLang="de-DE" sz="1350" b="1" u="sng" dirty="0">
                <a:latin typeface="Arial" panose="020B0604020202020204" pitchFamily="34" charset="0"/>
                <a:cs typeface="Arial" panose="020B0604020202020204" pitchFamily="34" charset="0"/>
              </a:rPr>
              <a:t>removing of installations </a:t>
            </a:r>
            <a:r>
              <a:rPr lang="en-US" altLang="de-DE" sz="1350" dirty="0">
                <a:latin typeface="Arial" panose="020B0604020202020204" pitchFamily="34" charset="0"/>
                <a:cs typeface="Arial" panose="020B0604020202020204" pitchFamily="34" charset="0"/>
              </a:rPr>
              <a:t>sometimes necessary</a:t>
            </a:r>
          </a:p>
        </p:txBody>
      </p:sp>
      <p:sp>
        <p:nvSpPr>
          <p:cNvPr id="3" name="Textfeld 2"/>
          <p:cNvSpPr txBox="1"/>
          <p:nvPr/>
        </p:nvSpPr>
        <p:spPr>
          <a:xfrm>
            <a:off x="5907574" y="2374022"/>
            <a:ext cx="1445139" cy="300082"/>
          </a:xfrm>
          <a:prstGeom prst="rect">
            <a:avLst/>
          </a:prstGeom>
          <a:noFill/>
        </p:spPr>
        <p:txBody>
          <a:bodyPr wrap="none" rtlCol="0">
            <a:spAutoFit/>
          </a:bodyPr>
          <a:lstStyle/>
          <a:p>
            <a:r>
              <a:rPr lang="en-US" sz="1350" i="1" dirty="0">
                <a:solidFill>
                  <a:srgbClr val="FFC000"/>
                </a:solidFill>
              </a:rPr>
              <a:t>Source: Wikipedia</a:t>
            </a:r>
          </a:p>
        </p:txBody>
      </p:sp>
    </p:spTree>
    <p:extLst>
      <p:ext uri="{BB962C8B-B14F-4D97-AF65-F5344CB8AC3E}">
        <p14:creationId xmlns:p14="http://schemas.microsoft.com/office/powerpoint/2010/main" val="1993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additive="base">
                                        <p:cTn id="37"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7" end="7"/>
                                            </p:txEl>
                                          </p:spTgt>
                                        </p:tgtEl>
                                        <p:attrNameLst>
                                          <p:attrName>style.visibility</p:attrName>
                                        </p:attrNameLst>
                                      </p:cBhvr>
                                      <p:to>
                                        <p:strVal val="visible"/>
                                      </p:to>
                                    </p:set>
                                    <p:anim calcmode="lin" valueType="num">
                                      <p:cBhvr additive="base">
                                        <p:cTn id="4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anim calcmode="lin" valueType="num">
                                      <p:cBhvr additive="base">
                                        <p:cTn id="4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 calcmode="lin" valueType="num">
                                      <p:cBhvr additive="base">
                                        <p:cTn id="55"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 calcmode="lin" valueType="num">
                                      <p:cBhvr additive="base">
                                        <p:cTn id="6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
                                            <p:txEl>
                                              <p:pRg st="11" end="11"/>
                                            </p:txEl>
                                          </p:spTgt>
                                        </p:tgtEl>
                                        <p:attrNameLst>
                                          <p:attrName>style.visibility</p:attrName>
                                        </p:attrNameLst>
                                      </p:cBhvr>
                                      <p:to>
                                        <p:strVal val="visible"/>
                                      </p:to>
                                    </p:set>
                                    <p:anim calcmode="lin" valueType="num">
                                      <p:cBhvr additive="base">
                                        <p:cTn id="67"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Sections of the NDT Process</a:t>
            </a:r>
          </a:p>
        </p:txBody>
      </p:sp>
      <p:sp>
        <p:nvSpPr>
          <p:cNvPr id="4" name="Rectangle 2"/>
          <p:cNvSpPr>
            <a:spLocks noChangeArrowheads="1"/>
          </p:cNvSpPr>
          <p:nvPr/>
        </p:nvSpPr>
        <p:spPr bwMode="auto">
          <a:xfrm>
            <a:off x="5826292" y="3303395"/>
            <a:ext cx="1143000" cy="74295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latin typeface="Arial" panose="020B0604020202020204" pitchFamily="34" charset="0"/>
              <a:cs typeface="Arial" panose="020B0604020202020204" pitchFamily="34" charset="0"/>
            </a:endParaRPr>
          </a:p>
        </p:txBody>
      </p:sp>
      <p:sp>
        <p:nvSpPr>
          <p:cNvPr id="5" name="AutoShape 3"/>
          <p:cNvSpPr>
            <a:spLocks noChangeArrowheads="1"/>
          </p:cNvSpPr>
          <p:nvPr/>
        </p:nvSpPr>
        <p:spPr bwMode="auto">
          <a:xfrm>
            <a:off x="568492" y="3299824"/>
            <a:ext cx="1687116" cy="742950"/>
          </a:xfrm>
          <a:prstGeom prst="rightArrowCallout">
            <a:avLst>
              <a:gd name="adj1" fmla="val 25000"/>
              <a:gd name="adj2" fmla="val 25000"/>
              <a:gd name="adj3" fmla="val 37847"/>
              <a:gd name="adj4" fmla="val 66667"/>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solidFill>
                <a:schemeClr val="bg1"/>
              </a:solidFill>
              <a:latin typeface="Arial" panose="020B0604020202020204" pitchFamily="34" charset="0"/>
              <a:cs typeface="Arial" panose="020B0604020202020204" pitchFamily="34" charset="0"/>
            </a:endParaRPr>
          </a:p>
        </p:txBody>
      </p:sp>
      <p:sp>
        <p:nvSpPr>
          <p:cNvPr id="7" name="AutoShape 5"/>
          <p:cNvSpPr>
            <a:spLocks noChangeArrowheads="1"/>
          </p:cNvSpPr>
          <p:nvPr/>
        </p:nvSpPr>
        <p:spPr bwMode="auto">
          <a:xfrm>
            <a:off x="2310377" y="3299824"/>
            <a:ext cx="1687115" cy="742950"/>
          </a:xfrm>
          <a:prstGeom prst="rightArrowCallout">
            <a:avLst>
              <a:gd name="adj1" fmla="val 25000"/>
              <a:gd name="adj2" fmla="val 25000"/>
              <a:gd name="adj3" fmla="val 37847"/>
              <a:gd name="adj4" fmla="val 66667"/>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latin typeface="Arial" panose="020B0604020202020204" pitchFamily="34" charset="0"/>
              <a:cs typeface="Arial" panose="020B0604020202020204" pitchFamily="34" charset="0"/>
            </a:endParaRPr>
          </a:p>
        </p:txBody>
      </p:sp>
      <p:sp>
        <p:nvSpPr>
          <p:cNvPr id="8" name="Rectangle 7"/>
          <p:cNvSpPr txBox="1">
            <a:spLocks noChangeArrowheads="1"/>
          </p:cNvSpPr>
          <p:nvPr/>
        </p:nvSpPr>
        <p:spPr>
          <a:xfrm>
            <a:off x="567302" y="1657952"/>
            <a:ext cx="6573440" cy="1028700"/>
          </a:xfrm>
          <a:prstGeom prst="rect">
            <a:avLst/>
          </a:prstGeom>
          <a:noFill/>
          <a:ln/>
        </p:spPr>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accent4"/>
              </a:buClr>
              <a:buSzPct val="80000"/>
              <a:buFont typeface="Wingdings 3" panose="05040102010807070707" pitchFamily="18"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3"/>
              </a:buClr>
              <a:buSzPct val="60000"/>
              <a:buFont typeface="Courier New" panose="02070309020205020404" pitchFamily="49" charset="0"/>
              <a:buChar char="o"/>
              <a:defRPr sz="1400" kern="1200">
                <a:solidFill>
                  <a:schemeClr val="tx2">
                    <a:lumMod val="60000"/>
                    <a:lumOff val="4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4191" indent="-1144191">
              <a:buNone/>
            </a:pPr>
            <a:r>
              <a:rPr lang="en-GB" altLang="de-DE" sz="1500" b="1" dirty="0"/>
              <a:t>NDT/NDI 	</a:t>
            </a:r>
            <a:r>
              <a:rPr lang="en-GB" altLang="de-DE" sz="1500" b="1" i="1" dirty="0"/>
              <a:t>‚Non Destructive Testing / Investigation of materials and compounds with regard to defects, physical &amp; chemical properties‘</a:t>
            </a:r>
            <a:endParaRPr lang="en-GB" altLang="de-DE" sz="1350" b="1" dirty="0"/>
          </a:p>
          <a:p>
            <a:pPr marL="1144191" indent="-1144191">
              <a:buNone/>
            </a:pPr>
            <a:endParaRPr lang="en-GB" altLang="de-DE" sz="1500" b="1" dirty="0"/>
          </a:p>
          <a:p>
            <a:pPr marL="1144191" indent="-1144191">
              <a:buNone/>
            </a:pPr>
            <a:endParaRPr lang="en-GB" altLang="de-DE" sz="1500" b="1" dirty="0"/>
          </a:p>
        </p:txBody>
      </p:sp>
      <p:sp>
        <p:nvSpPr>
          <p:cNvPr id="9" name="Rectangle 8"/>
          <p:cNvSpPr>
            <a:spLocks noChangeArrowheads="1"/>
          </p:cNvSpPr>
          <p:nvPr/>
        </p:nvSpPr>
        <p:spPr bwMode="auto">
          <a:xfrm>
            <a:off x="625642" y="3534377"/>
            <a:ext cx="1058303" cy="3116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de-DE" altLang="de-DE" sz="1425" b="1" i="1" dirty="0" err="1">
                <a:solidFill>
                  <a:schemeClr val="bg1"/>
                </a:solidFill>
                <a:latin typeface="Arial" panose="020B0604020202020204" pitchFamily="34" charset="0"/>
                <a:cs typeface="Arial" panose="020B0604020202020204" pitchFamily="34" charset="0"/>
              </a:rPr>
              <a:t>Excitation</a:t>
            </a:r>
            <a:endParaRPr lang="en-GB" altLang="de-DE" sz="1425" b="1" i="1" dirty="0">
              <a:solidFill>
                <a:schemeClr val="bg1"/>
              </a:solidFill>
              <a:latin typeface="Arial" panose="020B0604020202020204" pitchFamily="34" charset="0"/>
              <a:cs typeface="Arial" panose="020B0604020202020204" pitchFamily="34" charset="0"/>
            </a:endParaRPr>
          </a:p>
        </p:txBody>
      </p:sp>
      <p:sp>
        <p:nvSpPr>
          <p:cNvPr id="10" name="Rectangle 9"/>
          <p:cNvSpPr>
            <a:spLocks noChangeArrowheads="1"/>
          </p:cNvSpPr>
          <p:nvPr/>
        </p:nvSpPr>
        <p:spPr bwMode="auto">
          <a:xfrm>
            <a:off x="625642" y="4409487"/>
            <a:ext cx="1543050" cy="1500411"/>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buSzTx/>
              <a:buFontTx/>
              <a:buNone/>
            </a:pPr>
            <a:r>
              <a:rPr lang="en-GB" altLang="de-DE" sz="1200">
                <a:latin typeface="Arial" panose="020B0604020202020204" pitchFamily="34" charset="0"/>
                <a:cs typeface="Arial" panose="020B0604020202020204" pitchFamily="34" charset="0"/>
              </a:rPr>
              <a:t>Probe X</a:t>
            </a:r>
          </a:p>
          <a:p>
            <a:pPr>
              <a:lnSpc>
                <a:spcPct val="80000"/>
              </a:lnSpc>
              <a:spcBef>
                <a:spcPct val="50000"/>
              </a:spcBef>
              <a:buSzTx/>
            </a:pPr>
            <a:r>
              <a:rPr lang="en-GB" altLang="de-DE" sz="1050">
                <a:latin typeface="Arial" panose="020B0604020202020204" pitchFamily="34" charset="0"/>
                <a:cs typeface="Arial" panose="020B0604020202020204" pitchFamily="34" charset="0"/>
              </a:rPr>
              <a:t> Thermal</a:t>
            </a:r>
          </a:p>
          <a:p>
            <a:pPr>
              <a:lnSpc>
                <a:spcPct val="80000"/>
              </a:lnSpc>
              <a:spcBef>
                <a:spcPct val="50000"/>
              </a:spcBef>
              <a:buSzTx/>
            </a:pPr>
            <a:r>
              <a:rPr lang="en-GB" altLang="de-DE" sz="1050">
                <a:latin typeface="Arial" panose="020B0604020202020204" pitchFamily="34" charset="0"/>
                <a:cs typeface="Arial" panose="020B0604020202020204" pitchFamily="34" charset="0"/>
              </a:rPr>
              <a:t> Mechanical</a:t>
            </a:r>
          </a:p>
          <a:p>
            <a:pPr>
              <a:lnSpc>
                <a:spcPct val="80000"/>
              </a:lnSpc>
              <a:spcBef>
                <a:spcPct val="50000"/>
              </a:spcBef>
              <a:buSzTx/>
            </a:pPr>
            <a:r>
              <a:rPr lang="en-GB" altLang="de-DE" sz="1050">
                <a:latin typeface="Arial" panose="020B0604020202020204" pitchFamily="34" charset="0"/>
                <a:cs typeface="Arial" panose="020B0604020202020204" pitchFamily="34" charset="0"/>
              </a:rPr>
              <a:t> Magnetic</a:t>
            </a:r>
          </a:p>
          <a:p>
            <a:pPr>
              <a:lnSpc>
                <a:spcPct val="80000"/>
              </a:lnSpc>
              <a:spcBef>
                <a:spcPct val="50000"/>
              </a:spcBef>
              <a:buSzTx/>
            </a:pPr>
            <a:r>
              <a:rPr lang="en-GB" altLang="de-DE" sz="1050">
                <a:latin typeface="Arial" panose="020B0604020202020204" pitchFamily="34" charset="0"/>
                <a:cs typeface="Arial" panose="020B0604020202020204" pitchFamily="34" charset="0"/>
              </a:rPr>
              <a:t> Electric</a:t>
            </a:r>
          </a:p>
          <a:p>
            <a:pPr>
              <a:lnSpc>
                <a:spcPct val="80000"/>
              </a:lnSpc>
              <a:spcBef>
                <a:spcPct val="50000"/>
              </a:spcBef>
              <a:buSzTx/>
            </a:pPr>
            <a:r>
              <a:rPr lang="en-GB" altLang="de-DE" sz="1050">
                <a:latin typeface="Arial" panose="020B0604020202020204" pitchFamily="34" charset="0"/>
                <a:cs typeface="Arial" panose="020B0604020202020204" pitchFamily="34" charset="0"/>
              </a:rPr>
              <a:t> Electro-magnetic</a:t>
            </a:r>
          </a:p>
          <a:p>
            <a:pPr>
              <a:lnSpc>
                <a:spcPct val="80000"/>
              </a:lnSpc>
              <a:spcBef>
                <a:spcPct val="50000"/>
              </a:spcBef>
              <a:buSzTx/>
            </a:pPr>
            <a:r>
              <a:rPr lang="en-GB" altLang="de-DE" sz="1050">
                <a:latin typeface="Arial" panose="020B0604020202020204" pitchFamily="34" charset="0"/>
                <a:cs typeface="Arial" panose="020B0604020202020204" pitchFamily="34" charset="0"/>
              </a:rPr>
              <a:t> Radiative (+ VIS)</a:t>
            </a:r>
          </a:p>
        </p:txBody>
      </p:sp>
      <p:sp>
        <p:nvSpPr>
          <p:cNvPr id="11" name="Rectangle 10"/>
          <p:cNvSpPr>
            <a:spLocks noChangeArrowheads="1"/>
          </p:cNvSpPr>
          <p:nvPr/>
        </p:nvSpPr>
        <p:spPr bwMode="auto">
          <a:xfrm>
            <a:off x="5773904" y="4417820"/>
            <a:ext cx="1165704" cy="710964"/>
          </a:xfrm>
          <a:prstGeom prst="rect">
            <a:avLst/>
          </a:prstGeom>
          <a:solidFill>
            <a:srgbClr val="EAEAE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50000"/>
              </a:spcBef>
              <a:buSzTx/>
              <a:buFontTx/>
              <a:buNone/>
            </a:pPr>
            <a:r>
              <a:rPr lang="de-DE" altLang="de-DE" sz="1200">
                <a:latin typeface="Arial" panose="020B0604020202020204" pitchFamily="34" charset="0"/>
                <a:cs typeface="Arial" panose="020B0604020202020204" pitchFamily="34" charset="0"/>
              </a:rPr>
              <a:t>Information on</a:t>
            </a:r>
          </a:p>
          <a:p>
            <a:pPr>
              <a:lnSpc>
                <a:spcPct val="90000"/>
              </a:lnSpc>
              <a:spcBef>
                <a:spcPct val="50000"/>
              </a:spcBef>
              <a:buSzTx/>
            </a:pPr>
            <a:r>
              <a:rPr lang="de-DE" altLang="de-DE" sz="1050">
                <a:latin typeface="Arial" panose="020B0604020202020204" pitchFamily="34" charset="0"/>
                <a:cs typeface="Arial" panose="020B0604020202020204" pitchFamily="34" charset="0"/>
              </a:rPr>
              <a:t> Defects</a:t>
            </a:r>
          </a:p>
          <a:p>
            <a:pPr>
              <a:lnSpc>
                <a:spcPct val="90000"/>
              </a:lnSpc>
              <a:spcBef>
                <a:spcPct val="50000"/>
              </a:spcBef>
              <a:buSzTx/>
            </a:pPr>
            <a:r>
              <a:rPr lang="de-DE" altLang="de-DE" sz="1050">
                <a:latin typeface="Arial" panose="020B0604020202020204" pitchFamily="34" charset="0"/>
                <a:cs typeface="Arial" panose="020B0604020202020204" pitchFamily="34" charset="0"/>
              </a:rPr>
              <a:t> Properties</a:t>
            </a:r>
            <a:endParaRPr lang="en-GB" altLang="de-DE" sz="1050">
              <a:latin typeface="Arial" panose="020B0604020202020204" pitchFamily="34" charset="0"/>
              <a:cs typeface="Arial" panose="020B0604020202020204" pitchFamily="34" charset="0"/>
            </a:endParaRPr>
          </a:p>
        </p:txBody>
      </p:sp>
      <p:sp>
        <p:nvSpPr>
          <p:cNvPr id="12" name="Rectangle 11"/>
          <p:cNvSpPr>
            <a:spLocks noChangeArrowheads="1"/>
          </p:cNvSpPr>
          <p:nvPr/>
        </p:nvSpPr>
        <p:spPr bwMode="auto">
          <a:xfrm>
            <a:off x="580398" y="2515201"/>
            <a:ext cx="848309" cy="3000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de-DE" altLang="de-DE" sz="1350" dirty="0" err="1">
                <a:latin typeface="Arial" panose="020B0604020202020204" pitchFamily="34" charset="0"/>
                <a:cs typeface="Arial" panose="020B0604020202020204" pitchFamily="34" charset="0"/>
              </a:rPr>
              <a:t>Principle</a:t>
            </a:r>
            <a:endParaRPr lang="en-GB" altLang="de-DE" sz="1350" dirty="0">
              <a:latin typeface="Arial" panose="020B0604020202020204" pitchFamily="34" charset="0"/>
              <a:cs typeface="Arial" panose="020B0604020202020204" pitchFamily="34" charset="0"/>
            </a:endParaRPr>
          </a:p>
        </p:txBody>
      </p:sp>
      <p:sp>
        <p:nvSpPr>
          <p:cNvPr id="14" name="Rectangle 13"/>
          <p:cNvSpPr>
            <a:spLocks noChangeArrowheads="1"/>
          </p:cNvSpPr>
          <p:nvPr/>
        </p:nvSpPr>
        <p:spPr bwMode="auto">
          <a:xfrm>
            <a:off x="5826292" y="3524852"/>
            <a:ext cx="1156086" cy="3231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de-DE" altLang="de-DE" sz="1500" b="1" i="1">
                <a:latin typeface="Arial" panose="020B0604020202020204" pitchFamily="34" charset="0"/>
                <a:cs typeface="Arial" panose="020B0604020202020204" pitchFamily="34" charset="0"/>
              </a:rPr>
              <a:t>Evaluation</a:t>
            </a:r>
            <a:endParaRPr lang="en-GB" altLang="de-DE" sz="1500" b="1" i="1">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2312787" y="3404599"/>
            <a:ext cx="1151277" cy="5309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SzTx/>
              <a:buFontTx/>
              <a:buNone/>
            </a:pPr>
            <a:r>
              <a:rPr lang="de-DE" altLang="de-DE" sz="1425" b="1" i="1">
                <a:latin typeface="Arial" panose="020B0604020202020204" pitchFamily="34" charset="0"/>
                <a:cs typeface="Arial" panose="020B0604020202020204" pitchFamily="34" charset="0"/>
              </a:rPr>
              <a:t>Material,</a:t>
            </a:r>
            <a:br>
              <a:rPr lang="de-DE" altLang="de-DE" sz="1425" b="1" i="1">
                <a:latin typeface="Arial" panose="020B0604020202020204" pitchFamily="34" charset="0"/>
                <a:cs typeface="Arial" panose="020B0604020202020204" pitchFamily="34" charset="0"/>
              </a:rPr>
            </a:br>
            <a:r>
              <a:rPr lang="de-DE" altLang="de-DE" sz="1425" b="1" i="1">
                <a:latin typeface="Arial" panose="020B0604020202020204" pitchFamily="34" charset="0"/>
                <a:cs typeface="Arial" panose="020B0604020202020204" pitchFamily="34" charset="0"/>
              </a:rPr>
              <a:t>Compound</a:t>
            </a:r>
            <a:endParaRPr lang="en-GB" altLang="de-DE" sz="1425" b="1" i="1">
              <a:latin typeface="Arial" panose="020B0604020202020204" pitchFamily="34" charset="0"/>
              <a:cs typeface="Arial" panose="020B0604020202020204" pitchFamily="34" charset="0"/>
            </a:endParaRPr>
          </a:p>
        </p:txBody>
      </p:sp>
      <p:sp>
        <p:nvSpPr>
          <p:cNvPr id="16" name="Line 15"/>
          <p:cNvSpPr>
            <a:spLocks noChangeShapeType="1"/>
          </p:cNvSpPr>
          <p:nvPr/>
        </p:nvSpPr>
        <p:spPr bwMode="auto">
          <a:xfrm flipV="1">
            <a:off x="2082967" y="3172427"/>
            <a:ext cx="2381" cy="486966"/>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17" name="Rectangle 16"/>
          <p:cNvSpPr>
            <a:spLocks noChangeArrowheads="1"/>
          </p:cNvSpPr>
          <p:nvPr/>
        </p:nvSpPr>
        <p:spPr bwMode="auto">
          <a:xfrm>
            <a:off x="1768642" y="2822383"/>
            <a:ext cx="704039"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n-GB" altLang="de-DE" sz="900" dirty="0">
                <a:latin typeface="Arial" panose="020B0604020202020204" pitchFamily="34" charset="0"/>
                <a:cs typeface="Arial" panose="020B0604020202020204" pitchFamily="34" charset="0"/>
              </a:rPr>
              <a:t>! Coupling</a:t>
            </a:r>
            <a:br>
              <a:rPr lang="en-GB" altLang="de-DE" sz="900" dirty="0">
                <a:latin typeface="Arial" panose="020B0604020202020204" pitchFamily="34" charset="0"/>
                <a:cs typeface="Arial" panose="020B0604020202020204" pitchFamily="34" charset="0"/>
              </a:rPr>
            </a:br>
            <a:r>
              <a:rPr lang="en-GB" altLang="de-DE" sz="900" dirty="0">
                <a:latin typeface="Arial" panose="020B0604020202020204" pitchFamily="34" charset="0"/>
                <a:cs typeface="Arial" panose="020B0604020202020204" pitchFamily="34" charset="0"/>
              </a:rPr>
              <a:t>! Access</a:t>
            </a:r>
          </a:p>
        </p:txBody>
      </p:sp>
      <p:sp>
        <p:nvSpPr>
          <p:cNvPr id="18" name="Line 17"/>
          <p:cNvSpPr>
            <a:spLocks noChangeShapeType="1"/>
          </p:cNvSpPr>
          <p:nvPr/>
        </p:nvSpPr>
        <p:spPr bwMode="auto">
          <a:xfrm flipV="1">
            <a:off x="3345029" y="2943827"/>
            <a:ext cx="0" cy="466725"/>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2717570" y="2730705"/>
            <a:ext cx="1274708" cy="2308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n-GB" altLang="de-DE" sz="900">
                <a:latin typeface="Arial" panose="020B0604020202020204" pitchFamily="34" charset="0"/>
                <a:cs typeface="Arial" panose="020B0604020202020204" pitchFamily="34" charset="0"/>
              </a:rPr>
              <a:t>! Complex Interaction</a:t>
            </a:r>
          </a:p>
        </p:txBody>
      </p:sp>
      <p:sp>
        <p:nvSpPr>
          <p:cNvPr id="22" name="Line 21"/>
          <p:cNvSpPr>
            <a:spLocks noChangeShapeType="1"/>
          </p:cNvSpPr>
          <p:nvPr/>
        </p:nvSpPr>
        <p:spPr bwMode="auto">
          <a:xfrm flipV="1">
            <a:off x="6397792" y="3000977"/>
            <a:ext cx="0" cy="429816"/>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5997742" y="2650933"/>
            <a:ext cx="851515" cy="3693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n-GB" altLang="de-DE" sz="900" dirty="0">
                <a:latin typeface="Arial" panose="020B0604020202020204" pitchFamily="34" charset="0"/>
                <a:cs typeface="Arial" panose="020B0604020202020204" pitchFamily="34" charset="0"/>
              </a:rPr>
              <a:t>! Processing </a:t>
            </a:r>
            <a:br>
              <a:rPr lang="en-GB" altLang="de-DE" sz="900" dirty="0">
                <a:latin typeface="Arial" panose="020B0604020202020204" pitchFamily="34" charset="0"/>
                <a:cs typeface="Arial" panose="020B0604020202020204" pitchFamily="34" charset="0"/>
              </a:rPr>
            </a:br>
            <a:r>
              <a:rPr lang="en-GB" altLang="de-DE" sz="900" dirty="0">
                <a:latin typeface="Arial" panose="020B0604020202020204" pitchFamily="34" charset="0"/>
                <a:cs typeface="Arial" panose="020B0604020202020204" pitchFamily="34" charset="0"/>
              </a:rPr>
              <a:t>! Modelling</a:t>
            </a:r>
          </a:p>
        </p:txBody>
      </p:sp>
      <p:sp>
        <p:nvSpPr>
          <p:cNvPr id="24" name="Line 23"/>
          <p:cNvSpPr>
            <a:spLocks noChangeShapeType="1"/>
          </p:cNvSpPr>
          <p:nvPr/>
        </p:nvSpPr>
        <p:spPr bwMode="auto">
          <a:xfrm>
            <a:off x="1139992" y="3961811"/>
            <a:ext cx="0" cy="457200"/>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5" name="Line 24"/>
          <p:cNvSpPr>
            <a:spLocks noChangeShapeType="1"/>
          </p:cNvSpPr>
          <p:nvPr/>
        </p:nvSpPr>
        <p:spPr bwMode="auto">
          <a:xfrm>
            <a:off x="2911642" y="3961811"/>
            <a:ext cx="0" cy="457200"/>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7" name="Line 26"/>
          <p:cNvSpPr>
            <a:spLocks noChangeShapeType="1"/>
          </p:cNvSpPr>
          <p:nvPr/>
        </p:nvSpPr>
        <p:spPr bwMode="auto">
          <a:xfrm>
            <a:off x="6397792" y="4059443"/>
            <a:ext cx="0" cy="359569"/>
          </a:xfrm>
          <a:prstGeom prst="line">
            <a:avLst/>
          </a:prstGeom>
          <a:noFill/>
          <a:ln w="50800">
            <a:solidFill>
              <a:schemeClr val="tx1"/>
            </a:solidFill>
            <a:prstDash val="sysDot"/>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8" name="Rectangle 27"/>
          <p:cNvSpPr>
            <a:spLocks noChangeArrowheads="1"/>
          </p:cNvSpPr>
          <p:nvPr/>
        </p:nvSpPr>
        <p:spPr bwMode="auto">
          <a:xfrm>
            <a:off x="2397292" y="4401152"/>
            <a:ext cx="1309688" cy="93718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SzTx/>
              <a:buFontTx/>
              <a:buNone/>
            </a:pPr>
            <a:r>
              <a:rPr lang="en-GB" altLang="de-DE" sz="1200">
                <a:latin typeface="Arial" panose="020B0604020202020204" pitchFamily="34" charset="0"/>
                <a:cs typeface="Arial" panose="020B0604020202020204" pitchFamily="34" charset="0"/>
              </a:rPr>
              <a:t>Interaction</a:t>
            </a:r>
          </a:p>
          <a:p>
            <a:pPr>
              <a:lnSpc>
                <a:spcPct val="90000"/>
              </a:lnSpc>
              <a:spcBef>
                <a:spcPct val="50000"/>
              </a:spcBef>
              <a:buSzTx/>
            </a:pPr>
            <a:r>
              <a:rPr lang="en-GB" altLang="de-DE" sz="1050">
                <a:latin typeface="Arial" panose="020B0604020202020204" pitchFamily="34" charset="0"/>
                <a:cs typeface="Arial" panose="020B0604020202020204" pitchFamily="34" charset="0"/>
              </a:rPr>
              <a:t> Matter</a:t>
            </a:r>
          </a:p>
          <a:p>
            <a:pPr>
              <a:lnSpc>
                <a:spcPct val="90000"/>
              </a:lnSpc>
              <a:spcBef>
                <a:spcPct val="50000"/>
              </a:spcBef>
              <a:buSzTx/>
            </a:pPr>
            <a:r>
              <a:rPr lang="en-GB" altLang="de-DE" sz="1050">
                <a:latin typeface="Arial" panose="020B0604020202020204" pitchFamily="34" charset="0"/>
                <a:cs typeface="Arial" panose="020B0604020202020204" pitchFamily="34" charset="0"/>
              </a:rPr>
              <a:t> Defects</a:t>
            </a:r>
          </a:p>
          <a:p>
            <a:pPr>
              <a:lnSpc>
                <a:spcPct val="90000"/>
              </a:lnSpc>
              <a:spcBef>
                <a:spcPct val="50000"/>
              </a:spcBef>
              <a:buSzTx/>
            </a:pPr>
            <a:r>
              <a:rPr lang="en-GB" altLang="de-DE" sz="1050">
                <a:latin typeface="Arial" panose="020B0604020202020204" pitchFamily="34" charset="0"/>
                <a:cs typeface="Arial" panose="020B0604020202020204" pitchFamily="34" charset="0"/>
              </a:rPr>
              <a:t> Boundary Layers </a:t>
            </a:r>
          </a:p>
        </p:txBody>
      </p:sp>
      <p:grpSp>
        <p:nvGrpSpPr>
          <p:cNvPr id="3" name="Gruppieren 2"/>
          <p:cNvGrpSpPr/>
          <p:nvPr/>
        </p:nvGrpSpPr>
        <p:grpSpPr>
          <a:xfrm>
            <a:off x="3940342" y="2514012"/>
            <a:ext cx="1828800" cy="3386361"/>
            <a:chOff x="5253789" y="2209015"/>
            <a:chExt cx="2438400" cy="4515148"/>
          </a:xfrm>
        </p:grpSpPr>
        <p:sp>
          <p:nvSpPr>
            <p:cNvPr id="6" name="AutoShape 4"/>
            <p:cNvSpPr>
              <a:spLocks noChangeArrowheads="1"/>
            </p:cNvSpPr>
            <p:nvPr/>
          </p:nvSpPr>
          <p:spPr bwMode="auto">
            <a:xfrm>
              <a:off x="5442702" y="3256765"/>
              <a:ext cx="2249487" cy="990600"/>
            </a:xfrm>
            <a:prstGeom prst="rightArrowCallout">
              <a:avLst>
                <a:gd name="adj1" fmla="val 25000"/>
                <a:gd name="adj2" fmla="val 25000"/>
                <a:gd name="adj3" fmla="val 37847"/>
                <a:gd name="adj4" fmla="val 66667"/>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50">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5518902" y="3569502"/>
              <a:ext cx="1408933" cy="4154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de-DE" altLang="de-DE" sz="1425" b="1" i="1" dirty="0">
                  <a:latin typeface="Arial" panose="020B0604020202020204" pitchFamily="34" charset="0"/>
                  <a:cs typeface="Arial" panose="020B0604020202020204" pitchFamily="34" charset="0"/>
                </a:rPr>
                <a:t>Response</a:t>
              </a:r>
              <a:endParaRPr lang="en-GB" altLang="de-DE" sz="1425" b="1" i="1" dirty="0">
                <a:latin typeface="Arial" panose="020B0604020202020204" pitchFamily="34" charset="0"/>
                <a:cs typeface="Arial" panose="020B0604020202020204" pitchFamily="34" charset="0"/>
              </a:endParaRPr>
            </a:p>
          </p:txBody>
        </p:sp>
        <p:sp>
          <p:nvSpPr>
            <p:cNvPr id="20" name="Line 19"/>
            <p:cNvSpPr>
              <a:spLocks noChangeShapeType="1"/>
            </p:cNvSpPr>
            <p:nvPr/>
          </p:nvSpPr>
          <p:spPr bwMode="auto">
            <a:xfrm flipV="1">
              <a:off x="6244389" y="2858302"/>
              <a:ext cx="0" cy="530225"/>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1" name="Rectangle 20"/>
            <p:cNvSpPr>
              <a:spLocks noChangeArrowheads="1"/>
            </p:cNvSpPr>
            <p:nvPr/>
          </p:nvSpPr>
          <p:spPr bwMode="auto">
            <a:xfrm>
              <a:off x="5558589" y="2209015"/>
              <a:ext cx="1434581" cy="677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SzTx/>
                <a:buFontTx/>
                <a:buNone/>
              </a:pPr>
              <a:r>
                <a:rPr lang="en-GB" altLang="de-DE" sz="900" dirty="0">
                  <a:latin typeface="Arial" panose="020B0604020202020204" pitchFamily="34" charset="0"/>
                  <a:cs typeface="Arial" panose="020B0604020202020204" pitchFamily="34" charset="0"/>
                </a:rPr>
                <a:t>! Coupling</a:t>
              </a:r>
              <a:br>
                <a:rPr lang="en-GB" altLang="de-DE" sz="900" dirty="0">
                  <a:latin typeface="Arial" panose="020B0604020202020204" pitchFamily="34" charset="0"/>
                  <a:cs typeface="Arial" panose="020B0604020202020204" pitchFamily="34" charset="0"/>
                </a:rPr>
              </a:br>
              <a:r>
                <a:rPr lang="en-GB" altLang="de-DE" sz="900" dirty="0">
                  <a:latin typeface="Arial" panose="020B0604020202020204" pitchFamily="34" charset="0"/>
                  <a:cs typeface="Arial" panose="020B0604020202020204" pitchFamily="34" charset="0"/>
                </a:rPr>
                <a:t>! Access</a:t>
              </a:r>
              <a:br>
                <a:rPr lang="en-GB" altLang="de-DE" sz="900" dirty="0">
                  <a:latin typeface="Arial" panose="020B0604020202020204" pitchFamily="34" charset="0"/>
                  <a:cs typeface="Arial" panose="020B0604020202020204" pitchFamily="34" charset="0"/>
                </a:rPr>
              </a:br>
              <a:r>
                <a:rPr lang="en-GB" altLang="de-DE" sz="900" dirty="0">
                  <a:latin typeface="Arial" panose="020B0604020202020204" pitchFamily="34" charset="0"/>
                  <a:cs typeface="Arial" panose="020B0604020202020204" pitchFamily="34" charset="0"/>
                </a:rPr>
                <a:t>! Parasitic Effects</a:t>
              </a:r>
            </a:p>
          </p:txBody>
        </p:sp>
        <p:sp>
          <p:nvSpPr>
            <p:cNvPr id="26" name="Line 25"/>
            <p:cNvSpPr>
              <a:spLocks noChangeShapeType="1"/>
            </p:cNvSpPr>
            <p:nvPr/>
          </p:nvSpPr>
          <p:spPr bwMode="auto">
            <a:xfrm>
              <a:off x="6244389" y="4139415"/>
              <a:ext cx="0" cy="609600"/>
            </a:xfrm>
            <a:prstGeom prst="line">
              <a:avLst/>
            </a:prstGeom>
            <a:noFill/>
            <a:ln w="127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350">
                <a:latin typeface="Arial" panose="020B0604020202020204" pitchFamily="34" charset="0"/>
                <a:cs typeface="Arial" panose="020B0604020202020204" pitchFamily="34" charset="0"/>
              </a:endParaRPr>
            </a:p>
          </p:txBody>
        </p:sp>
        <p:sp>
          <p:nvSpPr>
            <p:cNvPr id="29" name="Rectangle 28"/>
            <p:cNvSpPr>
              <a:spLocks noChangeArrowheads="1"/>
            </p:cNvSpPr>
            <p:nvPr/>
          </p:nvSpPr>
          <p:spPr bwMode="auto">
            <a:xfrm>
              <a:off x="5253789" y="4723615"/>
              <a:ext cx="2057400" cy="200054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buSzTx/>
                <a:buFontTx/>
                <a:buNone/>
              </a:pPr>
              <a:r>
                <a:rPr lang="en-GB" altLang="de-DE" sz="1200" dirty="0">
                  <a:latin typeface="Arial" panose="020B0604020202020204" pitchFamily="34" charset="0"/>
                  <a:cs typeface="Arial" panose="020B0604020202020204" pitchFamily="34" charset="0"/>
                </a:rPr>
                <a:t>Detected Signal</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Thermal</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Mechanical</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Magnetic</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Electric</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Electro-magnetic</a:t>
              </a:r>
            </a:p>
            <a:p>
              <a:pPr>
                <a:lnSpc>
                  <a:spcPct val="80000"/>
                </a:lnSpc>
                <a:spcBef>
                  <a:spcPct val="50000"/>
                </a:spcBef>
                <a:buSzTx/>
              </a:pPr>
              <a:r>
                <a:rPr lang="en-GB" altLang="de-DE" sz="1050" dirty="0">
                  <a:latin typeface="Arial" panose="020B0604020202020204" pitchFamily="34" charset="0"/>
                  <a:cs typeface="Arial" panose="020B0604020202020204" pitchFamily="34" charset="0"/>
                </a:rPr>
                <a:t> Radiative (+ VIS)</a:t>
              </a:r>
            </a:p>
          </p:txBody>
        </p:sp>
      </p:grpSp>
    </p:spTree>
    <p:extLst>
      <p:ext uri="{BB962C8B-B14F-4D97-AF65-F5344CB8AC3E}">
        <p14:creationId xmlns:p14="http://schemas.microsoft.com/office/powerpoint/2010/main" val="273796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ppt_x"/>
                                          </p:val>
                                        </p:tav>
                                        <p:tav tm="100000">
                                          <p:val>
                                            <p:strVal val="#ppt_x"/>
                                          </p:val>
                                        </p:tav>
                                      </p:tavLst>
                                    </p:anim>
                                    <p:anim calcmode="lin" valueType="num">
                                      <p:cBhvr additive="base">
                                        <p:cTn id="52" dur="500" fill="hold"/>
                                        <p:tgtEl>
                                          <p:spTgt spid="2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ppt_x"/>
                                          </p:val>
                                        </p:tav>
                                        <p:tav tm="100000">
                                          <p:val>
                                            <p:strVal val="#ppt_x"/>
                                          </p:val>
                                        </p:tav>
                                      </p:tavLst>
                                    </p:anim>
                                    <p:anim calcmode="lin" valueType="num">
                                      <p:cBhvr additive="base">
                                        <p:cTn id="72" dur="500" fill="hold"/>
                                        <p:tgtEl>
                                          <p:spTgt spid="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additive="base">
                                        <p:cTn id="79" dur="500" fill="hold"/>
                                        <p:tgtEl>
                                          <p:spTgt spid="4"/>
                                        </p:tgtEl>
                                        <p:attrNameLst>
                                          <p:attrName>ppt_x</p:attrName>
                                        </p:attrNameLst>
                                      </p:cBhvr>
                                      <p:tavLst>
                                        <p:tav tm="0">
                                          <p:val>
                                            <p:strVal val="#ppt_x"/>
                                          </p:val>
                                        </p:tav>
                                        <p:tav tm="100000">
                                          <p:val>
                                            <p:strVal val="#ppt_x"/>
                                          </p:val>
                                        </p:tav>
                                      </p:tavLst>
                                    </p:anim>
                                    <p:anim calcmode="lin" valueType="num">
                                      <p:cBhvr additive="base">
                                        <p:cTn id="80" dur="500" fill="hold"/>
                                        <p:tgtEl>
                                          <p:spTgt spid="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p:bldP spid="10" grpId="0" animBg="1"/>
      <p:bldP spid="11" grpId="0" animBg="1"/>
      <p:bldP spid="12" grpId="0"/>
      <p:bldP spid="14" grpId="0"/>
      <p:bldP spid="15" grpId="0"/>
      <p:bldP spid="16" grpId="0" animBg="1"/>
      <p:bldP spid="17" grpId="0" animBg="1"/>
      <p:bldP spid="18" grpId="0" animBg="1"/>
      <p:bldP spid="19" grpId="0" animBg="1"/>
      <p:bldP spid="22" grpId="0" animBg="1"/>
      <p:bldP spid="23" grpId="0" animBg="1"/>
      <p:bldP spid="24" grpId="0" animBg="1"/>
      <p:bldP spid="25"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bwMode="auto">
          <a:xfrm>
            <a:off x="257164" y="961181"/>
            <a:ext cx="7886700" cy="5940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0000"/>
          </a:bodyPr>
          <a:lstStyle/>
          <a:p>
            <a:r>
              <a:rPr lang="en-US" altLang="fr-FR" dirty="0"/>
              <a:t>What is SHM?</a:t>
            </a:r>
          </a:p>
        </p:txBody>
      </p:sp>
      <p:sp>
        <p:nvSpPr>
          <p:cNvPr id="17" name="Rectangle 1027"/>
          <p:cNvSpPr txBox="1">
            <a:spLocks noChangeArrowheads="1"/>
          </p:cNvSpPr>
          <p:nvPr/>
        </p:nvSpPr>
        <p:spPr>
          <a:xfrm>
            <a:off x="826766" y="1794388"/>
            <a:ext cx="6278165" cy="1269161"/>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en-US" sz="1500" dirty="0">
                <a:latin typeface="Arial" panose="020B0604020202020204" pitchFamily="34" charset="0"/>
                <a:cs typeface="Arial" panose="020B0604020202020204" pitchFamily="34" charset="0"/>
              </a:rPr>
              <a:t>SHM is the </a:t>
            </a:r>
            <a:r>
              <a:rPr lang="en-GB" altLang="en-US" sz="1650" b="1" dirty="0">
                <a:latin typeface="Arial" panose="020B0604020202020204" pitchFamily="34" charset="0"/>
                <a:cs typeface="Arial" panose="020B0604020202020204" pitchFamily="34" charset="0"/>
              </a:rPr>
              <a:t>continuous</a:t>
            </a:r>
            <a:r>
              <a:rPr lang="en-GB" altLang="en-US" sz="1650" dirty="0">
                <a:latin typeface="Arial" panose="020B0604020202020204" pitchFamily="34" charset="0"/>
                <a:cs typeface="Arial" panose="020B0604020202020204" pitchFamily="34" charset="0"/>
              </a:rPr>
              <a:t>, </a:t>
            </a:r>
            <a:r>
              <a:rPr lang="en-GB" altLang="en-US" sz="1650" b="1" dirty="0">
                <a:latin typeface="Arial" panose="020B0604020202020204" pitchFamily="34" charset="0"/>
                <a:cs typeface="Arial" panose="020B0604020202020204" pitchFamily="34" charset="0"/>
              </a:rPr>
              <a:t>autonomous</a:t>
            </a:r>
            <a:r>
              <a:rPr lang="en-GB" altLang="en-US" sz="1650" dirty="0">
                <a:latin typeface="Arial" panose="020B0604020202020204" pitchFamily="34" charset="0"/>
                <a:cs typeface="Arial" panose="020B0604020202020204" pitchFamily="34" charset="0"/>
              </a:rPr>
              <a:t> </a:t>
            </a:r>
            <a:r>
              <a:rPr lang="en-GB" altLang="en-US" sz="1500" dirty="0">
                <a:latin typeface="Arial" panose="020B0604020202020204" pitchFamily="34" charset="0"/>
                <a:cs typeface="Arial" panose="020B0604020202020204" pitchFamily="34" charset="0"/>
              </a:rPr>
              <a:t>in-service monitoring of the </a:t>
            </a:r>
            <a:r>
              <a:rPr lang="en-GB" altLang="en-US" sz="1650" b="1" dirty="0">
                <a:latin typeface="Arial" panose="020B0604020202020204" pitchFamily="34" charset="0"/>
                <a:cs typeface="Arial" panose="020B0604020202020204" pitchFamily="34" charset="0"/>
              </a:rPr>
              <a:t>physical condition</a:t>
            </a:r>
            <a:r>
              <a:rPr lang="en-GB" altLang="en-US" sz="1650" dirty="0">
                <a:latin typeface="Arial" panose="020B0604020202020204" pitchFamily="34" charset="0"/>
                <a:cs typeface="Arial" panose="020B0604020202020204" pitchFamily="34" charset="0"/>
              </a:rPr>
              <a:t> </a:t>
            </a:r>
            <a:r>
              <a:rPr lang="en-GB" altLang="en-US" sz="1500" dirty="0">
                <a:latin typeface="Arial" panose="020B0604020202020204" pitchFamily="34" charset="0"/>
                <a:cs typeface="Arial" panose="020B0604020202020204" pitchFamily="34" charset="0"/>
              </a:rPr>
              <a:t>of a </a:t>
            </a:r>
            <a:r>
              <a:rPr lang="en-GB" altLang="en-US" sz="1650" b="1" dirty="0">
                <a:latin typeface="Arial" panose="020B0604020202020204" pitchFamily="34" charset="0"/>
                <a:cs typeface="Arial" panose="020B0604020202020204" pitchFamily="34" charset="0"/>
              </a:rPr>
              <a:t>structure</a:t>
            </a:r>
            <a:r>
              <a:rPr lang="en-GB" altLang="en-US" sz="1500" dirty="0">
                <a:latin typeface="Arial" panose="020B0604020202020204" pitchFamily="34" charset="0"/>
                <a:cs typeface="Arial" panose="020B0604020202020204" pitchFamily="34" charset="0"/>
              </a:rPr>
              <a:t> by means of </a:t>
            </a:r>
            <a:r>
              <a:rPr lang="en-GB" altLang="en-US" sz="1650" b="1" dirty="0">
                <a:latin typeface="Arial" panose="020B0604020202020204" pitchFamily="34" charset="0"/>
                <a:cs typeface="Arial" panose="020B0604020202020204" pitchFamily="34" charset="0"/>
              </a:rPr>
              <a:t>embedded or attached sensors</a:t>
            </a:r>
            <a:r>
              <a:rPr lang="en-GB" altLang="en-US" sz="1650" dirty="0">
                <a:latin typeface="Arial" panose="020B0604020202020204" pitchFamily="34" charset="0"/>
                <a:cs typeface="Arial" panose="020B0604020202020204" pitchFamily="34" charset="0"/>
              </a:rPr>
              <a:t> </a:t>
            </a:r>
            <a:r>
              <a:rPr lang="en-GB" altLang="en-US" sz="1500" dirty="0">
                <a:latin typeface="Arial" panose="020B0604020202020204" pitchFamily="34" charset="0"/>
                <a:cs typeface="Arial" panose="020B0604020202020204" pitchFamily="34" charset="0"/>
              </a:rPr>
              <a:t>with a minimum manual intervention, to monitor the </a:t>
            </a:r>
            <a:r>
              <a:rPr lang="en-GB" altLang="en-US" sz="1650" b="1" dirty="0">
                <a:latin typeface="Arial" panose="020B0604020202020204" pitchFamily="34" charset="0"/>
                <a:cs typeface="Arial" panose="020B0604020202020204" pitchFamily="34" charset="0"/>
              </a:rPr>
              <a:t>structural integrity</a:t>
            </a:r>
            <a:r>
              <a:rPr lang="en-GB" altLang="en-US" sz="1650" dirty="0">
                <a:latin typeface="Arial" panose="020B0604020202020204" pitchFamily="34" charset="0"/>
                <a:cs typeface="Arial" panose="020B0604020202020204" pitchFamily="34" charset="0"/>
              </a:rPr>
              <a:t> </a:t>
            </a:r>
            <a:r>
              <a:rPr lang="en-GB" altLang="en-US" sz="1500" dirty="0">
                <a:latin typeface="Arial" panose="020B0604020202020204" pitchFamily="34" charset="0"/>
                <a:cs typeface="Arial" panose="020B0604020202020204" pitchFamily="34" charset="0"/>
              </a:rPr>
              <a:t>of the aircraft. </a:t>
            </a:r>
          </a:p>
        </p:txBody>
      </p:sp>
      <p:grpSp>
        <p:nvGrpSpPr>
          <p:cNvPr id="18" name="Group 1028"/>
          <p:cNvGrpSpPr>
            <a:grpSpLocks noChangeAspect="1"/>
          </p:cNvGrpSpPr>
          <p:nvPr/>
        </p:nvGrpSpPr>
        <p:grpSpPr bwMode="auto">
          <a:xfrm>
            <a:off x="3661643" y="3407569"/>
            <a:ext cx="3543300" cy="2045494"/>
            <a:chOff x="2256" y="2352"/>
            <a:chExt cx="1872" cy="1057"/>
          </a:xfrm>
        </p:grpSpPr>
        <p:pic>
          <p:nvPicPr>
            <p:cNvPr id="19" name="Picture 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2352"/>
              <a:ext cx="1872" cy="1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030"/>
            <p:cNvGrpSpPr>
              <a:grpSpLocks noChangeAspect="1"/>
            </p:cNvGrpSpPr>
            <p:nvPr/>
          </p:nvGrpSpPr>
          <p:grpSpPr bwMode="auto">
            <a:xfrm rot="-10039861">
              <a:off x="2937" y="2601"/>
              <a:ext cx="112" cy="295"/>
              <a:chOff x="4130" y="1154"/>
              <a:chExt cx="305" cy="669"/>
            </a:xfrm>
          </p:grpSpPr>
          <p:sp>
            <p:nvSpPr>
              <p:cNvPr id="245" name="Freeform 1031"/>
              <p:cNvSpPr>
                <a:spLocks noChangeAspect="1"/>
              </p:cNvSpPr>
              <p:nvPr/>
            </p:nvSpPr>
            <p:spPr bwMode="auto">
              <a:xfrm>
                <a:off x="4274" y="1289"/>
                <a:ext cx="45" cy="106"/>
              </a:xfrm>
              <a:custGeom>
                <a:avLst/>
                <a:gdLst>
                  <a:gd name="T0" fmla="*/ 1079 w 1079"/>
                  <a:gd name="T1" fmla="*/ 2560 h 2560"/>
                  <a:gd name="T2" fmla="*/ 1061 w 1079"/>
                  <a:gd name="T3" fmla="*/ 2528 h 2560"/>
                  <a:gd name="T4" fmla="*/ 1044 w 1079"/>
                  <a:gd name="T5" fmla="*/ 2494 h 2560"/>
                  <a:gd name="T6" fmla="*/ 1027 w 1079"/>
                  <a:gd name="T7" fmla="*/ 2460 h 2560"/>
                  <a:gd name="T8" fmla="*/ 1011 w 1079"/>
                  <a:gd name="T9" fmla="*/ 2426 h 2560"/>
                  <a:gd name="T10" fmla="*/ 996 w 1079"/>
                  <a:gd name="T11" fmla="*/ 2390 h 2560"/>
                  <a:gd name="T12" fmla="*/ 980 w 1079"/>
                  <a:gd name="T13" fmla="*/ 2354 h 2560"/>
                  <a:gd name="T14" fmla="*/ 966 w 1079"/>
                  <a:gd name="T15" fmla="*/ 2318 h 2560"/>
                  <a:gd name="T16" fmla="*/ 952 w 1079"/>
                  <a:gd name="T17" fmla="*/ 2281 h 2560"/>
                  <a:gd name="T18" fmla="*/ 925 w 1079"/>
                  <a:gd name="T19" fmla="*/ 2207 h 2560"/>
                  <a:gd name="T20" fmla="*/ 899 w 1079"/>
                  <a:gd name="T21" fmla="*/ 2131 h 2560"/>
                  <a:gd name="T22" fmla="*/ 875 w 1079"/>
                  <a:gd name="T23" fmla="*/ 2054 h 2560"/>
                  <a:gd name="T24" fmla="*/ 850 w 1079"/>
                  <a:gd name="T25" fmla="*/ 1977 h 2560"/>
                  <a:gd name="T26" fmla="*/ 827 w 1079"/>
                  <a:gd name="T27" fmla="*/ 1900 h 2560"/>
                  <a:gd name="T28" fmla="*/ 805 w 1079"/>
                  <a:gd name="T29" fmla="*/ 1823 h 2560"/>
                  <a:gd name="T30" fmla="*/ 783 w 1079"/>
                  <a:gd name="T31" fmla="*/ 1746 h 2560"/>
                  <a:gd name="T32" fmla="*/ 759 w 1079"/>
                  <a:gd name="T33" fmla="*/ 1671 h 2560"/>
                  <a:gd name="T34" fmla="*/ 737 w 1079"/>
                  <a:gd name="T35" fmla="*/ 1597 h 2560"/>
                  <a:gd name="T36" fmla="*/ 713 w 1079"/>
                  <a:gd name="T37" fmla="*/ 1523 h 2560"/>
                  <a:gd name="T38" fmla="*/ 689 w 1079"/>
                  <a:gd name="T39" fmla="*/ 1453 h 2560"/>
                  <a:gd name="T40" fmla="*/ 664 w 1079"/>
                  <a:gd name="T41" fmla="*/ 1384 h 2560"/>
                  <a:gd name="T42" fmla="*/ 636 w 1079"/>
                  <a:gd name="T43" fmla="*/ 1316 h 2560"/>
                  <a:gd name="T44" fmla="*/ 609 w 1079"/>
                  <a:gd name="T45" fmla="*/ 1250 h 2560"/>
                  <a:gd name="T46" fmla="*/ 583 w 1079"/>
                  <a:gd name="T47" fmla="*/ 1182 h 2560"/>
                  <a:gd name="T48" fmla="*/ 558 w 1079"/>
                  <a:gd name="T49" fmla="*/ 1116 h 2560"/>
                  <a:gd name="T50" fmla="*/ 533 w 1079"/>
                  <a:gd name="T51" fmla="*/ 1051 h 2560"/>
                  <a:gd name="T52" fmla="*/ 509 w 1079"/>
                  <a:gd name="T53" fmla="*/ 986 h 2560"/>
                  <a:gd name="T54" fmla="*/ 485 w 1079"/>
                  <a:gd name="T55" fmla="*/ 923 h 2560"/>
                  <a:gd name="T56" fmla="*/ 462 w 1079"/>
                  <a:gd name="T57" fmla="*/ 860 h 2560"/>
                  <a:gd name="T58" fmla="*/ 438 w 1079"/>
                  <a:gd name="T59" fmla="*/ 799 h 2560"/>
                  <a:gd name="T60" fmla="*/ 413 w 1079"/>
                  <a:gd name="T61" fmla="*/ 740 h 2560"/>
                  <a:gd name="T62" fmla="*/ 388 w 1079"/>
                  <a:gd name="T63" fmla="*/ 682 h 2560"/>
                  <a:gd name="T64" fmla="*/ 362 w 1079"/>
                  <a:gd name="T65" fmla="*/ 627 h 2560"/>
                  <a:gd name="T66" fmla="*/ 336 w 1079"/>
                  <a:gd name="T67" fmla="*/ 573 h 2560"/>
                  <a:gd name="T68" fmla="*/ 308 w 1079"/>
                  <a:gd name="T69" fmla="*/ 523 h 2560"/>
                  <a:gd name="T70" fmla="*/ 293 w 1079"/>
                  <a:gd name="T71" fmla="*/ 499 h 2560"/>
                  <a:gd name="T72" fmla="*/ 279 w 1079"/>
                  <a:gd name="T73" fmla="*/ 474 h 2560"/>
                  <a:gd name="T74" fmla="*/ 264 w 1079"/>
                  <a:gd name="T75" fmla="*/ 451 h 2560"/>
                  <a:gd name="T76" fmla="*/ 249 w 1079"/>
                  <a:gd name="T77" fmla="*/ 429 h 2560"/>
                  <a:gd name="T78" fmla="*/ 211 w 1079"/>
                  <a:gd name="T79" fmla="*/ 365 h 2560"/>
                  <a:gd name="T80" fmla="*/ 177 w 1079"/>
                  <a:gd name="T81" fmla="*/ 308 h 2560"/>
                  <a:gd name="T82" fmla="*/ 147 w 1079"/>
                  <a:gd name="T83" fmla="*/ 254 h 2560"/>
                  <a:gd name="T84" fmla="*/ 119 w 1079"/>
                  <a:gd name="T85" fmla="*/ 204 h 2560"/>
                  <a:gd name="T86" fmla="*/ 91 w 1079"/>
                  <a:gd name="T87" fmla="*/ 155 h 2560"/>
                  <a:gd name="T88" fmla="*/ 64 w 1079"/>
                  <a:gd name="T89" fmla="*/ 106 h 2560"/>
                  <a:gd name="T90" fmla="*/ 34 w 1079"/>
                  <a:gd name="T91" fmla="*/ 54 h 2560"/>
                  <a:gd name="T92" fmla="*/ 0 w 1079"/>
                  <a:gd name="T93"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9" h="2560">
                    <a:moveTo>
                      <a:pt x="1079" y="2560"/>
                    </a:moveTo>
                    <a:lnTo>
                      <a:pt x="1061" y="2528"/>
                    </a:lnTo>
                    <a:lnTo>
                      <a:pt x="1044" y="2494"/>
                    </a:lnTo>
                    <a:lnTo>
                      <a:pt x="1027" y="2460"/>
                    </a:lnTo>
                    <a:lnTo>
                      <a:pt x="1011" y="2426"/>
                    </a:lnTo>
                    <a:lnTo>
                      <a:pt x="996" y="2390"/>
                    </a:lnTo>
                    <a:lnTo>
                      <a:pt x="980" y="2354"/>
                    </a:lnTo>
                    <a:lnTo>
                      <a:pt x="966" y="2318"/>
                    </a:lnTo>
                    <a:lnTo>
                      <a:pt x="952" y="2281"/>
                    </a:lnTo>
                    <a:lnTo>
                      <a:pt x="925" y="2207"/>
                    </a:lnTo>
                    <a:lnTo>
                      <a:pt x="899" y="2131"/>
                    </a:lnTo>
                    <a:lnTo>
                      <a:pt x="875" y="2054"/>
                    </a:lnTo>
                    <a:lnTo>
                      <a:pt x="850" y="1977"/>
                    </a:lnTo>
                    <a:lnTo>
                      <a:pt x="827" y="1900"/>
                    </a:lnTo>
                    <a:lnTo>
                      <a:pt x="805" y="1823"/>
                    </a:lnTo>
                    <a:lnTo>
                      <a:pt x="783" y="1746"/>
                    </a:lnTo>
                    <a:lnTo>
                      <a:pt x="759" y="1671"/>
                    </a:lnTo>
                    <a:lnTo>
                      <a:pt x="737" y="1597"/>
                    </a:lnTo>
                    <a:lnTo>
                      <a:pt x="713" y="1523"/>
                    </a:lnTo>
                    <a:lnTo>
                      <a:pt x="689" y="1453"/>
                    </a:lnTo>
                    <a:lnTo>
                      <a:pt x="664" y="1384"/>
                    </a:lnTo>
                    <a:lnTo>
                      <a:pt x="636" y="1316"/>
                    </a:lnTo>
                    <a:lnTo>
                      <a:pt x="609" y="1250"/>
                    </a:lnTo>
                    <a:lnTo>
                      <a:pt x="583" y="1182"/>
                    </a:lnTo>
                    <a:lnTo>
                      <a:pt x="558" y="1116"/>
                    </a:lnTo>
                    <a:lnTo>
                      <a:pt x="533" y="1051"/>
                    </a:lnTo>
                    <a:lnTo>
                      <a:pt x="509" y="986"/>
                    </a:lnTo>
                    <a:lnTo>
                      <a:pt x="485" y="923"/>
                    </a:lnTo>
                    <a:lnTo>
                      <a:pt x="462" y="860"/>
                    </a:lnTo>
                    <a:lnTo>
                      <a:pt x="438" y="799"/>
                    </a:lnTo>
                    <a:lnTo>
                      <a:pt x="413" y="740"/>
                    </a:lnTo>
                    <a:lnTo>
                      <a:pt x="388" y="682"/>
                    </a:lnTo>
                    <a:lnTo>
                      <a:pt x="362" y="627"/>
                    </a:lnTo>
                    <a:lnTo>
                      <a:pt x="336" y="573"/>
                    </a:lnTo>
                    <a:lnTo>
                      <a:pt x="308" y="523"/>
                    </a:lnTo>
                    <a:lnTo>
                      <a:pt x="293" y="499"/>
                    </a:lnTo>
                    <a:lnTo>
                      <a:pt x="279" y="474"/>
                    </a:lnTo>
                    <a:lnTo>
                      <a:pt x="264" y="451"/>
                    </a:lnTo>
                    <a:lnTo>
                      <a:pt x="249" y="429"/>
                    </a:lnTo>
                    <a:lnTo>
                      <a:pt x="211" y="365"/>
                    </a:lnTo>
                    <a:lnTo>
                      <a:pt x="177" y="308"/>
                    </a:lnTo>
                    <a:lnTo>
                      <a:pt x="147" y="254"/>
                    </a:lnTo>
                    <a:lnTo>
                      <a:pt x="119" y="204"/>
                    </a:lnTo>
                    <a:lnTo>
                      <a:pt x="91" y="155"/>
                    </a:lnTo>
                    <a:lnTo>
                      <a:pt x="64" y="106"/>
                    </a:lnTo>
                    <a:lnTo>
                      <a:pt x="34" y="5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6" name="Freeform 1032"/>
              <p:cNvSpPr>
                <a:spLocks noChangeAspect="1"/>
              </p:cNvSpPr>
              <p:nvPr/>
            </p:nvSpPr>
            <p:spPr bwMode="auto">
              <a:xfrm>
                <a:off x="4327" y="1407"/>
                <a:ext cx="107" cy="377"/>
              </a:xfrm>
              <a:custGeom>
                <a:avLst/>
                <a:gdLst>
                  <a:gd name="T0" fmla="*/ 2555 w 2574"/>
                  <a:gd name="T1" fmla="*/ 8992 h 9038"/>
                  <a:gd name="T2" fmla="*/ 2519 w 2574"/>
                  <a:gd name="T3" fmla="*/ 8885 h 9038"/>
                  <a:gd name="T4" fmla="*/ 2464 w 2574"/>
                  <a:gd name="T5" fmla="*/ 8693 h 9038"/>
                  <a:gd name="T6" fmla="*/ 2408 w 2574"/>
                  <a:gd name="T7" fmla="*/ 8486 h 9038"/>
                  <a:gd name="T8" fmla="*/ 2350 w 2574"/>
                  <a:gd name="T9" fmla="*/ 8288 h 9038"/>
                  <a:gd name="T10" fmla="*/ 2300 w 2574"/>
                  <a:gd name="T11" fmla="*/ 8148 h 9038"/>
                  <a:gd name="T12" fmla="*/ 2270 w 2574"/>
                  <a:gd name="T13" fmla="*/ 8083 h 9038"/>
                  <a:gd name="T14" fmla="*/ 2235 w 2574"/>
                  <a:gd name="T15" fmla="*/ 7987 h 9038"/>
                  <a:gd name="T16" fmla="*/ 2195 w 2574"/>
                  <a:gd name="T17" fmla="*/ 7818 h 9038"/>
                  <a:gd name="T18" fmla="*/ 2159 w 2574"/>
                  <a:gd name="T19" fmla="*/ 7646 h 9038"/>
                  <a:gd name="T20" fmla="*/ 2131 w 2574"/>
                  <a:gd name="T21" fmla="*/ 7543 h 9038"/>
                  <a:gd name="T22" fmla="*/ 2066 w 2574"/>
                  <a:gd name="T23" fmla="*/ 7338 h 9038"/>
                  <a:gd name="T24" fmla="*/ 1974 w 2574"/>
                  <a:gd name="T25" fmla="*/ 7051 h 9038"/>
                  <a:gd name="T26" fmla="*/ 1869 w 2574"/>
                  <a:gd name="T27" fmla="*/ 6732 h 9038"/>
                  <a:gd name="T28" fmla="*/ 1763 w 2574"/>
                  <a:gd name="T29" fmla="*/ 6431 h 9038"/>
                  <a:gd name="T30" fmla="*/ 1685 w 2574"/>
                  <a:gd name="T31" fmla="*/ 6230 h 9038"/>
                  <a:gd name="T32" fmla="*/ 1647 w 2574"/>
                  <a:gd name="T33" fmla="*/ 6145 h 9038"/>
                  <a:gd name="T34" fmla="*/ 1583 w 2574"/>
                  <a:gd name="T35" fmla="*/ 5999 h 9038"/>
                  <a:gd name="T36" fmla="*/ 1488 w 2574"/>
                  <a:gd name="T37" fmla="*/ 5750 h 9038"/>
                  <a:gd name="T38" fmla="*/ 1385 w 2574"/>
                  <a:gd name="T39" fmla="*/ 5445 h 9038"/>
                  <a:gd name="T40" fmla="*/ 1285 w 2574"/>
                  <a:gd name="T41" fmla="*/ 5137 h 9038"/>
                  <a:gd name="T42" fmla="*/ 1182 w 2574"/>
                  <a:gd name="T43" fmla="*/ 4834 h 9038"/>
                  <a:gd name="T44" fmla="*/ 1106 w 2574"/>
                  <a:gd name="T45" fmla="*/ 4636 h 9038"/>
                  <a:gd name="T46" fmla="*/ 1046 w 2574"/>
                  <a:gd name="T47" fmla="*/ 4493 h 9038"/>
                  <a:gd name="T48" fmla="*/ 996 w 2574"/>
                  <a:gd name="T49" fmla="*/ 4352 h 9038"/>
                  <a:gd name="T50" fmla="*/ 958 w 2574"/>
                  <a:gd name="T51" fmla="*/ 4205 h 9038"/>
                  <a:gd name="T52" fmla="*/ 925 w 2574"/>
                  <a:gd name="T53" fmla="*/ 4052 h 9038"/>
                  <a:gd name="T54" fmla="*/ 893 w 2574"/>
                  <a:gd name="T55" fmla="*/ 3887 h 9038"/>
                  <a:gd name="T56" fmla="*/ 859 w 2574"/>
                  <a:gd name="T57" fmla="*/ 3709 h 9038"/>
                  <a:gd name="T58" fmla="*/ 735 w 2574"/>
                  <a:gd name="T59" fmla="*/ 3299 h 9038"/>
                  <a:gd name="T60" fmla="*/ 646 w 2574"/>
                  <a:gd name="T61" fmla="*/ 3054 h 9038"/>
                  <a:gd name="T62" fmla="*/ 572 w 2574"/>
                  <a:gd name="T63" fmla="*/ 2830 h 9038"/>
                  <a:gd name="T64" fmla="*/ 512 w 2574"/>
                  <a:gd name="T65" fmla="*/ 2619 h 9038"/>
                  <a:gd name="T66" fmla="*/ 460 w 2574"/>
                  <a:gd name="T67" fmla="*/ 2414 h 9038"/>
                  <a:gd name="T68" fmla="*/ 418 w 2574"/>
                  <a:gd name="T69" fmla="*/ 2213 h 9038"/>
                  <a:gd name="T70" fmla="*/ 380 w 2574"/>
                  <a:gd name="T71" fmla="*/ 2007 h 9038"/>
                  <a:gd name="T72" fmla="*/ 311 w 2574"/>
                  <a:gd name="T73" fmla="*/ 1558 h 9038"/>
                  <a:gd name="T74" fmla="*/ 236 w 2574"/>
                  <a:gd name="T75" fmla="*/ 1024 h 9038"/>
                  <a:gd name="T76" fmla="*/ 219 w 2574"/>
                  <a:gd name="T77" fmla="*/ 928 h 9038"/>
                  <a:gd name="T78" fmla="*/ 201 w 2574"/>
                  <a:gd name="T79" fmla="*/ 773 h 9038"/>
                  <a:gd name="T80" fmla="*/ 183 w 2574"/>
                  <a:gd name="T81" fmla="*/ 589 h 9038"/>
                  <a:gd name="T82" fmla="*/ 166 w 2574"/>
                  <a:gd name="T83" fmla="*/ 466 h 9038"/>
                  <a:gd name="T84" fmla="*/ 147 w 2574"/>
                  <a:gd name="T85" fmla="*/ 371 h 9038"/>
                  <a:gd name="T86" fmla="*/ 121 w 2574"/>
                  <a:gd name="T87" fmla="*/ 275 h 9038"/>
                  <a:gd name="T88" fmla="*/ 86 w 2574"/>
                  <a:gd name="T89" fmla="*/ 175 h 9038"/>
                  <a:gd name="T90" fmla="*/ 38 w 2574"/>
                  <a:gd name="T91" fmla="*/ 71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4" h="9038">
                    <a:moveTo>
                      <a:pt x="2574" y="9038"/>
                    </a:moveTo>
                    <a:lnTo>
                      <a:pt x="2564" y="9016"/>
                    </a:lnTo>
                    <a:lnTo>
                      <a:pt x="2555" y="8992"/>
                    </a:lnTo>
                    <a:lnTo>
                      <a:pt x="2546" y="8968"/>
                    </a:lnTo>
                    <a:lnTo>
                      <a:pt x="2537" y="8941"/>
                    </a:lnTo>
                    <a:lnTo>
                      <a:pt x="2519" y="8885"/>
                    </a:lnTo>
                    <a:lnTo>
                      <a:pt x="2501" y="8824"/>
                    </a:lnTo>
                    <a:lnTo>
                      <a:pt x="2483" y="8760"/>
                    </a:lnTo>
                    <a:lnTo>
                      <a:pt x="2464" y="8693"/>
                    </a:lnTo>
                    <a:lnTo>
                      <a:pt x="2445" y="8624"/>
                    </a:lnTo>
                    <a:lnTo>
                      <a:pt x="2427" y="8555"/>
                    </a:lnTo>
                    <a:lnTo>
                      <a:pt x="2408" y="8486"/>
                    </a:lnTo>
                    <a:lnTo>
                      <a:pt x="2389" y="8418"/>
                    </a:lnTo>
                    <a:lnTo>
                      <a:pt x="2370" y="8351"/>
                    </a:lnTo>
                    <a:lnTo>
                      <a:pt x="2350" y="8288"/>
                    </a:lnTo>
                    <a:lnTo>
                      <a:pt x="2330" y="8229"/>
                    </a:lnTo>
                    <a:lnTo>
                      <a:pt x="2310" y="8174"/>
                    </a:lnTo>
                    <a:lnTo>
                      <a:pt x="2300" y="8148"/>
                    </a:lnTo>
                    <a:lnTo>
                      <a:pt x="2290" y="8125"/>
                    </a:lnTo>
                    <a:lnTo>
                      <a:pt x="2280" y="8103"/>
                    </a:lnTo>
                    <a:lnTo>
                      <a:pt x="2270" y="8083"/>
                    </a:lnTo>
                    <a:lnTo>
                      <a:pt x="2258" y="8051"/>
                    </a:lnTo>
                    <a:lnTo>
                      <a:pt x="2246" y="8019"/>
                    </a:lnTo>
                    <a:lnTo>
                      <a:pt x="2235" y="7987"/>
                    </a:lnTo>
                    <a:lnTo>
                      <a:pt x="2226" y="7954"/>
                    </a:lnTo>
                    <a:lnTo>
                      <a:pt x="2210" y="7886"/>
                    </a:lnTo>
                    <a:lnTo>
                      <a:pt x="2195" y="7818"/>
                    </a:lnTo>
                    <a:lnTo>
                      <a:pt x="2181" y="7749"/>
                    </a:lnTo>
                    <a:lnTo>
                      <a:pt x="2167" y="7680"/>
                    </a:lnTo>
                    <a:lnTo>
                      <a:pt x="2159" y="7646"/>
                    </a:lnTo>
                    <a:lnTo>
                      <a:pt x="2151" y="7610"/>
                    </a:lnTo>
                    <a:lnTo>
                      <a:pt x="2141" y="7577"/>
                    </a:lnTo>
                    <a:lnTo>
                      <a:pt x="2131" y="7543"/>
                    </a:lnTo>
                    <a:lnTo>
                      <a:pt x="2113" y="7486"/>
                    </a:lnTo>
                    <a:lnTo>
                      <a:pt x="2092" y="7418"/>
                    </a:lnTo>
                    <a:lnTo>
                      <a:pt x="2066" y="7338"/>
                    </a:lnTo>
                    <a:lnTo>
                      <a:pt x="2038" y="7248"/>
                    </a:lnTo>
                    <a:lnTo>
                      <a:pt x="2007" y="7152"/>
                    </a:lnTo>
                    <a:lnTo>
                      <a:pt x="1974" y="7051"/>
                    </a:lnTo>
                    <a:lnTo>
                      <a:pt x="1940" y="6945"/>
                    </a:lnTo>
                    <a:lnTo>
                      <a:pt x="1904" y="6839"/>
                    </a:lnTo>
                    <a:lnTo>
                      <a:pt x="1869" y="6732"/>
                    </a:lnTo>
                    <a:lnTo>
                      <a:pt x="1833" y="6627"/>
                    </a:lnTo>
                    <a:lnTo>
                      <a:pt x="1797" y="6526"/>
                    </a:lnTo>
                    <a:lnTo>
                      <a:pt x="1763" y="6431"/>
                    </a:lnTo>
                    <a:lnTo>
                      <a:pt x="1731" y="6344"/>
                    </a:lnTo>
                    <a:lnTo>
                      <a:pt x="1700" y="6266"/>
                    </a:lnTo>
                    <a:lnTo>
                      <a:pt x="1685" y="6230"/>
                    </a:lnTo>
                    <a:lnTo>
                      <a:pt x="1672" y="6199"/>
                    </a:lnTo>
                    <a:lnTo>
                      <a:pt x="1659" y="6170"/>
                    </a:lnTo>
                    <a:lnTo>
                      <a:pt x="1647" y="6145"/>
                    </a:lnTo>
                    <a:lnTo>
                      <a:pt x="1625" y="6097"/>
                    </a:lnTo>
                    <a:lnTo>
                      <a:pt x="1604" y="6049"/>
                    </a:lnTo>
                    <a:lnTo>
                      <a:pt x="1583" y="5999"/>
                    </a:lnTo>
                    <a:lnTo>
                      <a:pt x="1563" y="5950"/>
                    </a:lnTo>
                    <a:lnTo>
                      <a:pt x="1525" y="5851"/>
                    </a:lnTo>
                    <a:lnTo>
                      <a:pt x="1488" y="5750"/>
                    </a:lnTo>
                    <a:lnTo>
                      <a:pt x="1452" y="5649"/>
                    </a:lnTo>
                    <a:lnTo>
                      <a:pt x="1418" y="5547"/>
                    </a:lnTo>
                    <a:lnTo>
                      <a:pt x="1385" y="5445"/>
                    </a:lnTo>
                    <a:lnTo>
                      <a:pt x="1351" y="5342"/>
                    </a:lnTo>
                    <a:lnTo>
                      <a:pt x="1318" y="5240"/>
                    </a:lnTo>
                    <a:lnTo>
                      <a:pt x="1285" y="5137"/>
                    </a:lnTo>
                    <a:lnTo>
                      <a:pt x="1251" y="5036"/>
                    </a:lnTo>
                    <a:lnTo>
                      <a:pt x="1217" y="4934"/>
                    </a:lnTo>
                    <a:lnTo>
                      <a:pt x="1182" y="4834"/>
                    </a:lnTo>
                    <a:lnTo>
                      <a:pt x="1144" y="4734"/>
                    </a:lnTo>
                    <a:lnTo>
                      <a:pt x="1125" y="4685"/>
                    </a:lnTo>
                    <a:lnTo>
                      <a:pt x="1106" y="4636"/>
                    </a:lnTo>
                    <a:lnTo>
                      <a:pt x="1086" y="4588"/>
                    </a:lnTo>
                    <a:lnTo>
                      <a:pt x="1066" y="4539"/>
                    </a:lnTo>
                    <a:lnTo>
                      <a:pt x="1046" y="4493"/>
                    </a:lnTo>
                    <a:lnTo>
                      <a:pt x="1028" y="4446"/>
                    </a:lnTo>
                    <a:lnTo>
                      <a:pt x="1011" y="4399"/>
                    </a:lnTo>
                    <a:lnTo>
                      <a:pt x="996" y="4352"/>
                    </a:lnTo>
                    <a:lnTo>
                      <a:pt x="983" y="4303"/>
                    </a:lnTo>
                    <a:lnTo>
                      <a:pt x="970" y="4255"/>
                    </a:lnTo>
                    <a:lnTo>
                      <a:pt x="958" y="4205"/>
                    </a:lnTo>
                    <a:lnTo>
                      <a:pt x="947" y="4156"/>
                    </a:lnTo>
                    <a:lnTo>
                      <a:pt x="936" y="4104"/>
                    </a:lnTo>
                    <a:lnTo>
                      <a:pt x="925" y="4052"/>
                    </a:lnTo>
                    <a:lnTo>
                      <a:pt x="914" y="3998"/>
                    </a:lnTo>
                    <a:lnTo>
                      <a:pt x="904" y="3944"/>
                    </a:lnTo>
                    <a:lnTo>
                      <a:pt x="893" y="3887"/>
                    </a:lnTo>
                    <a:lnTo>
                      <a:pt x="882" y="3830"/>
                    </a:lnTo>
                    <a:lnTo>
                      <a:pt x="871" y="3770"/>
                    </a:lnTo>
                    <a:lnTo>
                      <a:pt x="859" y="3709"/>
                    </a:lnTo>
                    <a:lnTo>
                      <a:pt x="803" y="3473"/>
                    </a:lnTo>
                    <a:lnTo>
                      <a:pt x="768" y="3385"/>
                    </a:lnTo>
                    <a:lnTo>
                      <a:pt x="735" y="3299"/>
                    </a:lnTo>
                    <a:lnTo>
                      <a:pt x="703" y="3215"/>
                    </a:lnTo>
                    <a:lnTo>
                      <a:pt x="673" y="3133"/>
                    </a:lnTo>
                    <a:lnTo>
                      <a:pt x="646" y="3054"/>
                    </a:lnTo>
                    <a:lnTo>
                      <a:pt x="620" y="2978"/>
                    </a:lnTo>
                    <a:lnTo>
                      <a:pt x="596" y="2903"/>
                    </a:lnTo>
                    <a:lnTo>
                      <a:pt x="572" y="2830"/>
                    </a:lnTo>
                    <a:lnTo>
                      <a:pt x="551" y="2759"/>
                    </a:lnTo>
                    <a:lnTo>
                      <a:pt x="530" y="2688"/>
                    </a:lnTo>
                    <a:lnTo>
                      <a:pt x="512" y="2619"/>
                    </a:lnTo>
                    <a:lnTo>
                      <a:pt x="494" y="2551"/>
                    </a:lnTo>
                    <a:lnTo>
                      <a:pt x="476" y="2482"/>
                    </a:lnTo>
                    <a:lnTo>
                      <a:pt x="460" y="2414"/>
                    </a:lnTo>
                    <a:lnTo>
                      <a:pt x="445" y="2348"/>
                    </a:lnTo>
                    <a:lnTo>
                      <a:pt x="431" y="2280"/>
                    </a:lnTo>
                    <a:lnTo>
                      <a:pt x="418" y="2213"/>
                    </a:lnTo>
                    <a:lnTo>
                      <a:pt x="405" y="2145"/>
                    </a:lnTo>
                    <a:lnTo>
                      <a:pt x="392" y="2076"/>
                    </a:lnTo>
                    <a:lnTo>
                      <a:pt x="380" y="2007"/>
                    </a:lnTo>
                    <a:lnTo>
                      <a:pt x="356" y="1863"/>
                    </a:lnTo>
                    <a:lnTo>
                      <a:pt x="334" y="1715"/>
                    </a:lnTo>
                    <a:lnTo>
                      <a:pt x="311" y="1558"/>
                    </a:lnTo>
                    <a:lnTo>
                      <a:pt x="288" y="1392"/>
                    </a:lnTo>
                    <a:lnTo>
                      <a:pt x="262" y="1214"/>
                    </a:lnTo>
                    <a:lnTo>
                      <a:pt x="236" y="1024"/>
                    </a:lnTo>
                    <a:lnTo>
                      <a:pt x="229" y="992"/>
                    </a:lnTo>
                    <a:lnTo>
                      <a:pt x="224" y="960"/>
                    </a:lnTo>
                    <a:lnTo>
                      <a:pt x="219" y="928"/>
                    </a:lnTo>
                    <a:lnTo>
                      <a:pt x="215" y="897"/>
                    </a:lnTo>
                    <a:lnTo>
                      <a:pt x="207" y="835"/>
                    </a:lnTo>
                    <a:lnTo>
                      <a:pt x="201" y="773"/>
                    </a:lnTo>
                    <a:lnTo>
                      <a:pt x="195" y="711"/>
                    </a:lnTo>
                    <a:lnTo>
                      <a:pt x="189" y="650"/>
                    </a:lnTo>
                    <a:lnTo>
                      <a:pt x="183" y="589"/>
                    </a:lnTo>
                    <a:lnTo>
                      <a:pt x="176" y="528"/>
                    </a:lnTo>
                    <a:lnTo>
                      <a:pt x="171" y="496"/>
                    </a:lnTo>
                    <a:lnTo>
                      <a:pt x="166" y="466"/>
                    </a:lnTo>
                    <a:lnTo>
                      <a:pt x="161" y="435"/>
                    </a:lnTo>
                    <a:lnTo>
                      <a:pt x="154" y="404"/>
                    </a:lnTo>
                    <a:lnTo>
                      <a:pt x="147" y="371"/>
                    </a:lnTo>
                    <a:lnTo>
                      <a:pt x="139" y="340"/>
                    </a:lnTo>
                    <a:lnTo>
                      <a:pt x="130" y="308"/>
                    </a:lnTo>
                    <a:lnTo>
                      <a:pt x="121" y="275"/>
                    </a:lnTo>
                    <a:lnTo>
                      <a:pt x="110" y="242"/>
                    </a:lnTo>
                    <a:lnTo>
                      <a:pt x="98" y="209"/>
                    </a:lnTo>
                    <a:lnTo>
                      <a:pt x="86" y="175"/>
                    </a:lnTo>
                    <a:lnTo>
                      <a:pt x="72" y="141"/>
                    </a:lnTo>
                    <a:lnTo>
                      <a:pt x="56" y="107"/>
                    </a:lnTo>
                    <a:lnTo>
                      <a:pt x="38" y="71"/>
                    </a:lnTo>
                    <a:lnTo>
                      <a:pt x="20"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7" name="Freeform 1033"/>
              <p:cNvSpPr>
                <a:spLocks noChangeAspect="1"/>
              </p:cNvSpPr>
              <p:nvPr/>
            </p:nvSpPr>
            <p:spPr bwMode="auto">
              <a:xfrm>
                <a:off x="4434" y="1784"/>
                <a:ext cx="1" cy="13"/>
              </a:xfrm>
              <a:custGeom>
                <a:avLst/>
                <a:gdLst>
                  <a:gd name="T0" fmla="*/ 0 w 27"/>
                  <a:gd name="T1" fmla="*/ 0 h 318"/>
                  <a:gd name="T2" fmla="*/ 4 w 27"/>
                  <a:gd name="T3" fmla="*/ 41 h 318"/>
                  <a:gd name="T4" fmla="*/ 8 w 27"/>
                  <a:gd name="T5" fmla="*/ 83 h 318"/>
                  <a:gd name="T6" fmla="*/ 11 w 27"/>
                  <a:gd name="T7" fmla="*/ 123 h 318"/>
                  <a:gd name="T8" fmla="*/ 13 w 27"/>
                  <a:gd name="T9" fmla="*/ 163 h 318"/>
                  <a:gd name="T10" fmla="*/ 16 w 27"/>
                  <a:gd name="T11" fmla="*/ 204 h 318"/>
                  <a:gd name="T12" fmla="*/ 19 w 27"/>
                  <a:gd name="T13" fmla="*/ 243 h 318"/>
                  <a:gd name="T14" fmla="*/ 23 w 27"/>
                  <a:gd name="T15" fmla="*/ 280 h 318"/>
                  <a:gd name="T16" fmla="*/ 27 w 27"/>
                  <a:gd name="T17"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18">
                    <a:moveTo>
                      <a:pt x="0" y="0"/>
                    </a:moveTo>
                    <a:lnTo>
                      <a:pt x="4" y="41"/>
                    </a:lnTo>
                    <a:lnTo>
                      <a:pt x="8" y="83"/>
                    </a:lnTo>
                    <a:lnTo>
                      <a:pt x="11" y="123"/>
                    </a:lnTo>
                    <a:lnTo>
                      <a:pt x="13" y="163"/>
                    </a:lnTo>
                    <a:lnTo>
                      <a:pt x="16" y="204"/>
                    </a:lnTo>
                    <a:lnTo>
                      <a:pt x="19" y="243"/>
                    </a:lnTo>
                    <a:lnTo>
                      <a:pt x="23" y="280"/>
                    </a:lnTo>
                    <a:lnTo>
                      <a:pt x="27" y="318"/>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8" name="Freeform 1034"/>
              <p:cNvSpPr>
                <a:spLocks noChangeAspect="1"/>
              </p:cNvSpPr>
              <p:nvPr/>
            </p:nvSpPr>
            <p:spPr bwMode="auto">
              <a:xfrm>
                <a:off x="4164" y="1217"/>
                <a:ext cx="102" cy="62"/>
              </a:xfrm>
              <a:custGeom>
                <a:avLst/>
                <a:gdLst>
                  <a:gd name="T0" fmla="*/ 0 w 2449"/>
                  <a:gd name="T1" fmla="*/ 0 h 1481"/>
                  <a:gd name="T2" fmla="*/ 102 w 2449"/>
                  <a:gd name="T3" fmla="*/ 14 h 1481"/>
                  <a:gd name="T4" fmla="*/ 199 w 2449"/>
                  <a:gd name="T5" fmla="*/ 29 h 1481"/>
                  <a:gd name="T6" fmla="*/ 245 w 2449"/>
                  <a:gd name="T7" fmla="*/ 37 h 1481"/>
                  <a:gd name="T8" fmla="*/ 292 w 2449"/>
                  <a:gd name="T9" fmla="*/ 45 h 1481"/>
                  <a:gd name="T10" fmla="*/ 337 w 2449"/>
                  <a:gd name="T11" fmla="*/ 54 h 1481"/>
                  <a:gd name="T12" fmla="*/ 381 w 2449"/>
                  <a:gd name="T13" fmla="*/ 64 h 1481"/>
                  <a:gd name="T14" fmla="*/ 425 w 2449"/>
                  <a:gd name="T15" fmla="*/ 74 h 1481"/>
                  <a:gd name="T16" fmla="*/ 467 w 2449"/>
                  <a:gd name="T17" fmla="*/ 85 h 1481"/>
                  <a:gd name="T18" fmla="*/ 509 w 2449"/>
                  <a:gd name="T19" fmla="*/ 96 h 1481"/>
                  <a:gd name="T20" fmla="*/ 551 w 2449"/>
                  <a:gd name="T21" fmla="*/ 107 h 1481"/>
                  <a:gd name="T22" fmla="*/ 592 w 2449"/>
                  <a:gd name="T23" fmla="*/ 119 h 1481"/>
                  <a:gd name="T24" fmla="*/ 633 w 2449"/>
                  <a:gd name="T25" fmla="*/ 132 h 1481"/>
                  <a:gd name="T26" fmla="*/ 673 w 2449"/>
                  <a:gd name="T27" fmla="*/ 145 h 1481"/>
                  <a:gd name="T28" fmla="*/ 712 w 2449"/>
                  <a:gd name="T29" fmla="*/ 159 h 1481"/>
                  <a:gd name="T30" fmla="*/ 752 w 2449"/>
                  <a:gd name="T31" fmla="*/ 173 h 1481"/>
                  <a:gd name="T32" fmla="*/ 791 w 2449"/>
                  <a:gd name="T33" fmla="*/ 189 h 1481"/>
                  <a:gd name="T34" fmla="*/ 830 w 2449"/>
                  <a:gd name="T35" fmla="*/ 205 h 1481"/>
                  <a:gd name="T36" fmla="*/ 869 w 2449"/>
                  <a:gd name="T37" fmla="*/ 222 h 1481"/>
                  <a:gd name="T38" fmla="*/ 907 w 2449"/>
                  <a:gd name="T39" fmla="*/ 239 h 1481"/>
                  <a:gd name="T40" fmla="*/ 946 w 2449"/>
                  <a:gd name="T41" fmla="*/ 257 h 1481"/>
                  <a:gd name="T42" fmla="*/ 985 w 2449"/>
                  <a:gd name="T43" fmla="*/ 276 h 1481"/>
                  <a:gd name="T44" fmla="*/ 1023 w 2449"/>
                  <a:gd name="T45" fmla="*/ 296 h 1481"/>
                  <a:gd name="T46" fmla="*/ 1062 w 2449"/>
                  <a:gd name="T47" fmla="*/ 317 h 1481"/>
                  <a:gd name="T48" fmla="*/ 1101 w 2449"/>
                  <a:gd name="T49" fmla="*/ 338 h 1481"/>
                  <a:gd name="T50" fmla="*/ 1140 w 2449"/>
                  <a:gd name="T51" fmla="*/ 360 h 1481"/>
                  <a:gd name="T52" fmla="*/ 1181 w 2449"/>
                  <a:gd name="T53" fmla="*/ 383 h 1481"/>
                  <a:gd name="T54" fmla="*/ 1260 w 2449"/>
                  <a:gd name="T55" fmla="*/ 432 h 1481"/>
                  <a:gd name="T56" fmla="*/ 1342 w 2449"/>
                  <a:gd name="T57" fmla="*/ 484 h 1481"/>
                  <a:gd name="T58" fmla="*/ 1425 w 2449"/>
                  <a:gd name="T59" fmla="*/ 540 h 1481"/>
                  <a:gd name="T60" fmla="*/ 1487 w 2449"/>
                  <a:gd name="T61" fmla="*/ 575 h 1481"/>
                  <a:gd name="T62" fmla="*/ 1534 w 2449"/>
                  <a:gd name="T63" fmla="*/ 599 h 1481"/>
                  <a:gd name="T64" fmla="*/ 1569 w 2449"/>
                  <a:gd name="T65" fmla="*/ 619 h 1481"/>
                  <a:gd name="T66" fmla="*/ 1598 w 2449"/>
                  <a:gd name="T67" fmla="*/ 635 h 1481"/>
                  <a:gd name="T68" fmla="*/ 1628 w 2449"/>
                  <a:gd name="T69" fmla="*/ 653 h 1481"/>
                  <a:gd name="T70" fmla="*/ 1663 w 2449"/>
                  <a:gd name="T71" fmla="*/ 678 h 1481"/>
                  <a:gd name="T72" fmla="*/ 1708 w 2449"/>
                  <a:gd name="T73" fmla="*/ 712 h 1481"/>
                  <a:gd name="T74" fmla="*/ 1771 w 2449"/>
                  <a:gd name="T75" fmla="*/ 761 h 1481"/>
                  <a:gd name="T76" fmla="*/ 1862 w 2449"/>
                  <a:gd name="T77" fmla="*/ 833 h 1481"/>
                  <a:gd name="T78" fmla="*/ 1940 w 2449"/>
                  <a:gd name="T79" fmla="*/ 897 h 1481"/>
                  <a:gd name="T80" fmla="*/ 2010 w 2449"/>
                  <a:gd name="T81" fmla="*/ 955 h 1481"/>
                  <a:gd name="T82" fmla="*/ 2070 w 2449"/>
                  <a:gd name="T83" fmla="*/ 1006 h 1481"/>
                  <a:gd name="T84" fmla="*/ 2120 w 2449"/>
                  <a:gd name="T85" fmla="*/ 1052 h 1481"/>
                  <a:gd name="T86" fmla="*/ 2162 w 2449"/>
                  <a:gd name="T87" fmla="*/ 1091 h 1481"/>
                  <a:gd name="T88" fmla="*/ 2198 w 2449"/>
                  <a:gd name="T89" fmla="*/ 1125 h 1481"/>
                  <a:gd name="T90" fmla="*/ 2226 w 2449"/>
                  <a:gd name="T91" fmla="*/ 1154 h 1481"/>
                  <a:gd name="T92" fmla="*/ 2248 w 2449"/>
                  <a:gd name="T93" fmla="*/ 1178 h 1481"/>
                  <a:gd name="T94" fmla="*/ 2265 w 2449"/>
                  <a:gd name="T95" fmla="*/ 1198 h 1481"/>
                  <a:gd name="T96" fmla="*/ 2277 w 2449"/>
                  <a:gd name="T97" fmla="*/ 1214 h 1481"/>
                  <a:gd name="T98" fmla="*/ 2287 w 2449"/>
                  <a:gd name="T99" fmla="*/ 1226 h 1481"/>
                  <a:gd name="T100" fmla="*/ 2296 w 2449"/>
                  <a:gd name="T101" fmla="*/ 1241 h 1481"/>
                  <a:gd name="T102" fmla="*/ 2297 w 2449"/>
                  <a:gd name="T103" fmla="*/ 1245 h 1481"/>
                  <a:gd name="T104" fmla="*/ 2310 w 2449"/>
                  <a:gd name="T105" fmla="*/ 1269 h 1481"/>
                  <a:gd name="T106" fmla="*/ 2328 w 2449"/>
                  <a:gd name="T107" fmla="*/ 1298 h 1481"/>
                  <a:gd name="T108" fmla="*/ 2350 w 2449"/>
                  <a:gd name="T109" fmla="*/ 1329 h 1481"/>
                  <a:gd name="T110" fmla="*/ 2373 w 2449"/>
                  <a:gd name="T111" fmla="*/ 1364 h 1481"/>
                  <a:gd name="T112" fmla="*/ 2396 w 2449"/>
                  <a:gd name="T113" fmla="*/ 1397 h 1481"/>
                  <a:gd name="T114" fmla="*/ 2418 w 2449"/>
                  <a:gd name="T115" fmla="*/ 1428 h 1481"/>
                  <a:gd name="T116" fmla="*/ 2436 w 2449"/>
                  <a:gd name="T117" fmla="*/ 1457 h 1481"/>
                  <a:gd name="T118" fmla="*/ 2449 w 2449"/>
                  <a:gd name="T119"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9" h="1481">
                    <a:moveTo>
                      <a:pt x="0" y="0"/>
                    </a:moveTo>
                    <a:lnTo>
                      <a:pt x="102" y="14"/>
                    </a:lnTo>
                    <a:lnTo>
                      <a:pt x="199" y="29"/>
                    </a:lnTo>
                    <a:lnTo>
                      <a:pt x="245" y="37"/>
                    </a:lnTo>
                    <a:lnTo>
                      <a:pt x="292" y="45"/>
                    </a:lnTo>
                    <a:lnTo>
                      <a:pt x="337" y="54"/>
                    </a:lnTo>
                    <a:lnTo>
                      <a:pt x="381" y="64"/>
                    </a:lnTo>
                    <a:lnTo>
                      <a:pt x="425" y="74"/>
                    </a:lnTo>
                    <a:lnTo>
                      <a:pt x="467" y="85"/>
                    </a:lnTo>
                    <a:lnTo>
                      <a:pt x="509" y="96"/>
                    </a:lnTo>
                    <a:lnTo>
                      <a:pt x="551" y="107"/>
                    </a:lnTo>
                    <a:lnTo>
                      <a:pt x="592" y="119"/>
                    </a:lnTo>
                    <a:lnTo>
                      <a:pt x="633" y="132"/>
                    </a:lnTo>
                    <a:lnTo>
                      <a:pt x="673" y="145"/>
                    </a:lnTo>
                    <a:lnTo>
                      <a:pt x="712" y="159"/>
                    </a:lnTo>
                    <a:lnTo>
                      <a:pt x="752" y="173"/>
                    </a:lnTo>
                    <a:lnTo>
                      <a:pt x="791" y="189"/>
                    </a:lnTo>
                    <a:lnTo>
                      <a:pt x="830" y="205"/>
                    </a:lnTo>
                    <a:lnTo>
                      <a:pt x="869" y="222"/>
                    </a:lnTo>
                    <a:lnTo>
                      <a:pt x="907" y="239"/>
                    </a:lnTo>
                    <a:lnTo>
                      <a:pt x="946" y="257"/>
                    </a:lnTo>
                    <a:lnTo>
                      <a:pt x="985" y="276"/>
                    </a:lnTo>
                    <a:lnTo>
                      <a:pt x="1023" y="296"/>
                    </a:lnTo>
                    <a:lnTo>
                      <a:pt x="1062" y="317"/>
                    </a:lnTo>
                    <a:lnTo>
                      <a:pt x="1101" y="338"/>
                    </a:lnTo>
                    <a:lnTo>
                      <a:pt x="1140" y="360"/>
                    </a:lnTo>
                    <a:lnTo>
                      <a:pt x="1181" y="383"/>
                    </a:lnTo>
                    <a:lnTo>
                      <a:pt x="1260" y="432"/>
                    </a:lnTo>
                    <a:lnTo>
                      <a:pt x="1342" y="484"/>
                    </a:lnTo>
                    <a:lnTo>
                      <a:pt x="1425" y="540"/>
                    </a:lnTo>
                    <a:lnTo>
                      <a:pt x="1487" y="575"/>
                    </a:lnTo>
                    <a:lnTo>
                      <a:pt x="1534" y="599"/>
                    </a:lnTo>
                    <a:lnTo>
                      <a:pt x="1569" y="619"/>
                    </a:lnTo>
                    <a:lnTo>
                      <a:pt x="1598" y="635"/>
                    </a:lnTo>
                    <a:lnTo>
                      <a:pt x="1628" y="653"/>
                    </a:lnTo>
                    <a:lnTo>
                      <a:pt x="1663" y="678"/>
                    </a:lnTo>
                    <a:lnTo>
                      <a:pt x="1708" y="712"/>
                    </a:lnTo>
                    <a:lnTo>
                      <a:pt x="1771" y="761"/>
                    </a:lnTo>
                    <a:lnTo>
                      <a:pt x="1862" y="833"/>
                    </a:lnTo>
                    <a:lnTo>
                      <a:pt x="1940" y="897"/>
                    </a:lnTo>
                    <a:lnTo>
                      <a:pt x="2010" y="955"/>
                    </a:lnTo>
                    <a:lnTo>
                      <a:pt x="2070" y="1006"/>
                    </a:lnTo>
                    <a:lnTo>
                      <a:pt x="2120" y="1052"/>
                    </a:lnTo>
                    <a:lnTo>
                      <a:pt x="2162" y="1091"/>
                    </a:lnTo>
                    <a:lnTo>
                      <a:pt x="2198" y="1125"/>
                    </a:lnTo>
                    <a:lnTo>
                      <a:pt x="2226" y="1154"/>
                    </a:lnTo>
                    <a:lnTo>
                      <a:pt x="2248" y="1178"/>
                    </a:lnTo>
                    <a:lnTo>
                      <a:pt x="2265" y="1198"/>
                    </a:lnTo>
                    <a:lnTo>
                      <a:pt x="2277" y="1214"/>
                    </a:lnTo>
                    <a:lnTo>
                      <a:pt x="2287" y="1226"/>
                    </a:lnTo>
                    <a:lnTo>
                      <a:pt x="2296" y="1241"/>
                    </a:lnTo>
                    <a:lnTo>
                      <a:pt x="2297" y="1245"/>
                    </a:lnTo>
                    <a:lnTo>
                      <a:pt x="2310" y="1269"/>
                    </a:lnTo>
                    <a:lnTo>
                      <a:pt x="2328" y="1298"/>
                    </a:lnTo>
                    <a:lnTo>
                      <a:pt x="2350" y="1329"/>
                    </a:lnTo>
                    <a:lnTo>
                      <a:pt x="2373" y="1364"/>
                    </a:lnTo>
                    <a:lnTo>
                      <a:pt x="2396" y="1397"/>
                    </a:lnTo>
                    <a:lnTo>
                      <a:pt x="2418" y="1428"/>
                    </a:lnTo>
                    <a:lnTo>
                      <a:pt x="2436" y="1457"/>
                    </a:lnTo>
                    <a:lnTo>
                      <a:pt x="2449" y="148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9" name="Freeform 1035"/>
              <p:cNvSpPr>
                <a:spLocks noChangeAspect="1"/>
              </p:cNvSpPr>
              <p:nvPr/>
            </p:nvSpPr>
            <p:spPr bwMode="auto">
              <a:xfrm>
                <a:off x="4161" y="1200"/>
                <a:ext cx="37" cy="26"/>
              </a:xfrm>
              <a:custGeom>
                <a:avLst/>
                <a:gdLst>
                  <a:gd name="T0" fmla="*/ 0 w 872"/>
                  <a:gd name="T1" fmla="*/ 0 h 623"/>
                  <a:gd name="T2" fmla="*/ 48 w 872"/>
                  <a:gd name="T3" fmla="*/ 46 h 623"/>
                  <a:gd name="T4" fmla="*/ 96 w 872"/>
                  <a:gd name="T5" fmla="*/ 91 h 623"/>
                  <a:gd name="T6" fmla="*/ 146 w 872"/>
                  <a:gd name="T7" fmla="*/ 135 h 623"/>
                  <a:gd name="T8" fmla="*/ 196 w 872"/>
                  <a:gd name="T9" fmla="*/ 179 h 623"/>
                  <a:gd name="T10" fmla="*/ 248 w 872"/>
                  <a:gd name="T11" fmla="*/ 221 h 623"/>
                  <a:gd name="T12" fmla="*/ 301 w 872"/>
                  <a:gd name="T13" fmla="*/ 262 h 623"/>
                  <a:gd name="T14" fmla="*/ 355 w 872"/>
                  <a:gd name="T15" fmla="*/ 303 h 623"/>
                  <a:gd name="T16" fmla="*/ 410 w 872"/>
                  <a:gd name="T17" fmla="*/ 342 h 623"/>
                  <a:gd name="T18" fmla="*/ 465 w 872"/>
                  <a:gd name="T19" fmla="*/ 380 h 623"/>
                  <a:gd name="T20" fmla="*/ 522 w 872"/>
                  <a:gd name="T21" fmla="*/ 418 h 623"/>
                  <a:gd name="T22" fmla="*/ 578 w 872"/>
                  <a:gd name="T23" fmla="*/ 455 h 623"/>
                  <a:gd name="T24" fmla="*/ 636 w 872"/>
                  <a:gd name="T25" fmla="*/ 490 h 623"/>
                  <a:gd name="T26" fmla="*/ 695 w 872"/>
                  <a:gd name="T27" fmla="*/ 525 h 623"/>
                  <a:gd name="T28" fmla="*/ 753 w 872"/>
                  <a:gd name="T29" fmla="*/ 558 h 623"/>
                  <a:gd name="T30" fmla="*/ 812 w 872"/>
                  <a:gd name="T31" fmla="*/ 590 h 623"/>
                  <a:gd name="T32" fmla="*/ 872 w 872"/>
                  <a:gd name="T33"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2" h="623">
                    <a:moveTo>
                      <a:pt x="0" y="0"/>
                    </a:moveTo>
                    <a:lnTo>
                      <a:pt x="48" y="46"/>
                    </a:lnTo>
                    <a:lnTo>
                      <a:pt x="96" y="91"/>
                    </a:lnTo>
                    <a:lnTo>
                      <a:pt x="146" y="135"/>
                    </a:lnTo>
                    <a:lnTo>
                      <a:pt x="196" y="179"/>
                    </a:lnTo>
                    <a:lnTo>
                      <a:pt x="248" y="221"/>
                    </a:lnTo>
                    <a:lnTo>
                      <a:pt x="301" y="262"/>
                    </a:lnTo>
                    <a:lnTo>
                      <a:pt x="355" y="303"/>
                    </a:lnTo>
                    <a:lnTo>
                      <a:pt x="410" y="342"/>
                    </a:lnTo>
                    <a:lnTo>
                      <a:pt x="465" y="380"/>
                    </a:lnTo>
                    <a:lnTo>
                      <a:pt x="522" y="418"/>
                    </a:lnTo>
                    <a:lnTo>
                      <a:pt x="578" y="455"/>
                    </a:lnTo>
                    <a:lnTo>
                      <a:pt x="636" y="490"/>
                    </a:lnTo>
                    <a:lnTo>
                      <a:pt x="695" y="525"/>
                    </a:lnTo>
                    <a:lnTo>
                      <a:pt x="753" y="558"/>
                    </a:lnTo>
                    <a:lnTo>
                      <a:pt x="812" y="590"/>
                    </a:lnTo>
                    <a:lnTo>
                      <a:pt x="872" y="62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0" name="Freeform 1036"/>
              <p:cNvSpPr>
                <a:spLocks noChangeAspect="1"/>
              </p:cNvSpPr>
              <p:nvPr/>
            </p:nvSpPr>
            <p:spPr bwMode="auto">
              <a:xfrm>
                <a:off x="4153" y="1179"/>
                <a:ext cx="26" cy="35"/>
              </a:xfrm>
              <a:custGeom>
                <a:avLst/>
                <a:gdLst>
                  <a:gd name="T0" fmla="*/ 623 w 623"/>
                  <a:gd name="T1" fmla="*/ 831 h 831"/>
                  <a:gd name="T2" fmla="*/ 587 w 623"/>
                  <a:gd name="T3" fmla="*/ 776 h 831"/>
                  <a:gd name="T4" fmla="*/ 551 w 623"/>
                  <a:gd name="T5" fmla="*/ 722 h 831"/>
                  <a:gd name="T6" fmla="*/ 516 w 623"/>
                  <a:gd name="T7" fmla="*/ 666 h 831"/>
                  <a:gd name="T8" fmla="*/ 481 w 623"/>
                  <a:gd name="T9" fmla="*/ 612 h 831"/>
                  <a:gd name="T10" fmla="*/ 445 w 623"/>
                  <a:gd name="T11" fmla="*/ 557 h 831"/>
                  <a:gd name="T12" fmla="*/ 410 w 623"/>
                  <a:gd name="T13" fmla="*/ 503 h 831"/>
                  <a:gd name="T14" fmla="*/ 374 w 623"/>
                  <a:gd name="T15" fmla="*/ 448 h 831"/>
                  <a:gd name="T16" fmla="*/ 337 w 623"/>
                  <a:gd name="T17" fmla="*/ 395 h 831"/>
                  <a:gd name="T18" fmla="*/ 300 w 623"/>
                  <a:gd name="T19" fmla="*/ 342 h 831"/>
                  <a:gd name="T20" fmla="*/ 262 w 623"/>
                  <a:gd name="T21" fmla="*/ 290 h 831"/>
                  <a:gd name="T22" fmla="*/ 222 w 623"/>
                  <a:gd name="T23" fmla="*/ 238 h 831"/>
                  <a:gd name="T24" fmla="*/ 181 w 623"/>
                  <a:gd name="T25" fmla="*/ 189 h 831"/>
                  <a:gd name="T26" fmla="*/ 139 w 623"/>
                  <a:gd name="T27" fmla="*/ 139 h 831"/>
                  <a:gd name="T28" fmla="*/ 95 w 623"/>
                  <a:gd name="T29" fmla="*/ 92 h 831"/>
                  <a:gd name="T30" fmla="*/ 72 w 623"/>
                  <a:gd name="T31" fmla="*/ 69 h 831"/>
                  <a:gd name="T32" fmla="*/ 49 w 623"/>
                  <a:gd name="T33" fmla="*/ 46 h 831"/>
                  <a:gd name="T34" fmla="*/ 25 w 623"/>
                  <a:gd name="T35" fmla="*/ 22 h 831"/>
                  <a:gd name="T36" fmla="*/ 0 w 623"/>
                  <a:gd name="T3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831">
                    <a:moveTo>
                      <a:pt x="623" y="831"/>
                    </a:moveTo>
                    <a:lnTo>
                      <a:pt x="587" y="776"/>
                    </a:lnTo>
                    <a:lnTo>
                      <a:pt x="551" y="722"/>
                    </a:lnTo>
                    <a:lnTo>
                      <a:pt x="516" y="666"/>
                    </a:lnTo>
                    <a:lnTo>
                      <a:pt x="481" y="612"/>
                    </a:lnTo>
                    <a:lnTo>
                      <a:pt x="445" y="557"/>
                    </a:lnTo>
                    <a:lnTo>
                      <a:pt x="410" y="503"/>
                    </a:lnTo>
                    <a:lnTo>
                      <a:pt x="374" y="448"/>
                    </a:lnTo>
                    <a:lnTo>
                      <a:pt x="337" y="395"/>
                    </a:lnTo>
                    <a:lnTo>
                      <a:pt x="300" y="342"/>
                    </a:lnTo>
                    <a:lnTo>
                      <a:pt x="262" y="290"/>
                    </a:lnTo>
                    <a:lnTo>
                      <a:pt x="222" y="238"/>
                    </a:lnTo>
                    <a:lnTo>
                      <a:pt x="181" y="189"/>
                    </a:lnTo>
                    <a:lnTo>
                      <a:pt x="139" y="139"/>
                    </a:lnTo>
                    <a:lnTo>
                      <a:pt x="95" y="92"/>
                    </a:lnTo>
                    <a:lnTo>
                      <a:pt x="72" y="69"/>
                    </a:lnTo>
                    <a:lnTo>
                      <a:pt x="49" y="46"/>
                    </a:lnTo>
                    <a:lnTo>
                      <a:pt x="25" y="22"/>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1" name="Freeform 1037"/>
              <p:cNvSpPr>
                <a:spLocks noChangeAspect="1"/>
              </p:cNvSpPr>
              <p:nvPr/>
            </p:nvSpPr>
            <p:spPr bwMode="auto">
              <a:xfrm>
                <a:off x="4157" y="1171"/>
                <a:ext cx="9" cy="24"/>
              </a:xfrm>
              <a:custGeom>
                <a:avLst/>
                <a:gdLst>
                  <a:gd name="T0" fmla="*/ 0 w 221"/>
                  <a:gd name="T1" fmla="*/ 0 h 595"/>
                  <a:gd name="T2" fmla="*/ 26 w 221"/>
                  <a:gd name="T3" fmla="*/ 69 h 595"/>
                  <a:gd name="T4" fmla="*/ 55 w 221"/>
                  <a:gd name="T5" fmla="*/ 139 h 595"/>
                  <a:gd name="T6" fmla="*/ 82 w 221"/>
                  <a:gd name="T7" fmla="*/ 212 h 595"/>
                  <a:gd name="T8" fmla="*/ 111 w 221"/>
                  <a:gd name="T9" fmla="*/ 287 h 595"/>
                  <a:gd name="T10" fmla="*/ 140 w 221"/>
                  <a:gd name="T11" fmla="*/ 363 h 595"/>
                  <a:gd name="T12" fmla="*/ 168 w 221"/>
                  <a:gd name="T13" fmla="*/ 439 h 595"/>
                  <a:gd name="T14" fmla="*/ 195 w 221"/>
                  <a:gd name="T15" fmla="*/ 517 h 595"/>
                  <a:gd name="T16" fmla="*/ 221 w 22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595">
                    <a:moveTo>
                      <a:pt x="0" y="0"/>
                    </a:moveTo>
                    <a:lnTo>
                      <a:pt x="26" y="69"/>
                    </a:lnTo>
                    <a:lnTo>
                      <a:pt x="55" y="139"/>
                    </a:lnTo>
                    <a:lnTo>
                      <a:pt x="82" y="212"/>
                    </a:lnTo>
                    <a:lnTo>
                      <a:pt x="111" y="287"/>
                    </a:lnTo>
                    <a:lnTo>
                      <a:pt x="140" y="363"/>
                    </a:lnTo>
                    <a:lnTo>
                      <a:pt x="168" y="439"/>
                    </a:lnTo>
                    <a:lnTo>
                      <a:pt x="195" y="517"/>
                    </a:lnTo>
                    <a:lnTo>
                      <a:pt x="221" y="59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2" name="Freeform 1038"/>
              <p:cNvSpPr>
                <a:spLocks noChangeAspect="1"/>
              </p:cNvSpPr>
              <p:nvPr/>
            </p:nvSpPr>
            <p:spPr bwMode="auto">
              <a:xfrm>
                <a:off x="4255" y="1278"/>
                <a:ext cx="37" cy="16"/>
              </a:xfrm>
              <a:custGeom>
                <a:avLst/>
                <a:gdLst>
                  <a:gd name="T0" fmla="*/ 885 w 885"/>
                  <a:gd name="T1" fmla="*/ 387 h 387"/>
                  <a:gd name="T2" fmla="*/ 877 w 885"/>
                  <a:gd name="T3" fmla="*/ 380 h 387"/>
                  <a:gd name="T4" fmla="*/ 869 w 885"/>
                  <a:gd name="T5" fmla="*/ 372 h 387"/>
                  <a:gd name="T6" fmla="*/ 860 w 885"/>
                  <a:gd name="T7" fmla="*/ 364 h 387"/>
                  <a:gd name="T8" fmla="*/ 850 w 885"/>
                  <a:gd name="T9" fmla="*/ 356 h 387"/>
                  <a:gd name="T10" fmla="*/ 828 w 885"/>
                  <a:gd name="T11" fmla="*/ 339 h 387"/>
                  <a:gd name="T12" fmla="*/ 802 w 885"/>
                  <a:gd name="T13" fmla="*/ 321 h 387"/>
                  <a:gd name="T14" fmla="*/ 772 w 885"/>
                  <a:gd name="T15" fmla="*/ 303 h 387"/>
                  <a:gd name="T16" fmla="*/ 740 w 885"/>
                  <a:gd name="T17" fmla="*/ 285 h 387"/>
                  <a:gd name="T18" fmla="*/ 706 w 885"/>
                  <a:gd name="T19" fmla="*/ 267 h 387"/>
                  <a:gd name="T20" fmla="*/ 669 w 885"/>
                  <a:gd name="T21" fmla="*/ 249 h 387"/>
                  <a:gd name="T22" fmla="*/ 629 w 885"/>
                  <a:gd name="T23" fmla="*/ 231 h 387"/>
                  <a:gd name="T24" fmla="*/ 588 w 885"/>
                  <a:gd name="T25" fmla="*/ 213 h 387"/>
                  <a:gd name="T26" fmla="*/ 545 w 885"/>
                  <a:gd name="T27" fmla="*/ 195 h 387"/>
                  <a:gd name="T28" fmla="*/ 501 w 885"/>
                  <a:gd name="T29" fmla="*/ 177 h 387"/>
                  <a:gd name="T30" fmla="*/ 457 w 885"/>
                  <a:gd name="T31" fmla="*/ 160 h 387"/>
                  <a:gd name="T32" fmla="*/ 410 w 885"/>
                  <a:gd name="T33" fmla="*/ 143 h 387"/>
                  <a:gd name="T34" fmla="*/ 364 w 885"/>
                  <a:gd name="T35" fmla="*/ 127 h 387"/>
                  <a:gd name="T36" fmla="*/ 317 w 885"/>
                  <a:gd name="T37" fmla="*/ 110 h 387"/>
                  <a:gd name="T38" fmla="*/ 276 w 885"/>
                  <a:gd name="T39" fmla="*/ 95 h 387"/>
                  <a:gd name="T40" fmla="*/ 235 w 885"/>
                  <a:gd name="T41" fmla="*/ 82 h 387"/>
                  <a:gd name="T42" fmla="*/ 193 w 885"/>
                  <a:gd name="T43" fmla="*/ 69 h 387"/>
                  <a:gd name="T44" fmla="*/ 153 w 885"/>
                  <a:gd name="T45" fmla="*/ 55 h 387"/>
                  <a:gd name="T46" fmla="*/ 114 w 885"/>
                  <a:gd name="T47" fmla="*/ 43 h 387"/>
                  <a:gd name="T48" fmla="*/ 74 w 885"/>
                  <a:gd name="T49" fmla="*/ 29 h 387"/>
                  <a:gd name="T50" fmla="*/ 36 w 885"/>
                  <a:gd name="T51" fmla="*/ 16 h 387"/>
                  <a:gd name="T52" fmla="*/ 0 w 885"/>
                  <a:gd name="T53"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387">
                    <a:moveTo>
                      <a:pt x="885" y="387"/>
                    </a:moveTo>
                    <a:lnTo>
                      <a:pt x="877" y="380"/>
                    </a:lnTo>
                    <a:lnTo>
                      <a:pt x="869" y="372"/>
                    </a:lnTo>
                    <a:lnTo>
                      <a:pt x="860" y="364"/>
                    </a:lnTo>
                    <a:lnTo>
                      <a:pt x="850" y="356"/>
                    </a:lnTo>
                    <a:lnTo>
                      <a:pt x="828" y="339"/>
                    </a:lnTo>
                    <a:lnTo>
                      <a:pt x="802" y="321"/>
                    </a:lnTo>
                    <a:lnTo>
                      <a:pt x="772" y="303"/>
                    </a:lnTo>
                    <a:lnTo>
                      <a:pt x="740" y="285"/>
                    </a:lnTo>
                    <a:lnTo>
                      <a:pt x="706" y="267"/>
                    </a:lnTo>
                    <a:lnTo>
                      <a:pt x="669" y="249"/>
                    </a:lnTo>
                    <a:lnTo>
                      <a:pt x="629" y="231"/>
                    </a:lnTo>
                    <a:lnTo>
                      <a:pt x="588" y="213"/>
                    </a:lnTo>
                    <a:lnTo>
                      <a:pt x="545" y="195"/>
                    </a:lnTo>
                    <a:lnTo>
                      <a:pt x="501" y="177"/>
                    </a:lnTo>
                    <a:lnTo>
                      <a:pt x="457" y="160"/>
                    </a:lnTo>
                    <a:lnTo>
                      <a:pt x="410" y="143"/>
                    </a:lnTo>
                    <a:lnTo>
                      <a:pt x="364" y="127"/>
                    </a:lnTo>
                    <a:lnTo>
                      <a:pt x="317" y="110"/>
                    </a:lnTo>
                    <a:lnTo>
                      <a:pt x="276" y="95"/>
                    </a:lnTo>
                    <a:lnTo>
                      <a:pt x="235" y="82"/>
                    </a:lnTo>
                    <a:lnTo>
                      <a:pt x="193" y="69"/>
                    </a:lnTo>
                    <a:lnTo>
                      <a:pt x="153" y="55"/>
                    </a:lnTo>
                    <a:lnTo>
                      <a:pt x="114" y="43"/>
                    </a:lnTo>
                    <a:lnTo>
                      <a:pt x="74" y="29"/>
                    </a:lnTo>
                    <a:lnTo>
                      <a:pt x="36" y="1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3" name="Freeform 1039"/>
              <p:cNvSpPr>
                <a:spLocks noChangeAspect="1"/>
              </p:cNvSpPr>
              <p:nvPr/>
            </p:nvSpPr>
            <p:spPr bwMode="auto">
              <a:xfrm>
                <a:off x="4356" y="1605"/>
                <a:ext cx="35" cy="96"/>
              </a:xfrm>
              <a:custGeom>
                <a:avLst/>
                <a:gdLst>
                  <a:gd name="T0" fmla="*/ 0 w 844"/>
                  <a:gd name="T1" fmla="*/ 0 h 2311"/>
                  <a:gd name="T2" fmla="*/ 39 w 844"/>
                  <a:gd name="T3" fmla="*/ 66 h 2311"/>
                  <a:gd name="T4" fmla="*/ 76 w 844"/>
                  <a:gd name="T5" fmla="*/ 131 h 2311"/>
                  <a:gd name="T6" fmla="*/ 113 w 844"/>
                  <a:gd name="T7" fmla="*/ 198 h 2311"/>
                  <a:gd name="T8" fmla="*/ 150 w 844"/>
                  <a:gd name="T9" fmla="*/ 266 h 2311"/>
                  <a:gd name="T10" fmla="*/ 185 w 844"/>
                  <a:gd name="T11" fmla="*/ 333 h 2311"/>
                  <a:gd name="T12" fmla="*/ 219 w 844"/>
                  <a:gd name="T13" fmla="*/ 402 h 2311"/>
                  <a:gd name="T14" fmla="*/ 253 w 844"/>
                  <a:gd name="T15" fmla="*/ 471 h 2311"/>
                  <a:gd name="T16" fmla="*/ 286 w 844"/>
                  <a:gd name="T17" fmla="*/ 540 h 2311"/>
                  <a:gd name="T18" fmla="*/ 318 w 844"/>
                  <a:gd name="T19" fmla="*/ 611 h 2311"/>
                  <a:gd name="T20" fmla="*/ 350 w 844"/>
                  <a:gd name="T21" fmla="*/ 682 h 2311"/>
                  <a:gd name="T22" fmla="*/ 380 w 844"/>
                  <a:gd name="T23" fmla="*/ 752 h 2311"/>
                  <a:gd name="T24" fmla="*/ 410 w 844"/>
                  <a:gd name="T25" fmla="*/ 824 h 2311"/>
                  <a:gd name="T26" fmla="*/ 438 w 844"/>
                  <a:gd name="T27" fmla="*/ 896 h 2311"/>
                  <a:gd name="T28" fmla="*/ 467 w 844"/>
                  <a:gd name="T29" fmla="*/ 968 h 2311"/>
                  <a:gd name="T30" fmla="*/ 494 w 844"/>
                  <a:gd name="T31" fmla="*/ 1041 h 2311"/>
                  <a:gd name="T32" fmla="*/ 521 w 844"/>
                  <a:gd name="T33" fmla="*/ 1115 h 2311"/>
                  <a:gd name="T34" fmla="*/ 546 w 844"/>
                  <a:gd name="T35" fmla="*/ 1187 h 2311"/>
                  <a:gd name="T36" fmla="*/ 572 w 844"/>
                  <a:gd name="T37" fmla="*/ 1262 h 2311"/>
                  <a:gd name="T38" fmla="*/ 596 w 844"/>
                  <a:gd name="T39" fmla="*/ 1336 h 2311"/>
                  <a:gd name="T40" fmla="*/ 620 w 844"/>
                  <a:gd name="T41" fmla="*/ 1410 h 2311"/>
                  <a:gd name="T42" fmla="*/ 642 w 844"/>
                  <a:gd name="T43" fmla="*/ 1484 h 2311"/>
                  <a:gd name="T44" fmla="*/ 664 w 844"/>
                  <a:gd name="T45" fmla="*/ 1559 h 2311"/>
                  <a:gd name="T46" fmla="*/ 686 w 844"/>
                  <a:gd name="T47" fmla="*/ 1634 h 2311"/>
                  <a:gd name="T48" fmla="*/ 707 w 844"/>
                  <a:gd name="T49" fmla="*/ 1709 h 2311"/>
                  <a:gd name="T50" fmla="*/ 726 w 844"/>
                  <a:gd name="T51" fmla="*/ 1784 h 2311"/>
                  <a:gd name="T52" fmla="*/ 745 w 844"/>
                  <a:gd name="T53" fmla="*/ 1860 h 2311"/>
                  <a:gd name="T54" fmla="*/ 763 w 844"/>
                  <a:gd name="T55" fmla="*/ 1934 h 2311"/>
                  <a:gd name="T56" fmla="*/ 781 w 844"/>
                  <a:gd name="T57" fmla="*/ 2010 h 2311"/>
                  <a:gd name="T58" fmla="*/ 798 w 844"/>
                  <a:gd name="T59" fmla="*/ 2086 h 2311"/>
                  <a:gd name="T60" fmla="*/ 814 w 844"/>
                  <a:gd name="T61" fmla="*/ 2161 h 2311"/>
                  <a:gd name="T62" fmla="*/ 830 w 844"/>
                  <a:gd name="T63" fmla="*/ 2236 h 2311"/>
                  <a:gd name="T64" fmla="*/ 844 w 844"/>
                  <a:gd name="T65" fmla="*/ 2311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4" h="2311">
                    <a:moveTo>
                      <a:pt x="0" y="0"/>
                    </a:moveTo>
                    <a:lnTo>
                      <a:pt x="39" y="66"/>
                    </a:lnTo>
                    <a:lnTo>
                      <a:pt x="76" y="131"/>
                    </a:lnTo>
                    <a:lnTo>
                      <a:pt x="113" y="198"/>
                    </a:lnTo>
                    <a:lnTo>
                      <a:pt x="150" y="266"/>
                    </a:lnTo>
                    <a:lnTo>
                      <a:pt x="185" y="333"/>
                    </a:lnTo>
                    <a:lnTo>
                      <a:pt x="219" y="402"/>
                    </a:lnTo>
                    <a:lnTo>
                      <a:pt x="253" y="471"/>
                    </a:lnTo>
                    <a:lnTo>
                      <a:pt x="286" y="540"/>
                    </a:lnTo>
                    <a:lnTo>
                      <a:pt x="318" y="611"/>
                    </a:lnTo>
                    <a:lnTo>
                      <a:pt x="350" y="682"/>
                    </a:lnTo>
                    <a:lnTo>
                      <a:pt x="380" y="752"/>
                    </a:lnTo>
                    <a:lnTo>
                      <a:pt x="410" y="824"/>
                    </a:lnTo>
                    <a:lnTo>
                      <a:pt x="438" y="896"/>
                    </a:lnTo>
                    <a:lnTo>
                      <a:pt x="467" y="968"/>
                    </a:lnTo>
                    <a:lnTo>
                      <a:pt x="494" y="1041"/>
                    </a:lnTo>
                    <a:lnTo>
                      <a:pt x="521" y="1115"/>
                    </a:lnTo>
                    <a:lnTo>
                      <a:pt x="546" y="1187"/>
                    </a:lnTo>
                    <a:lnTo>
                      <a:pt x="572" y="1262"/>
                    </a:lnTo>
                    <a:lnTo>
                      <a:pt x="596" y="1336"/>
                    </a:lnTo>
                    <a:lnTo>
                      <a:pt x="620" y="1410"/>
                    </a:lnTo>
                    <a:lnTo>
                      <a:pt x="642" y="1484"/>
                    </a:lnTo>
                    <a:lnTo>
                      <a:pt x="664" y="1559"/>
                    </a:lnTo>
                    <a:lnTo>
                      <a:pt x="686" y="1634"/>
                    </a:lnTo>
                    <a:lnTo>
                      <a:pt x="707" y="1709"/>
                    </a:lnTo>
                    <a:lnTo>
                      <a:pt x="726" y="1784"/>
                    </a:lnTo>
                    <a:lnTo>
                      <a:pt x="745" y="1860"/>
                    </a:lnTo>
                    <a:lnTo>
                      <a:pt x="763" y="1934"/>
                    </a:lnTo>
                    <a:lnTo>
                      <a:pt x="781" y="2010"/>
                    </a:lnTo>
                    <a:lnTo>
                      <a:pt x="798" y="2086"/>
                    </a:lnTo>
                    <a:lnTo>
                      <a:pt x="814" y="2161"/>
                    </a:lnTo>
                    <a:lnTo>
                      <a:pt x="830" y="2236"/>
                    </a:lnTo>
                    <a:lnTo>
                      <a:pt x="844" y="231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4" name="Freeform 1040"/>
              <p:cNvSpPr>
                <a:spLocks noChangeAspect="1"/>
              </p:cNvSpPr>
              <p:nvPr/>
            </p:nvSpPr>
            <p:spPr bwMode="auto">
              <a:xfrm>
                <a:off x="4287" y="1288"/>
                <a:ext cx="66" cy="168"/>
              </a:xfrm>
              <a:custGeom>
                <a:avLst/>
                <a:gdLst>
                  <a:gd name="T0" fmla="*/ 49 w 1590"/>
                  <a:gd name="T1" fmla="*/ 28 h 4041"/>
                  <a:gd name="T2" fmla="*/ 151 w 1590"/>
                  <a:gd name="T3" fmla="*/ 83 h 4041"/>
                  <a:gd name="T4" fmla="*/ 256 w 1590"/>
                  <a:gd name="T5" fmla="*/ 138 h 4041"/>
                  <a:gd name="T6" fmla="*/ 360 w 1590"/>
                  <a:gd name="T7" fmla="*/ 194 h 4041"/>
                  <a:gd name="T8" fmla="*/ 461 w 1590"/>
                  <a:gd name="T9" fmla="*/ 255 h 4041"/>
                  <a:gd name="T10" fmla="*/ 533 w 1590"/>
                  <a:gd name="T11" fmla="*/ 302 h 4041"/>
                  <a:gd name="T12" fmla="*/ 580 w 1590"/>
                  <a:gd name="T13" fmla="*/ 336 h 4041"/>
                  <a:gd name="T14" fmla="*/ 624 w 1590"/>
                  <a:gd name="T15" fmla="*/ 371 h 4041"/>
                  <a:gd name="T16" fmla="*/ 667 w 1590"/>
                  <a:gd name="T17" fmla="*/ 408 h 4041"/>
                  <a:gd name="T18" fmla="*/ 706 w 1590"/>
                  <a:gd name="T19" fmla="*/ 448 h 4041"/>
                  <a:gd name="T20" fmla="*/ 742 w 1590"/>
                  <a:gd name="T21" fmla="*/ 489 h 4041"/>
                  <a:gd name="T22" fmla="*/ 800 w 1590"/>
                  <a:gd name="T23" fmla="*/ 561 h 4041"/>
                  <a:gd name="T24" fmla="*/ 873 w 1590"/>
                  <a:gd name="T25" fmla="*/ 662 h 4041"/>
                  <a:gd name="T26" fmla="*/ 941 w 1590"/>
                  <a:gd name="T27" fmla="*/ 766 h 4041"/>
                  <a:gd name="T28" fmla="*/ 1004 w 1590"/>
                  <a:gd name="T29" fmla="*/ 872 h 4041"/>
                  <a:gd name="T30" fmla="*/ 1060 w 1590"/>
                  <a:gd name="T31" fmla="*/ 979 h 4041"/>
                  <a:gd name="T32" fmla="*/ 1112 w 1590"/>
                  <a:gd name="T33" fmla="*/ 1089 h 4041"/>
                  <a:gd name="T34" fmla="*/ 1158 w 1590"/>
                  <a:gd name="T35" fmla="*/ 1201 h 4041"/>
                  <a:gd name="T36" fmla="*/ 1200 w 1590"/>
                  <a:gd name="T37" fmla="*/ 1314 h 4041"/>
                  <a:gd name="T38" fmla="*/ 1238 w 1590"/>
                  <a:gd name="T39" fmla="*/ 1429 h 4041"/>
                  <a:gd name="T40" fmla="*/ 1272 w 1590"/>
                  <a:gd name="T41" fmla="*/ 1545 h 4041"/>
                  <a:gd name="T42" fmla="*/ 1301 w 1590"/>
                  <a:gd name="T43" fmla="*/ 1662 h 4041"/>
                  <a:gd name="T44" fmla="*/ 1328 w 1590"/>
                  <a:gd name="T45" fmla="*/ 1781 h 4041"/>
                  <a:gd name="T46" fmla="*/ 1351 w 1590"/>
                  <a:gd name="T47" fmla="*/ 1901 h 4041"/>
                  <a:gd name="T48" fmla="*/ 1371 w 1590"/>
                  <a:gd name="T49" fmla="*/ 2021 h 4041"/>
                  <a:gd name="T50" fmla="*/ 1388 w 1590"/>
                  <a:gd name="T51" fmla="*/ 2142 h 4041"/>
                  <a:gd name="T52" fmla="*/ 1403 w 1590"/>
                  <a:gd name="T53" fmla="*/ 2264 h 4041"/>
                  <a:gd name="T54" fmla="*/ 1410 w 1590"/>
                  <a:gd name="T55" fmla="*/ 2345 h 4041"/>
                  <a:gd name="T56" fmla="*/ 1414 w 1590"/>
                  <a:gd name="T57" fmla="*/ 2406 h 4041"/>
                  <a:gd name="T58" fmla="*/ 1419 w 1590"/>
                  <a:gd name="T59" fmla="*/ 2478 h 4041"/>
                  <a:gd name="T60" fmla="*/ 1423 w 1590"/>
                  <a:gd name="T61" fmla="*/ 2540 h 4041"/>
                  <a:gd name="T62" fmla="*/ 1428 w 1590"/>
                  <a:gd name="T63" fmla="*/ 2660 h 4041"/>
                  <a:gd name="T64" fmla="*/ 1435 w 1590"/>
                  <a:gd name="T65" fmla="*/ 2851 h 4041"/>
                  <a:gd name="T66" fmla="*/ 1442 w 1590"/>
                  <a:gd name="T67" fmla="*/ 3036 h 4041"/>
                  <a:gd name="T68" fmla="*/ 1450 w 1590"/>
                  <a:gd name="T69" fmla="*/ 3216 h 4041"/>
                  <a:gd name="T70" fmla="*/ 1463 w 1590"/>
                  <a:gd name="T71" fmla="*/ 3395 h 4041"/>
                  <a:gd name="T72" fmla="*/ 1477 w 1590"/>
                  <a:gd name="T73" fmla="*/ 3528 h 4041"/>
                  <a:gd name="T74" fmla="*/ 1490 w 1590"/>
                  <a:gd name="T75" fmla="*/ 3618 h 4041"/>
                  <a:gd name="T76" fmla="*/ 1506 w 1590"/>
                  <a:gd name="T77" fmla="*/ 3709 h 4041"/>
                  <a:gd name="T78" fmla="*/ 1525 w 1590"/>
                  <a:gd name="T79" fmla="*/ 3801 h 4041"/>
                  <a:gd name="T80" fmla="*/ 1549 w 1590"/>
                  <a:gd name="T81" fmla="*/ 3895 h 4041"/>
                  <a:gd name="T82" fmla="*/ 1575 w 1590"/>
                  <a:gd name="T83" fmla="*/ 3991 h 4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0" h="4041">
                    <a:moveTo>
                      <a:pt x="0" y="0"/>
                    </a:moveTo>
                    <a:lnTo>
                      <a:pt x="49" y="28"/>
                    </a:lnTo>
                    <a:lnTo>
                      <a:pt x="99" y="55"/>
                    </a:lnTo>
                    <a:lnTo>
                      <a:pt x="151" y="83"/>
                    </a:lnTo>
                    <a:lnTo>
                      <a:pt x="203" y="111"/>
                    </a:lnTo>
                    <a:lnTo>
                      <a:pt x="256" y="138"/>
                    </a:lnTo>
                    <a:lnTo>
                      <a:pt x="308" y="166"/>
                    </a:lnTo>
                    <a:lnTo>
                      <a:pt x="360" y="194"/>
                    </a:lnTo>
                    <a:lnTo>
                      <a:pt x="410" y="224"/>
                    </a:lnTo>
                    <a:lnTo>
                      <a:pt x="461" y="255"/>
                    </a:lnTo>
                    <a:lnTo>
                      <a:pt x="509" y="286"/>
                    </a:lnTo>
                    <a:lnTo>
                      <a:pt x="533" y="302"/>
                    </a:lnTo>
                    <a:lnTo>
                      <a:pt x="557" y="319"/>
                    </a:lnTo>
                    <a:lnTo>
                      <a:pt x="580" y="336"/>
                    </a:lnTo>
                    <a:lnTo>
                      <a:pt x="602" y="354"/>
                    </a:lnTo>
                    <a:lnTo>
                      <a:pt x="624" y="371"/>
                    </a:lnTo>
                    <a:lnTo>
                      <a:pt x="645" y="390"/>
                    </a:lnTo>
                    <a:lnTo>
                      <a:pt x="667" y="408"/>
                    </a:lnTo>
                    <a:lnTo>
                      <a:pt x="687" y="428"/>
                    </a:lnTo>
                    <a:lnTo>
                      <a:pt x="706" y="448"/>
                    </a:lnTo>
                    <a:lnTo>
                      <a:pt x="724" y="469"/>
                    </a:lnTo>
                    <a:lnTo>
                      <a:pt x="742" y="489"/>
                    </a:lnTo>
                    <a:lnTo>
                      <a:pt x="760" y="511"/>
                    </a:lnTo>
                    <a:lnTo>
                      <a:pt x="800" y="561"/>
                    </a:lnTo>
                    <a:lnTo>
                      <a:pt x="837" y="611"/>
                    </a:lnTo>
                    <a:lnTo>
                      <a:pt x="873" y="662"/>
                    </a:lnTo>
                    <a:lnTo>
                      <a:pt x="908" y="713"/>
                    </a:lnTo>
                    <a:lnTo>
                      <a:pt x="941" y="766"/>
                    </a:lnTo>
                    <a:lnTo>
                      <a:pt x="973" y="818"/>
                    </a:lnTo>
                    <a:lnTo>
                      <a:pt x="1004" y="872"/>
                    </a:lnTo>
                    <a:lnTo>
                      <a:pt x="1033" y="925"/>
                    </a:lnTo>
                    <a:lnTo>
                      <a:pt x="1060" y="979"/>
                    </a:lnTo>
                    <a:lnTo>
                      <a:pt x="1086" y="1034"/>
                    </a:lnTo>
                    <a:lnTo>
                      <a:pt x="1112" y="1089"/>
                    </a:lnTo>
                    <a:lnTo>
                      <a:pt x="1136" y="1144"/>
                    </a:lnTo>
                    <a:lnTo>
                      <a:pt x="1158" y="1201"/>
                    </a:lnTo>
                    <a:lnTo>
                      <a:pt x="1180" y="1257"/>
                    </a:lnTo>
                    <a:lnTo>
                      <a:pt x="1200" y="1314"/>
                    </a:lnTo>
                    <a:lnTo>
                      <a:pt x="1220" y="1372"/>
                    </a:lnTo>
                    <a:lnTo>
                      <a:pt x="1238" y="1429"/>
                    </a:lnTo>
                    <a:lnTo>
                      <a:pt x="1256" y="1487"/>
                    </a:lnTo>
                    <a:lnTo>
                      <a:pt x="1272" y="1545"/>
                    </a:lnTo>
                    <a:lnTo>
                      <a:pt x="1287" y="1604"/>
                    </a:lnTo>
                    <a:lnTo>
                      <a:pt x="1301" y="1662"/>
                    </a:lnTo>
                    <a:lnTo>
                      <a:pt x="1315" y="1722"/>
                    </a:lnTo>
                    <a:lnTo>
                      <a:pt x="1328" y="1781"/>
                    </a:lnTo>
                    <a:lnTo>
                      <a:pt x="1340" y="1841"/>
                    </a:lnTo>
                    <a:lnTo>
                      <a:pt x="1351" y="1901"/>
                    </a:lnTo>
                    <a:lnTo>
                      <a:pt x="1361" y="1961"/>
                    </a:lnTo>
                    <a:lnTo>
                      <a:pt x="1371" y="2021"/>
                    </a:lnTo>
                    <a:lnTo>
                      <a:pt x="1380" y="2081"/>
                    </a:lnTo>
                    <a:lnTo>
                      <a:pt x="1388" y="2142"/>
                    </a:lnTo>
                    <a:lnTo>
                      <a:pt x="1396" y="2202"/>
                    </a:lnTo>
                    <a:lnTo>
                      <a:pt x="1403" y="2264"/>
                    </a:lnTo>
                    <a:lnTo>
                      <a:pt x="1410" y="2324"/>
                    </a:lnTo>
                    <a:lnTo>
                      <a:pt x="1410" y="2345"/>
                    </a:lnTo>
                    <a:lnTo>
                      <a:pt x="1412" y="2373"/>
                    </a:lnTo>
                    <a:lnTo>
                      <a:pt x="1414" y="2406"/>
                    </a:lnTo>
                    <a:lnTo>
                      <a:pt x="1417" y="2442"/>
                    </a:lnTo>
                    <a:lnTo>
                      <a:pt x="1419" y="2478"/>
                    </a:lnTo>
                    <a:lnTo>
                      <a:pt x="1421" y="2511"/>
                    </a:lnTo>
                    <a:lnTo>
                      <a:pt x="1423" y="2540"/>
                    </a:lnTo>
                    <a:lnTo>
                      <a:pt x="1424" y="2560"/>
                    </a:lnTo>
                    <a:lnTo>
                      <a:pt x="1428" y="2660"/>
                    </a:lnTo>
                    <a:lnTo>
                      <a:pt x="1432" y="2757"/>
                    </a:lnTo>
                    <a:lnTo>
                      <a:pt x="1435" y="2851"/>
                    </a:lnTo>
                    <a:lnTo>
                      <a:pt x="1439" y="2944"/>
                    </a:lnTo>
                    <a:lnTo>
                      <a:pt x="1442" y="3036"/>
                    </a:lnTo>
                    <a:lnTo>
                      <a:pt x="1445" y="3127"/>
                    </a:lnTo>
                    <a:lnTo>
                      <a:pt x="1450" y="3216"/>
                    </a:lnTo>
                    <a:lnTo>
                      <a:pt x="1455" y="3306"/>
                    </a:lnTo>
                    <a:lnTo>
                      <a:pt x="1463" y="3395"/>
                    </a:lnTo>
                    <a:lnTo>
                      <a:pt x="1472" y="3483"/>
                    </a:lnTo>
                    <a:lnTo>
                      <a:pt x="1477" y="3528"/>
                    </a:lnTo>
                    <a:lnTo>
                      <a:pt x="1484" y="3573"/>
                    </a:lnTo>
                    <a:lnTo>
                      <a:pt x="1490" y="3618"/>
                    </a:lnTo>
                    <a:lnTo>
                      <a:pt x="1498" y="3663"/>
                    </a:lnTo>
                    <a:lnTo>
                      <a:pt x="1506" y="3709"/>
                    </a:lnTo>
                    <a:lnTo>
                      <a:pt x="1515" y="3755"/>
                    </a:lnTo>
                    <a:lnTo>
                      <a:pt x="1525" y="3801"/>
                    </a:lnTo>
                    <a:lnTo>
                      <a:pt x="1536" y="3848"/>
                    </a:lnTo>
                    <a:lnTo>
                      <a:pt x="1549" y="3895"/>
                    </a:lnTo>
                    <a:lnTo>
                      <a:pt x="1561" y="3943"/>
                    </a:lnTo>
                    <a:lnTo>
                      <a:pt x="1575" y="3991"/>
                    </a:lnTo>
                    <a:lnTo>
                      <a:pt x="1590" y="404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5" name="Freeform 1041"/>
              <p:cNvSpPr>
                <a:spLocks noChangeAspect="1"/>
              </p:cNvSpPr>
              <p:nvPr/>
            </p:nvSpPr>
            <p:spPr bwMode="auto">
              <a:xfrm>
                <a:off x="4239" y="1263"/>
                <a:ext cx="23" cy="71"/>
              </a:xfrm>
              <a:custGeom>
                <a:avLst/>
                <a:gdLst>
                  <a:gd name="T0" fmla="*/ 0 w 539"/>
                  <a:gd name="T1" fmla="*/ 0 h 1702"/>
                  <a:gd name="T2" fmla="*/ 36 w 539"/>
                  <a:gd name="T3" fmla="*/ 106 h 1702"/>
                  <a:gd name="T4" fmla="*/ 74 w 539"/>
                  <a:gd name="T5" fmla="*/ 212 h 1702"/>
                  <a:gd name="T6" fmla="*/ 112 w 539"/>
                  <a:gd name="T7" fmla="*/ 317 h 1702"/>
                  <a:gd name="T8" fmla="*/ 150 w 539"/>
                  <a:gd name="T9" fmla="*/ 422 h 1702"/>
                  <a:gd name="T10" fmla="*/ 188 w 539"/>
                  <a:gd name="T11" fmla="*/ 526 h 1702"/>
                  <a:gd name="T12" fmla="*/ 226 w 539"/>
                  <a:gd name="T13" fmla="*/ 631 h 1702"/>
                  <a:gd name="T14" fmla="*/ 264 w 539"/>
                  <a:gd name="T15" fmla="*/ 736 h 1702"/>
                  <a:gd name="T16" fmla="*/ 301 w 539"/>
                  <a:gd name="T17" fmla="*/ 841 h 1702"/>
                  <a:gd name="T18" fmla="*/ 336 w 539"/>
                  <a:gd name="T19" fmla="*/ 946 h 1702"/>
                  <a:gd name="T20" fmla="*/ 370 w 539"/>
                  <a:gd name="T21" fmla="*/ 1052 h 1702"/>
                  <a:gd name="T22" fmla="*/ 404 w 539"/>
                  <a:gd name="T23" fmla="*/ 1158 h 1702"/>
                  <a:gd name="T24" fmla="*/ 435 w 539"/>
                  <a:gd name="T25" fmla="*/ 1265 h 1702"/>
                  <a:gd name="T26" fmla="*/ 450 w 539"/>
                  <a:gd name="T27" fmla="*/ 1319 h 1702"/>
                  <a:gd name="T28" fmla="*/ 465 w 539"/>
                  <a:gd name="T29" fmla="*/ 1373 h 1702"/>
                  <a:gd name="T30" fmla="*/ 478 w 539"/>
                  <a:gd name="T31" fmla="*/ 1428 h 1702"/>
                  <a:gd name="T32" fmla="*/ 493 w 539"/>
                  <a:gd name="T33" fmla="*/ 1482 h 1702"/>
                  <a:gd name="T34" fmla="*/ 505 w 539"/>
                  <a:gd name="T35" fmla="*/ 1537 h 1702"/>
                  <a:gd name="T36" fmla="*/ 517 w 539"/>
                  <a:gd name="T37" fmla="*/ 1591 h 1702"/>
                  <a:gd name="T38" fmla="*/ 529 w 539"/>
                  <a:gd name="T39" fmla="*/ 1647 h 1702"/>
                  <a:gd name="T40" fmla="*/ 539 w 539"/>
                  <a:gd name="T41" fmla="*/ 1702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 h="1702">
                    <a:moveTo>
                      <a:pt x="0" y="0"/>
                    </a:moveTo>
                    <a:lnTo>
                      <a:pt x="36" y="106"/>
                    </a:lnTo>
                    <a:lnTo>
                      <a:pt x="74" y="212"/>
                    </a:lnTo>
                    <a:lnTo>
                      <a:pt x="112" y="317"/>
                    </a:lnTo>
                    <a:lnTo>
                      <a:pt x="150" y="422"/>
                    </a:lnTo>
                    <a:lnTo>
                      <a:pt x="188" y="526"/>
                    </a:lnTo>
                    <a:lnTo>
                      <a:pt x="226" y="631"/>
                    </a:lnTo>
                    <a:lnTo>
                      <a:pt x="264" y="736"/>
                    </a:lnTo>
                    <a:lnTo>
                      <a:pt x="301" y="841"/>
                    </a:lnTo>
                    <a:lnTo>
                      <a:pt x="336" y="946"/>
                    </a:lnTo>
                    <a:lnTo>
                      <a:pt x="370" y="1052"/>
                    </a:lnTo>
                    <a:lnTo>
                      <a:pt x="404" y="1158"/>
                    </a:lnTo>
                    <a:lnTo>
                      <a:pt x="435" y="1265"/>
                    </a:lnTo>
                    <a:lnTo>
                      <a:pt x="450" y="1319"/>
                    </a:lnTo>
                    <a:lnTo>
                      <a:pt x="465" y="1373"/>
                    </a:lnTo>
                    <a:lnTo>
                      <a:pt x="478" y="1428"/>
                    </a:lnTo>
                    <a:lnTo>
                      <a:pt x="493" y="1482"/>
                    </a:lnTo>
                    <a:lnTo>
                      <a:pt x="505" y="1537"/>
                    </a:lnTo>
                    <a:lnTo>
                      <a:pt x="517" y="1591"/>
                    </a:lnTo>
                    <a:lnTo>
                      <a:pt x="529" y="1647"/>
                    </a:lnTo>
                    <a:lnTo>
                      <a:pt x="539" y="17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6" name="Freeform 1042"/>
              <p:cNvSpPr>
                <a:spLocks noChangeAspect="1"/>
              </p:cNvSpPr>
              <p:nvPr/>
            </p:nvSpPr>
            <p:spPr bwMode="auto">
              <a:xfrm>
                <a:off x="4251" y="1274"/>
                <a:ext cx="21" cy="65"/>
              </a:xfrm>
              <a:custGeom>
                <a:avLst/>
                <a:gdLst>
                  <a:gd name="T0" fmla="*/ 0 w 497"/>
                  <a:gd name="T1" fmla="*/ 0 h 1564"/>
                  <a:gd name="T2" fmla="*/ 42 w 497"/>
                  <a:gd name="T3" fmla="*/ 105 h 1564"/>
                  <a:gd name="T4" fmla="*/ 82 w 497"/>
                  <a:gd name="T5" fmla="*/ 207 h 1564"/>
                  <a:gd name="T6" fmla="*/ 121 w 497"/>
                  <a:gd name="T7" fmla="*/ 306 h 1564"/>
                  <a:gd name="T8" fmla="*/ 157 w 497"/>
                  <a:gd name="T9" fmla="*/ 404 h 1564"/>
                  <a:gd name="T10" fmla="*/ 191 w 497"/>
                  <a:gd name="T11" fmla="*/ 500 h 1564"/>
                  <a:gd name="T12" fmla="*/ 224 w 497"/>
                  <a:gd name="T13" fmla="*/ 595 h 1564"/>
                  <a:gd name="T14" fmla="*/ 255 w 497"/>
                  <a:gd name="T15" fmla="*/ 689 h 1564"/>
                  <a:gd name="T16" fmla="*/ 285 w 497"/>
                  <a:gd name="T17" fmla="*/ 782 h 1564"/>
                  <a:gd name="T18" fmla="*/ 313 w 497"/>
                  <a:gd name="T19" fmla="*/ 876 h 1564"/>
                  <a:gd name="T20" fmla="*/ 341 w 497"/>
                  <a:gd name="T21" fmla="*/ 970 h 1564"/>
                  <a:gd name="T22" fmla="*/ 368 w 497"/>
                  <a:gd name="T23" fmla="*/ 1065 h 1564"/>
                  <a:gd name="T24" fmla="*/ 394 w 497"/>
                  <a:gd name="T25" fmla="*/ 1160 h 1564"/>
                  <a:gd name="T26" fmla="*/ 420 w 497"/>
                  <a:gd name="T27" fmla="*/ 1257 h 1564"/>
                  <a:gd name="T28" fmla="*/ 446 w 497"/>
                  <a:gd name="T29" fmla="*/ 1357 h 1564"/>
                  <a:gd name="T30" fmla="*/ 472 w 497"/>
                  <a:gd name="T31" fmla="*/ 1459 h 1564"/>
                  <a:gd name="T32" fmla="*/ 497 w 497"/>
                  <a:gd name="T33" fmla="*/ 1564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1564">
                    <a:moveTo>
                      <a:pt x="0" y="0"/>
                    </a:moveTo>
                    <a:lnTo>
                      <a:pt x="42" y="105"/>
                    </a:lnTo>
                    <a:lnTo>
                      <a:pt x="82" y="207"/>
                    </a:lnTo>
                    <a:lnTo>
                      <a:pt x="121" y="306"/>
                    </a:lnTo>
                    <a:lnTo>
                      <a:pt x="157" y="404"/>
                    </a:lnTo>
                    <a:lnTo>
                      <a:pt x="191" y="500"/>
                    </a:lnTo>
                    <a:lnTo>
                      <a:pt x="224" y="595"/>
                    </a:lnTo>
                    <a:lnTo>
                      <a:pt x="255" y="689"/>
                    </a:lnTo>
                    <a:lnTo>
                      <a:pt x="285" y="782"/>
                    </a:lnTo>
                    <a:lnTo>
                      <a:pt x="313" y="876"/>
                    </a:lnTo>
                    <a:lnTo>
                      <a:pt x="341" y="970"/>
                    </a:lnTo>
                    <a:lnTo>
                      <a:pt x="368" y="1065"/>
                    </a:lnTo>
                    <a:lnTo>
                      <a:pt x="394" y="1160"/>
                    </a:lnTo>
                    <a:lnTo>
                      <a:pt x="420" y="1257"/>
                    </a:lnTo>
                    <a:lnTo>
                      <a:pt x="446" y="1357"/>
                    </a:lnTo>
                    <a:lnTo>
                      <a:pt x="472" y="1459"/>
                    </a:lnTo>
                    <a:lnTo>
                      <a:pt x="497" y="1564"/>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7" name="Freeform 1043"/>
              <p:cNvSpPr>
                <a:spLocks noChangeAspect="1"/>
              </p:cNvSpPr>
              <p:nvPr/>
            </p:nvSpPr>
            <p:spPr bwMode="auto">
              <a:xfrm>
                <a:off x="4370" y="1736"/>
                <a:ext cx="46" cy="87"/>
              </a:xfrm>
              <a:custGeom>
                <a:avLst/>
                <a:gdLst>
                  <a:gd name="T0" fmla="*/ 0 w 1092"/>
                  <a:gd name="T1" fmla="*/ 0 h 2075"/>
                  <a:gd name="T2" fmla="*/ 71 w 1092"/>
                  <a:gd name="T3" fmla="*/ 107 h 2075"/>
                  <a:gd name="T4" fmla="*/ 142 w 1092"/>
                  <a:gd name="T5" fmla="*/ 215 h 2075"/>
                  <a:gd name="T6" fmla="*/ 177 w 1092"/>
                  <a:gd name="T7" fmla="*/ 269 h 2075"/>
                  <a:gd name="T8" fmla="*/ 210 w 1092"/>
                  <a:gd name="T9" fmla="*/ 325 h 2075"/>
                  <a:gd name="T10" fmla="*/ 245 w 1092"/>
                  <a:gd name="T11" fmla="*/ 381 h 2075"/>
                  <a:gd name="T12" fmla="*/ 278 w 1092"/>
                  <a:gd name="T13" fmla="*/ 436 h 2075"/>
                  <a:gd name="T14" fmla="*/ 310 w 1092"/>
                  <a:gd name="T15" fmla="*/ 493 h 2075"/>
                  <a:gd name="T16" fmla="*/ 342 w 1092"/>
                  <a:gd name="T17" fmla="*/ 549 h 2075"/>
                  <a:gd name="T18" fmla="*/ 373 w 1092"/>
                  <a:gd name="T19" fmla="*/ 606 h 2075"/>
                  <a:gd name="T20" fmla="*/ 403 w 1092"/>
                  <a:gd name="T21" fmla="*/ 663 h 2075"/>
                  <a:gd name="T22" fmla="*/ 432 w 1092"/>
                  <a:gd name="T23" fmla="*/ 721 h 2075"/>
                  <a:gd name="T24" fmla="*/ 461 w 1092"/>
                  <a:gd name="T25" fmla="*/ 778 h 2075"/>
                  <a:gd name="T26" fmla="*/ 488 w 1092"/>
                  <a:gd name="T27" fmla="*/ 837 h 2075"/>
                  <a:gd name="T28" fmla="*/ 514 w 1092"/>
                  <a:gd name="T29" fmla="*/ 895 h 2075"/>
                  <a:gd name="T30" fmla="*/ 539 w 1092"/>
                  <a:gd name="T31" fmla="*/ 955 h 2075"/>
                  <a:gd name="T32" fmla="*/ 565 w 1092"/>
                  <a:gd name="T33" fmla="*/ 1014 h 2075"/>
                  <a:gd name="T34" fmla="*/ 587 w 1092"/>
                  <a:gd name="T35" fmla="*/ 1075 h 2075"/>
                  <a:gd name="T36" fmla="*/ 609 w 1092"/>
                  <a:gd name="T37" fmla="*/ 1136 h 2075"/>
                  <a:gd name="T38" fmla="*/ 630 w 1092"/>
                  <a:gd name="T39" fmla="*/ 1196 h 2075"/>
                  <a:gd name="T40" fmla="*/ 649 w 1092"/>
                  <a:gd name="T41" fmla="*/ 1258 h 2075"/>
                  <a:gd name="T42" fmla="*/ 668 w 1092"/>
                  <a:gd name="T43" fmla="*/ 1319 h 2075"/>
                  <a:gd name="T44" fmla="*/ 684 w 1092"/>
                  <a:gd name="T45" fmla="*/ 1382 h 2075"/>
                  <a:gd name="T46" fmla="*/ 699 w 1092"/>
                  <a:gd name="T47" fmla="*/ 1445 h 2075"/>
                  <a:gd name="T48" fmla="*/ 713 w 1092"/>
                  <a:gd name="T49" fmla="*/ 1507 h 2075"/>
                  <a:gd name="T50" fmla="*/ 725 w 1092"/>
                  <a:gd name="T51" fmla="*/ 1571 h 2075"/>
                  <a:gd name="T52" fmla="*/ 735 w 1092"/>
                  <a:gd name="T53" fmla="*/ 1635 h 2075"/>
                  <a:gd name="T54" fmla="*/ 744 w 1092"/>
                  <a:gd name="T55" fmla="*/ 1700 h 2075"/>
                  <a:gd name="T56" fmla="*/ 751 w 1092"/>
                  <a:gd name="T57" fmla="*/ 1765 h 2075"/>
                  <a:gd name="T58" fmla="*/ 756 w 1092"/>
                  <a:gd name="T59" fmla="*/ 1830 h 2075"/>
                  <a:gd name="T60" fmla="*/ 760 w 1092"/>
                  <a:gd name="T61" fmla="*/ 1896 h 2075"/>
                  <a:gd name="T62" fmla="*/ 760 w 1092"/>
                  <a:gd name="T63" fmla="*/ 1904 h 2075"/>
                  <a:gd name="T64" fmla="*/ 761 w 1092"/>
                  <a:gd name="T65" fmla="*/ 1911 h 2075"/>
                  <a:gd name="T66" fmla="*/ 762 w 1092"/>
                  <a:gd name="T67" fmla="*/ 1918 h 2075"/>
                  <a:gd name="T68" fmla="*/ 763 w 1092"/>
                  <a:gd name="T69" fmla="*/ 1925 h 2075"/>
                  <a:gd name="T70" fmla="*/ 768 w 1092"/>
                  <a:gd name="T71" fmla="*/ 1938 h 2075"/>
                  <a:gd name="T72" fmla="*/ 775 w 1092"/>
                  <a:gd name="T73" fmla="*/ 1950 h 2075"/>
                  <a:gd name="T74" fmla="*/ 783 w 1092"/>
                  <a:gd name="T75" fmla="*/ 1962 h 2075"/>
                  <a:gd name="T76" fmla="*/ 792 w 1092"/>
                  <a:gd name="T77" fmla="*/ 1974 h 2075"/>
                  <a:gd name="T78" fmla="*/ 802 w 1092"/>
                  <a:gd name="T79" fmla="*/ 1984 h 2075"/>
                  <a:gd name="T80" fmla="*/ 814 w 1092"/>
                  <a:gd name="T81" fmla="*/ 1993 h 2075"/>
                  <a:gd name="T82" fmla="*/ 827 w 1092"/>
                  <a:gd name="T83" fmla="*/ 2002 h 2075"/>
                  <a:gd name="T84" fmla="*/ 840 w 1092"/>
                  <a:gd name="T85" fmla="*/ 2010 h 2075"/>
                  <a:gd name="T86" fmla="*/ 855 w 1092"/>
                  <a:gd name="T87" fmla="*/ 2017 h 2075"/>
                  <a:gd name="T88" fmla="*/ 871 w 1092"/>
                  <a:gd name="T89" fmla="*/ 2024 h 2075"/>
                  <a:gd name="T90" fmla="*/ 888 w 1092"/>
                  <a:gd name="T91" fmla="*/ 2031 h 2075"/>
                  <a:gd name="T92" fmla="*/ 905 w 1092"/>
                  <a:gd name="T93" fmla="*/ 2037 h 2075"/>
                  <a:gd name="T94" fmla="*/ 922 w 1092"/>
                  <a:gd name="T95" fmla="*/ 2043 h 2075"/>
                  <a:gd name="T96" fmla="*/ 940 w 1092"/>
                  <a:gd name="T97" fmla="*/ 2048 h 2075"/>
                  <a:gd name="T98" fmla="*/ 975 w 1092"/>
                  <a:gd name="T99" fmla="*/ 2058 h 2075"/>
                  <a:gd name="T100" fmla="*/ 1006 w 1092"/>
                  <a:gd name="T101" fmla="*/ 2067 h 2075"/>
                  <a:gd name="T102" fmla="*/ 1022 w 1092"/>
                  <a:gd name="T103" fmla="*/ 2070 h 2075"/>
                  <a:gd name="T104" fmla="*/ 1041 w 1092"/>
                  <a:gd name="T105" fmla="*/ 2073 h 2075"/>
                  <a:gd name="T106" fmla="*/ 1064 w 1092"/>
                  <a:gd name="T107" fmla="*/ 2075 h 2075"/>
                  <a:gd name="T108" fmla="*/ 1092 w 1092"/>
                  <a:gd name="T10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2" h="2075">
                    <a:moveTo>
                      <a:pt x="0" y="0"/>
                    </a:moveTo>
                    <a:lnTo>
                      <a:pt x="71" y="107"/>
                    </a:lnTo>
                    <a:lnTo>
                      <a:pt x="142" y="215"/>
                    </a:lnTo>
                    <a:lnTo>
                      <a:pt x="177" y="269"/>
                    </a:lnTo>
                    <a:lnTo>
                      <a:pt x="210" y="325"/>
                    </a:lnTo>
                    <a:lnTo>
                      <a:pt x="245" y="381"/>
                    </a:lnTo>
                    <a:lnTo>
                      <a:pt x="278" y="436"/>
                    </a:lnTo>
                    <a:lnTo>
                      <a:pt x="310" y="493"/>
                    </a:lnTo>
                    <a:lnTo>
                      <a:pt x="342" y="549"/>
                    </a:lnTo>
                    <a:lnTo>
                      <a:pt x="373" y="606"/>
                    </a:lnTo>
                    <a:lnTo>
                      <a:pt x="403" y="663"/>
                    </a:lnTo>
                    <a:lnTo>
                      <a:pt x="432" y="721"/>
                    </a:lnTo>
                    <a:lnTo>
                      <a:pt x="461" y="778"/>
                    </a:lnTo>
                    <a:lnTo>
                      <a:pt x="488" y="837"/>
                    </a:lnTo>
                    <a:lnTo>
                      <a:pt x="514" y="895"/>
                    </a:lnTo>
                    <a:lnTo>
                      <a:pt x="539" y="955"/>
                    </a:lnTo>
                    <a:lnTo>
                      <a:pt x="565" y="1014"/>
                    </a:lnTo>
                    <a:lnTo>
                      <a:pt x="587" y="1075"/>
                    </a:lnTo>
                    <a:lnTo>
                      <a:pt x="609" y="1136"/>
                    </a:lnTo>
                    <a:lnTo>
                      <a:pt x="630" y="1196"/>
                    </a:lnTo>
                    <a:lnTo>
                      <a:pt x="649" y="1258"/>
                    </a:lnTo>
                    <a:lnTo>
                      <a:pt x="668" y="1319"/>
                    </a:lnTo>
                    <a:lnTo>
                      <a:pt x="684" y="1382"/>
                    </a:lnTo>
                    <a:lnTo>
                      <a:pt x="699" y="1445"/>
                    </a:lnTo>
                    <a:lnTo>
                      <a:pt x="713" y="1507"/>
                    </a:lnTo>
                    <a:lnTo>
                      <a:pt x="725" y="1571"/>
                    </a:lnTo>
                    <a:lnTo>
                      <a:pt x="735" y="1635"/>
                    </a:lnTo>
                    <a:lnTo>
                      <a:pt x="744" y="1700"/>
                    </a:lnTo>
                    <a:lnTo>
                      <a:pt x="751" y="1765"/>
                    </a:lnTo>
                    <a:lnTo>
                      <a:pt x="756" y="1830"/>
                    </a:lnTo>
                    <a:lnTo>
                      <a:pt x="760" y="1896"/>
                    </a:lnTo>
                    <a:lnTo>
                      <a:pt x="760" y="1904"/>
                    </a:lnTo>
                    <a:lnTo>
                      <a:pt x="761" y="1911"/>
                    </a:lnTo>
                    <a:lnTo>
                      <a:pt x="762" y="1918"/>
                    </a:lnTo>
                    <a:lnTo>
                      <a:pt x="763" y="1925"/>
                    </a:lnTo>
                    <a:lnTo>
                      <a:pt x="768" y="1938"/>
                    </a:lnTo>
                    <a:lnTo>
                      <a:pt x="775" y="1950"/>
                    </a:lnTo>
                    <a:lnTo>
                      <a:pt x="783" y="1962"/>
                    </a:lnTo>
                    <a:lnTo>
                      <a:pt x="792" y="1974"/>
                    </a:lnTo>
                    <a:lnTo>
                      <a:pt x="802" y="1984"/>
                    </a:lnTo>
                    <a:lnTo>
                      <a:pt x="814" y="1993"/>
                    </a:lnTo>
                    <a:lnTo>
                      <a:pt x="827" y="2002"/>
                    </a:lnTo>
                    <a:lnTo>
                      <a:pt x="840" y="2010"/>
                    </a:lnTo>
                    <a:lnTo>
                      <a:pt x="855" y="2017"/>
                    </a:lnTo>
                    <a:lnTo>
                      <a:pt x="871" y="2024"/>
                    </a:lnTo>
                    <a:lnTo>
                      <a:pt x="888" y="2031"/>
                    </a:lnTo>
                    <a:lnTo>
                      <a:pt x="905" y="2037"/>
                    </a:lnTo>
                    <a:lnTo>
                      <a:pt x="922" y="2043"/>
                    </a:lnTo>
                    <a:lnTo>
                      <a:pt x="940" y="2048"/>
                    </a:lnTo>
                    <a:lnTo>
                      <a:pt x="975" y="2058"/>
                    </a:lnTo>
                    <a:lnTo>
                      <a:pt x="1006" y="2067"/>
                    </a:lnTo>
                    <a:lnTo>
                      <a:pt x="1022" y="2070"/>
                    </a:lnTo>
                    <a:lnTo>
                      <a:pt x="1041" y="2073"/>
                    </a:lnTo>
                    <a:lnTo>
                      <a:pt x="1064" y="2075"/>
                    </a:lnTo>
                    <a:lnTo>
                      <a:pt x="1092" y="207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8" name="Freeform 1044"/>
              <p:cNvSpPr>
                <a:spLocks noChangeAspect="1"/>
              </p:cNvSpPr>
              <p:nvPr/>
            </p:nvSpPr>
            <p:spPr bwMode="auto">
              <a:xfrm>
                <a:off x="4133" y="1207"/>
                <a:ext cx="255" cy="602"/>
              </a:xfrm>
              <a:custGeom>
                <a:avLst/>
                <a:gdLst>
                  <a:gd name="T0" fmla="*/ 12 w 6130"/>
                  <a:gd name="T1" fmla="*/ 12 h 14434"/>
                  <a:gd name="T2" fmla="*/ 32 w 6130"/>
                  <a:gd name="T3" fmla="*/ 26 h 14434"/>
                  <a:gd name="T4" fmla="*/ 58 w 6130"/>
                  <a:gd name="T5" fmla="*/ 36 h 14434"/>
                  <a:gd name="T6" fmla="*/ 115 w 6130"/>
                  <a:gd name="T7" fmla="*/ 48 h 14434"/>
                  <a:gd name="T8" fmla="*/ 218 w 6130"/>
                  <a:gd name="T9" fmla="*/ 56 h 14434"/>
                  <a:gd name="T10" fmla="*/ 274 w 6130"/>
                  <a:gd name="T11" fmla="*/ 64 h 14434"/>
                  <a:gd name="T12" fmla="*/ 389 w 6130"/>
                  <a:gd name="T13" fmla="*/ 101 h 14434"/>
                  <a:gd name="T14" fmla="*/ 548 w 6130"/>
                  <a:gd name="T15" fmla="*/ 163 h 14434"/>
                  <a:gd name="T16" fmla="*/ 720 w 6130"/>
                  <a:gd name="T17" fmla="*/ 237 h 14434"/>
                  <a:gd name="T18" fmla="*/ 1077 w 6130"/>
                  <a:gd name="T19" fmla="*/ 407 h 14434"/>
                  <a:gd name="T20" fmla="*/ 1423 w 6130"/>
                  <a:gd name="T21" fmla="*/ 584 h 14434"/>
                  <a:gd name="T22" fmla="*/ 1718 w 6130"/>
                  <a:gd name="T23" fmla="*/ 739 h 14434"/>
                  <a:gd name="T24" fmla="*/ 1923 w 6130"/>
                  <a:gd name="T25" fmla="*/ 843 h 14434"/>
                  <a:gd name="T26" fmla="*/ 2014 w 6130"/>
                  <a:gd name="T27" fmla="*/ 884 h 14434"/>
                  <a:gd name="T28" fmla="*/ 2088 w 6130"/>
                  <a:gd name="T29" fmla="*/ 924 h 14434"/>
                  <a:gd name="T30" fmla="*/ 2161 w 6130"/>
                  <a:gd name="T31" fmla="*/ 973 h 14434"/>
                  <a:gd name="T32" fmla="*/ 2228 w 6130"/>
                  <a:gd name="T33" fmla="*/ 1024 h 14434"/>
                  <a:gd name="T34" fmla="*/ 2329 w 6130"/>
                  <a:gd name="T35" fmla="*/ 1132 h 14434"/>
                  <a:gd name="T36" fmla="*/ 2420 w 6130"/>
                  <a:gd name="T37" fmla="*/ 1215 h 14434"/>
                  <a:gd name="T38" fmla="*/ 2537 w 6130"/>
                  <a:gd name="T39" fmla="*/ 1313 h 14434"/>
                  <a:gd name="T40" fmla="*/ 2666 w 6130"/>
                  <a:gd name="T41" fmla="*/ 1424 h 14434"/>
                  <a:gd name="T42" fmla="*/ 2814 w 6130"/>
                  <a:gd name="T43" fmla="*/ 1570 h 14434"/>
                  <a:gd name="T44" fmla="*/ 3020 w 6130"/>
                  <a:gd name="T45" fmla="*/ 1814 h 14434"/>
                  <a:gd name="T46" fmla="*/ 3201 w 6130"/>
                  <a:gd name="T47" fmla="*/ 2073 h 14434"/>
                  <a:gd name="T48" fmla="*/ 3358 w 6130"/>
                  <a:gd name="T49" fmla="*/ 2349 h 14434"/>
                  <a:gd name="T50" fmla="*/ 3495 w 6130"/>
                  <a:gd name="T51" fmla="*/ 2637 h 14434"/>
                  <a:gd name="T52" fmla="*/ 3613 w 6130"/>
                  <a:gd name="T53" fmla="*/ 2935 h 14434"/>
                  <a:gd name="T54" fmla="*/ 3716 w 6130"/>
                  <a:gd name="T55" fmla="*/ 3241 h 14434"/>
                  <a:gd name="T56" fmla="*/ 3804 w 6130"/>
                  <a:gd name="T57" fmla="*/ 3553 h 14434"/>
                  <a:gd name="T58" fmla="*/ 3883 w 6130"/>
                  <a:gd name="T59" fmla="*/ 3867 h 14434"/>
                  <a:gd name="T60" fmla="*/ 3954 w 6130"/>
                  <a:gd name="T61" fmla="*/ 4180 h 14434"/>
                  <a:gd name="T62" fmla="*/ 4041 w 6130"/>
                  <a:gd name="T63" fmla="*/ 4588 h 14434"/>
                  <a:gd name="T64" fmla="*/ 4060 w 6130"/>
                  <a:gd name="T65" fmla="*/ 4793 h 14434"/>
                  <a:gd name="T66" fmla="*/ 4104 w 6130"/>
                  <a:gd name="T67" fmla="*/ 5217 h 14434"/>
                  <a:gd name="T68" fmla="*/ 4180 w 6130"/>
                  <a:gd name="T69" fmla="*/ 5850 h 14434"/>
                  <a:gd name="T70" fmla="*/ 4254 w 6130"/>
                  <a:gd name="T71" fmla="*/ 6482 h 14434"/>
                  <a:gd name="T72" fmla="*/ 4298 w 6130"/>
                  <a:gd name="T73" fmla="*/ 6904 h 14434"/>
                  <a:gd name="T74" fmla="*/ 4324 w 6130"/>
                  <a:gd name="T75" fmla="*/ 7222 h 14434"/>
                  <a:gd name="T76" fmla="*/ 4344 w 6130"/>
                  <a:gd name="T77" fmla="*/ 7542 h 14434"/>
                  <a:gd name="T78" fmla="*/ 4356 w 6130"/>
                  <a:gd name="T79" fmla="*/ 7864 h 14434"/>
                  <a:gd name="T80" fmla="*/ 4364 w 6130"/>
                  <a:gd name="T81" fmla="*/ 8125 h 14434"/>
                  <a:gd name="T82" fmla="*/ 4395 w 6130"/>
                  <a:gd name="T83" fmla="*/ 8395 h 14434"/>
                  <a:gd name="T84" fmla="*/ 4448 w 6130"/>
                  <a:gd name="T85" fmla="*/ 8702 h 14434"/>
                  <a:gd name="T86" fmla="*/ 4521 w 6130"/>
                  <a:gd name="T87" fmla="*/ 9042 h 14434"/>
                  <a:gd name="T88" fmla="*/ 4609 w 6130"/>
                  <a:gd name="T89" fmla="*/ 9404 h 14434"/>
                  <a:gd name="T90" fmla="*/ 4710 w 6130"/>
                  <a:gd name="T91" fmla="*/ 9782 h 14434"/>
                  <a:gd name="T92" fmla="*/ 4819 w 6130"/>
                  <a:gd name="T93" fmla="*/ 10168 h 14434"/>
                  <a:gd name="T94" fmla="*/ 5049 w 6130"/>
                  <a:gd name="T95" fmla="*/ 10934 h 14434"/>
                  <a:gd name="T96" fmla="*/ 5272 w 6130"/>
                  <a:gd name="T97" fmla="*/ 11639 h 14434"/>
                  <a:gd name="T98" fmla="*/ 5362 w 6130"/>
                  <a:gd name="T99" fmla="*/ 11899 h 14434"/>
                  <a:gd name="T100" fmla="*/ 5467 w 6130"/>
                  <a:gd name="T101" fmla="*/ 12170 h 14434"/>
                  <a:gd name="T102" fmla="*/ 5621 w 6130"/>
                  <a:gd name="T103" fmla="*/ 12544 h 14434"/>
                  <a:gd name="T104" fmla="*/ 5775 w 6130"/>
                  <a:gd name="T105" fmla="*/ 12922 h 14434"/>
                  <a:gd name="T106" fmla="*/ 5884 w 6130"/>
                  <a:gd name="T107" fmla="*/ 13203 h 14434"/>
                  <a:gd name="T108" fmla="*/ 5979 w 6130"/>
                  <a:gd name="T109" fmla="*/ 13477 h 14434"/>
                  <a:gd name="T110" fmla="*/ 6057 w 6130"/>
                  <a:gd name="T111" fmla="*/ 13742 h 14434"/>
                  <a:gd name="T112" fmla="*/ 6108 w 6130"/>
                  <a:gd name="T113" fmla="*/ 13991 h 14434"/>
                  <a:gd name="T114" fmla="*/ 6130 w 6130"/>
                  <a:gd name="T115" fmla="*/ 14224 h 14434"/>
                  <a:gd name="T116" fmla="*/ 6115 w 6130"/>
                  <a:gd name="T117" fmla="*/ 14434 h 1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30" h="14434">
                    <a:moveTo>
                      <a:pt x="0" y="0"/>
                    </a:moveTo>
                    <a:lnTo>
                      <a:pt x="6" y="6"/>
                    </a:lnTo>
                    <a:lnTo>
                      <a:pt x="12" y="12"/>
                    </a:lnTo>
                    <a:lnTo>
                      <a:pt x="18" y="17"/>
                    </a:lnTo>
                    <a:lnTo>
                      <a:pt x="25" y="22"/>
                    </a:lnTo>
                    <a:lnTo>
                      <a:pt x="32" y="26"/>
                    </a:lnTo>
                    <a:lnTo>
                      <a:pt x="40" y="30"/>
                    </a:lnTo>
                    <a:lnTo>
                      <a:pt x="48" y="33"/>
                    </a:lnTo>
                    <a:lnTo>
                      <a:pt x="58" y="36"/>
                    </a:lnTo>
                    <a:lnTo>
                      <a:pt x="76" y="41"/>
                    </a:lnTo>
                    <a:lnTo>
                      <a:pt x="95" y="45"/>
                    </a:lnTo>
                    <a:lnTo>
                      <a:pt x="115" y="48"/>
                    </a:lnTo>
                    <a:lnTo>
                      <a:pt x="135" y="50"/>
                    </a:lnTo>
                    <a:lnTo>
                      <a:pt x="177" y="53"/>
                    </a:lnTo>
                    <a:lnTo>
                      <a:pt x="218" y="56"/>
                    </a:lnTo>
                    <a:lnTo>
                      <a:pt x="238" y="58"/>
                    </a:lnTo>
                    <a:lnTo>
                      <a:pt x="256" y="61"/>
                    </a:lnTo>
                    <a:lnTo>
                      <a:pt x="274" y="64"/>
                    </a:lnTo>
                    <a:lnTo>
                      <a:pt x="291" y="69"/>
                    </a:lnTo>
                    <a:lnTo>
                      <a:pt x="338" y="84"/>
                    </a:lnTo>
                    <a:lnTo>
                      <a:pt x="389" y="101"/>
                    </a:lnTo>
                    <a:lnTo>
                      <a:pt x="440" y="121"/>
                    </a:lnTo>
                    <a:lnTo>
                      <a:pt x="493" y="141"/>
                    </a:lnTo>
                    <a:lnTo>
                      <a:pt x="548" y="163"/>
                    </a:lnTo>
                    <a:lnTo>
                      <a:pt x="603" y="186"/>
                    </a:lnTo>
                    <a:lnTo>
                      <a:pt x="661" y="210"/>
                    </a:lnTo>
                    <a:lnTo>
                      <a:pt x="720" y="237"/>
                    </a:lnTo>
                    <a:lnTo>
                      <a:pt x="838" y="291"/>
                    </a:lnTo>
                    <a:lnTo>
                      <a:pt x="957" y="348"/>
                    </a:lnTo>
                    <a:lnTo>
                      <a:pt x="1077" y="407"/>
                    </a:lnTo>
                    <a:lnTo>
                      <a:pt x="1195" y="467"/>
                    </a:lnTo>
                    <a:lnTo>
                      <a:pt x="1311" y="526"/>
                    </a:lnTo>
                    <a:lnTo>
                      <a:pt x="1423" y="584"/>
                    </a:lnTo>
                    <a:lnTo>
                      <a:pt x="1529" y="640"/>
                    </a:lnTo>
                    <a:lnTo>
                      <a:pt x="1628" y="692"/>
                    </a:lnTo>
                    <a:lnTo>
                      <a:pt x="1718" y="739"/>
                    </a:lnTo>
                    <a:lnTo>
                      <a:pt x="1798" y="781"/>
                    </a:lnTo>
                    <a:lnTo>
                      <a:pt x="1867" y="816"/>
                    </a:lnTo>
                    <a:lnTo>
                      <a:pt x="1923" y="843"/>
                    </a:lnTo>
                    <a:lnTo>
                      <a:pt x="1956" y="857"/>
                    </a:lnTo>
                    <a:lnTo>
                      <a:pt x="1986" y="871"/>
                    </a:lnTo>
                    <a:lnTo>
                      <a:pt x="2014" y="884"/>
                    </a:lnTo>
                    <a:lnTo>
                      <a:pt x="2040" y="897"/>
                    </a:lnTo>
                    <a:lnTo>
                      <a:pt x="2066" y="911"/>
                    </a:lnTo>
                    <a:lnTo>
                      <a:pt x="2088" y="924"/>
                    </a:lnTo>
                    <a:lnTo>
                      <a:pt x="2108" y="937"/>
                    </a:lnTo>
                    <a:lnTo>
                      <a:pt x="2127" y="949"/>
                    </a:lnTo>
                    <a:lnTo>
                      <a:pt x="2161" y="973"/>
                    </a:lnTo>
                    <a:lnTo>
                      <a:pt x="2188" y="994"/>
                    </a:lnTo>
                    <a:lnTo>
                      <a:pt x="2210" y="1011"/>
                    </a:lnTo>
                    <a:lnTo>
                      <a:pt x="2228" y="1024"/>
                    </a:lnTo>
                    <a:lnTo>
                      <a:pt x="2263" y="1064"/>
                    </a:lnTo>
                    <a:lnTo>
                      <a:pt x="2297" y="1099"/>
                    </a:lnTo>
                    <a:lnTo>
                      <a:pt x="2329" y="1132"/>
                    </a:lnTo>
                    <a:lnTo>
                      <a:pt x="2360" y="1161"/>
                    </a:lnTo>
                    <a:lnTo>
                      <a:pt x="2391" y="1190"/>
                    </a:lnTo>
                    <a:lnTo>
                      <a:pt x="2420" y="1215"/>
                    </a:lnTo>
                    <a:lnTo>
                      <a:pt x="2449" y="1240"/>
                    </a:lnTo>
                    <a:lnTo>
                      <a:pt x="2478" y="1264"/>
                    </a:lnTo>
                    <a:lnTo>
                      <a:pt x="2537" y="1313"/>
                    </a:lnTo>
                    <a:lnTo>
                      <a:pt x="2599" y="1364"/>
                    </a:lnTo>
                    <a:lnTo>
                      <a:pt x="2632" y="1393"/>
                    </a:lnTo>
                    <a:lnTo>
                      <a:pt x="2666" y="1424"/>
                    </a:lnTo>
                    <a:lnTo>
                      <a:pt x="2701" y="1457"/>
                    </a:lnTo>
                    <a:lnTo>
                      <a:pt x="2740" y="1495"/>
                    </a:lnTo>
                    <a:lnTo>
                      <a:pt x="2814" y="1570"/>
                    </a:lnTo>
                    <a:lnTo>
                      <a:pt x="2886" y="1649"/>
                    </a:lnTo>
                    <a:lnTo>
                      <a:pt x="2955" y="1730"/>
                    </a:lnTo>
                    <a:lnTo>
                      <a:pt x="3020" y="1814"/>
                    </a:lnTo>
                    <a:lnTo>
                      <a:pt x="3084" y="1898"/>
                    </a:lnTo>
                    <a:lnTo>
                      <a:pt x="3143" y="1985"/>
                    </a:lnTo>
                    <a:lnTo>
                      <a:pt x="3201" y="2073"/>
                    </a:lnTo>
                    <a:lnTo>
                      <a:pt x="3256" y="2164"/>
                    </a:lnTo>
                    <a:lnTo>
                      <a:pt x="3308" y="2256"/>
                    </a:lnTo>
                    <a:lnTo>
                      <a:pt x="3358" y="2349"/>
                    </a:lnTo>
                    <a:lnTo>
                      <a:pt x="3406" y="2444"/>
                    </a:lnTo>
                    <a:lnTo>
                      <a:pt x="3451" y="2539"/>
                    </a:lnTo>
                    <a:lnTo>
                      <a:pt x="3495" y="2637"/>
                    </a:lnTo>
                    <a:lnTo>
                      <a:pt x="3536" y="2735"/>
                    </a:lnTo>
                    <a:lnTo>
                      <a:pt x="3575" y="2835"/>
                    </a:lnTo>
                    <a:lnTo>
                      <a:pt x="3613" y="2935"/>
                    </a:lnTo>
                    <a:lnTo>
                      <a:pt x="3649" y="3037"/>
                    </a:lnTo>
                    <a:lnTo>
                      <a:pt x="3682" y="3139"/>
                    </a:lnTo>
                    <a:lnTo>
                      <a:pt x="3716" y="3241"/>
                    </a:lnTo>
                    <a:lnTo>
                      <a:pt x="3747" y="3345"/>
                    </a:lnTo>
                    <a:lnTo>
                      <a:pt x="3776" y="3449"/>
                    </a:lnTo>
                    <a:lnTo>
                      <a:pt x="3804" y="3553"/>
                    </a:lnTo>
                    <a:lnTo>
                      <a:pt x="3832" y="3657"/>
                    </a:lnTo>
                    <a:lnTo>
                      <a:pt x="3858" y="3762"/>
                    </a:lnTo>
                    <a:lnTo>
                      <a:pt x="3883" y="3867"/>
                    </a:lnTo>
                    <a:lnTo>
                      <a:pt x="3907" y="3971"/>
                    </a:lnTo>
                    <a:lnTo>
                      <a:pt x="3932" y="4076"/>
                    </a:lnTo>
                    <a:lnTo>
                      <a:pt x="3954" y="4180"/>
                    </a:lnTo>
                    <a:lnTo>
                      <a:pt x="3998" y="4388"/>
                    </a:lnTo>
                    <a:lnTo>
                      <a:pt x="4041" y="4595"/>
                    </a:lnTo>
                    <a:lnTo>
                      <a:pt x="4041" y="4588"/>
                    </a:lnTo>
                    <a:lnTo>
                      <a:pt x="4041" y="4581"/>
                    </a:lnTo>
                    <a:lnTo>
                      <a:pt x="4050" y="4687"/>
                    </a:lnTo>
                    <a:lnTo>
                      <a:pt x="4060" y="4793"/>
                    </a:lnTo>
                    <a:lnTo>
                      <a:pt x="4070" y="4899"/>
                    </a:lnTo>
                    <a:lnTo>
                      <a:pt x="4081" y="5005"/>
                    </a:lnTo>
                    <a:lnTo>
                      <a:pt x="4104" y="5217"/>
                    </a:lnTo>
                    <a:lnTo>
                      <a:pt x="4128" y="5428"/>
                    </a:lnTo>
                    <a:lnTo>
                      <a:pt x="4154" y="5639"/>
                    </a:lnTo>
                    <a:lnTo>
                      <a:pt x="4180" y="5850"/>
                    </a:lnTo>
                    <a:lnTo>
                      <a:pt x="4205" y="6060"/>
                    </a:lnTo>
                    <a:lnTo>
                      <a:pt x="4230" y="6271"/>
                    </a:lnTo>
                    <a:lnTo>
                      <a:pt x="4254" y="6482"/>
                    </a:lnTo>
                    <a:lnTo>
                      <a:pt x="4277" y="6692"/>
                    </a:lnTo>
                    <a:lnTo>
                      <a:pt x="4288" y="6798"/>
                    </a:lnTo>
                    <a:lnTo>
                      <a:pt x="4298" y="6904"/>
                    </a:lnTo>
                    <a:lnTo>
                      <a:pt x="4307" y="7010"/>
                    </a:lnTo>
                    <a:lnTo>
                      <a:pt x="4316" y="7116"/>
                    </a:lnTo>
                    <a:lnTo>
                      <a:pt x="4324" y="7222"/>
                    </a:lnTo>
                    <a:lnTo>
                      <a:pt x="4332" y="7329"/>
                    </a:lnTo>
                    <a:lnTo>
                      <a:pt x="4338" y="7435"/>
                    </a:lnTo>
                    <a:lnTo>
                      <a:pt x="4344" y="7542"/>
                    </a:lnTo>
                    <a:lnTo>
                      <a:pt x="4349" y="7650"/>
                    </a:lnTo>
                    <a:lnTo>
                      <a:pt x="4353" y="7757"/>
                    </a:lnTo>
                    <a:lnTo>
                      <a:pt x="4356" y="7864"/>
                    </a:lnTo>
                    <a:lnTo>
                      <a:pt x="4358" y="7972"/>
                    </a:lnTo>
                    <a:lnTo>
                      <a:pt x="4359" y="8045"/>
                    </a:lnTo>
                    <a:lnTo>
                      <a:pt x="4364" y="8125"/>
                    </a:lnTo>
                    <a:lnTo>
                      <a:pt x="4371" y="8210"/>
                    </a:lnTo>
                    <a:lnTo>
                      <a:pt x="4383" y="8300"/>
                    </a:lnTo>
                    <a:lnTo>
                      <a:pt x="4395" y="8395"/>
                    </a:lnTo>
                    <a:lnTo>
                      <a:pt x="4411" y="8492"/>
                    </a:lnTo>
                    <a:lnTo>
                      <a:pt x="4428" y="8595"/>
                    </a:lnTo>
                    <a:lnTo>
                      <a:pt x="4448" y="8702"/>
                    </a:lnTo>
                    <a:lnTo>
                      <a:pt x="4470" y="8812"/>
                    </a:lnTo>
                    <a:lnTo>
                      <a:pt x="4495" y="8926"/>
                    </a:lnTo>
                    <a:lnTo>
                      <a:pt x="4521" y="9042"/>
                    </a:lnTo>
                    <a:lnTo>
                      <a:pt x="4549" y="9160"/>
                    </a:lnTo>
                    <a:lnTo>
                      <a:pt x="4578" y="9281"/>
                    </a:lnTo>
                    <a:lnTo>
                      <a:pt x="4609" y="9404"/>
                    </a:lnTo>
                    <a:lnTo>
                      <a:pt x="4641" y="9528"/>
                    </a:lnTo>
                    <a:lnTo>
                      <a:pt x="4674" y="9654"/>
                    </a:lnTo>
                    <a:lnTo>
                      <a:pt x="4710" y="9782"/>
                    </a:lnTo>
                    <a:lnTo>
                      <a:pt x="4745" y="9911"/>
                    </a:lnTo>
                    <a:lnTo>
                      <a:pt x="4781" y="10039"/>
                    </a:lnTo>
                    <a:lnTo>
                      <a:pt x="4819" y="10168"/>
                    </a:lnTo>
                    <a:lnTo>
                      <a:pt x="4894" y="10427"/>
                    </a:lnTo>
                    <a:lnTo>
                      <a:pt x="4971" y="10682"/>
                    </a:lnTo>
                    <a:lnTo>
                      <a:pt x="5049" y="10934"/>
                    </a:lnTo>
                    <a:lnTo>
                      <a:pt x="5124" y="11179"/>
                    </a:lnTo>
                    <a:lnTo>
                      <a:pt x="5199" y="11415"/>
                    </a:lnTo>
                    <a:lnTo>
                      <a:pt x="5272" y="11639"/>
                    </a:lnTo>
                    <a:lnTo>
                      <a:pt x="5300" y="11724"/>
                    </a:lnTo>
                    <a:lnTo>
                      <a:pt x="5330" y="11811"/>
                    </a:lnTo>
                    <a:lnTo>
                      <a:pt x="5362" y="11899"/>
                    </a:lnTo>
                    <a:lnTo>
                      <a:pt x="5396" y="11988"/>
                    </a:lnTo>
                    <a:lnTo>
                      <a:pt x="5431" y="12079"/>
                    </a:lnTo>
                    <a:lnTo>
                      <a:pt x="5467" y="12170"/>
                    </a:lnTo>
                    <a:lnTo>
                      <a:pt x="5505" y="12263"/>
                    </a:lnTo>
                    <a:lnTo>
                      <a:pt x="5543" y="12356"/>
                    </a:lnTo>
                    <a:lnTo>
                      <a:pt x="5621" y="12544"/>
                    </a:lnTo>
                    <a:lnTo>
                      <a:pt x="5698" y="12732"/>
                    </a:lnTo>
                    <a:lnTo>
                      <a:pt x="5737" y="12827"/>
                    </a:lnTo>
                    <a:lnTo>
                      <a:pt x="5775" y="12922"/>
                    </a:lnTo>
                    <a:lnTo>
                      <a:pt x="5813" y="13016"/>
                    </a:lnTo>
                    <a:lnTo>
                      <a:pt x="5849" y="13109"/>
                    </a:lnTo>
                    <a:lnTo>
                      <a:pt x="5884" y="13203"/>
                    </a:lnTo>
                    <a:lnTo>
                      <a:pt x="5917" y="13295"/>
                    </a:lnTo>
                    <a:lnTo>
                      <a:pt x="5950" y="13386"/>
                    </a:lnTo>
                    <a:lnTo>
                      <a:pt x="5979" y="13477"/>
                    </a:lnTo>
                    <a:lnTo>
                      <a:pt x="6007" y="13566"/>
                    </a:lnTo>
                    <a:lnTo>
                      <a:pt x="6034" y="13655"/>
                    </a:lnTo>
                    <a:lnTo>
                      <a:pt x="6057" y="13742"/>
                    </a:lnTo>
                    <a:lnTo>
                      <a:pt x="6077" y="13827"/>
                    </a:lnTo>
                    <a:lnTo>
                      <a:pt x="6094" y="13910"/>
                    </a:lnTo>
                    <a:lnTo>
                      <a:pt x="6108" y="13991"/>
                    </a:lnTo>
                    <a:lnTo>
                      <a:pt x="6119" y="14071"/>
                    </a:lnTo>
                    <a:lnTo>
                      <a:pt x="6126" y="14149"/>
                    </a:lnTo>
                    <a:lnTo>
                      <a:pt x="6130" y="14224"/>
                    </a:lnTo>
                    <a:lnTo>
                      <a:pt x="6129" y="14297"/>
                    </a:lnTo>
                    <a:lnTo>
                      <a:pt x="6124" y="14367"/>
                    </a:lnTo>
                    <a:lnTo>
                      <a:pt x="6115" y="14434"/>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59" name="Freeform 1045"/>
              <p:cNvSpPr>
                <a:spLocks noChangeAspect="1"/>
              </p:cNvSpPr>
              <p:nvPr/>
            </p:nvSpPr>
            <p:spPr bwMode="auto">
              <a:xfrm>
                <a:off x="4133" y="1190"/>
                <a:ext cx="58" cy="21"/>
              </a:xfrm>
              <a:custGeom>
                <a:avLst/>
                <a:gdLst>
                  <a:gd name="T0" fmla="*/ 0 w 1412"/>
                  <a:gd name="T1" fmla="*/ 0 h 497"/>
                  <a:gd name="T2" fmla="*/ 23 w 1412"/>
                  <a:gd name="T3" fmla="*/ 16 h 497"/>
                  <a:gd name="T4" fmla="*/ 49 w 1412"/>
                  <a:gd name="T5" fmla="*/ 32 h 497"/>
                  <a:gd name="T6" fmla="*/ 78 w 1412"/>
                  <a:gd name="T7" fmla="*/ 47 h 497"/>
                  <a:gd name="T8" fmla="*/ 109 w 1412"/>
                  <a:gd name="T9" fmla="*/ 61 h 497"/>
                  <a:gd name="T10" fmla="*/ 141 w 1412"/>
                  <a:gd name="T11" fmla="*/ 75 h 497"/>
                  <a:gd name="T12" fmla="*/ 177 w 1412"/>
                  <a:gd name="T13" fmla="*/ 88 h 497"/>
                  <a:gd name="T14" fmla="*/ 213 w 1412"/>
                  <a:gd name="T15" fmla="*/ 102 h 497"/>
                  <a:gd name="T16" fmla="*/ 252 w 1412"/>
                  <a:gd name="T17" fmla="*/ 115 h 497"/>
                  <a:gd name="T18" fmla="*/ 293 w 1412"/>
                  <a:gd name="T19" fmla="*/ 127 h 497"/>
                  <a:gd name="T20" fmla="*/ 334 w 1412"/>
                  <a:gd name="T21" fmla="*/ 139 h 497"/>
                  <a:gd name="T22" fmla="*/ 377 w 1412"/>
                  <a:gd name="T23" fmla="*/ 151 h 497"/>
                  <a:gd name="T24" fmla="*/ 423 w 1412"/>
                  <a:gd name="T25" fmla="*/ 163 h 497"/>
                  <a:gd name="T26" fmla="*/ 516 w 1412"/>
                  <a:gd name="T27" fmla="*/ 187 h 497"/>
                  <a:gd name="T28" fmla="*/ 613 w 1412"/>
                  <a:gd name="T29" fmla="*/ 213 h 497"/>
                  <a:gd name="T30" fmla="*/ 712 w 1412"/>
                  <a:gd name="T31" fmla="*/ 238 h 497"/>
                  <a:gd name="T32" fmla="*/ 814 w 1412"/>
                  <a:gd name="T33" fmla="*/ 266 h 497"/>
                  <a:gd name="T34" fmla="*/ 866 w 1412"/>
                  <a:gd name="T35" fmla="*/ 280 h 497"/>
                  <a:gd name="T36" fmla="*/ 917 w 1412"/>
                  <a:gd name="T37" fmla="*/ 295 h 497"/>
                  <a:gd name="T38" fmla="*/ 969 w 1412"/>
                  <a:gd name="T39" fmla="*/ 312 h 497"/>
                  <a:gd name="T40" fmla="*/ 1020 w 1412"/>
                  <a:gd name="T41" fmla="*/ 329 h 497"/>
                  <a:gd name="T42" fmla="*/ 1071 w 1412"/>
                  <a:gd name="T43" fmla="*/ 346 h 497"/>
                  <a:gd name="T44" fmla="*/ 1121 w 1412"/>
                  <a:gd name="T45" fmla="*/ 364 h 497"/>
                  <a:gd name="T46" fmla="*/ 1172 w 1412"/>
                  <a:gd name="T47" fmla="*/ 384 h 497"/>
                  <a:gd name="T48" fmla="*/ 1221 w 1412"/>
                  <a:gd name="T49" fmla="*/ 404 h 497"/>
                  <a:gd name="T50" fmla="*/ 1270 w 1412"/>
                  <a:gd name="T51" fmla="*/ 426 h 497"/>
                  <a:gd name="T52" fmla="*/ 1318 w 1412"/>
                  <a:gd name="T53" fmla="*/ 449 h 497"/>
                  <a:gd name="T54" fmla="*/ 1365 w 1412"/>
                  <a:gd name="T55" fmla="*/ 472 h 497"/>
                  <a:gd name="T56" fmla="*/ 1412 w 1412"/>
                  <a:gd name="T5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2" h="497">
                    <a:moveTo>
                      <a:pt x="0" y="0"/>
                    </a:moveTo>
                    <a:lnTo>
                      <a:pt x="23" y="16"/>
                    </a:lnTo>
                    <a:lnTo>
                      <a:pt x="49" y="32"/>
                    </a:lnTo>
                    <a:lnTo>
                      <a:pt x="78" y="47"/>
                    </a:lnTo>
                    <a:lnTo>
                      <a:pt x="109" y="61"/>
                    </a:lnTo>
                    <a:lnTo>
                      <a:pt x="141" y="75"/>
                    </a:lnTo>
                    <a:lnTo>
                      <a:pt x="177" y="88"/>
                    </a:lnTo>
                    <a:lnTo>
                      <a:pt x="213" y="102"/>
                    </a:lnTo>
                    <a:lnTo>
                      <a:pt x="252" y="115"/>
                    </a:lnTo>
                    <a:lnTo>
                      <a:pt x="293" y="127"/>
                    </a:lnTo>
                    <a:lnTo>
                      <a:pt x="334" y="139"/>
                    </a:lnTo>
                    <a:lnTo>
                      <a:pt x="377" y="151"/>
                    </a:lnTo>
                    <a:lnTo>
                      <a:pt x="423" y="163"/>
                    </a:lnTo>
                    <a:lnTo>
                      <a:pt x="516" y="187"/>
                    </a:lnTo>
                    <a:lnTo>
                      <a:pt x="613" y="213"/>
                    </a:lnTo>
                    <a:lnTo>
                      <a:pt x="712" y="238"/>
                    </a:lnTo>
                    <a:lnTo>
                      <a:pt x="814" y="266"/>
                    </a:lnTo>
                    <a:lnTo>
                      <a:pt x="866" y="280"/>
                    </a:lnTo>
                    <a:lnTo>
                      <a:pt x="917" y="295"/>
                    </a:lnTo>
                    <a:lnTo>
                      <a:pt x="969" y="312"/>
                    </a:lnTo>
                    <a:lnTo>
                      <a:pt x="1020" y="329"/>
                    </a:lnTo>
                    <a:lnTo>
                      <a:pt x="1071" y="346"/>
                    </a:lnTo>
                    <a:lnTo>
                      <a:pt x="1121" y="364"/>
                    </a:lnTo>
                    <a:lnTo>
                      <a:pt x="1172" y="384"/>
                    </a:lnTo>
                    <a:lnTo>
                      <a:pt x="1221" y="404"/>
                    </a:lnTo>
                    <a:lnTo>
                      <a:pt x="1270" y="426"/>
                    </a:lnTo>
                    <a:lnTo>
                      <a:pt x="1318" y="449"/>
                    </a:lnTo>
                    <a:lnTo>
                      <a:pt x="1365" y="472"/>
                    </a:lnTo>
                    <a:lnTo>
                      <a:pt x="1412" y="49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60" name="Freeform 1046"/>
              <p:cNvSpPr>
                <a:spLocks noChangeAspect="1"/>
              </p:cNvSpPr>
              <p:nvPr/>
            </p:nvSpPr>
            <p:spPr bwMode="auto">
              <a:xfrm>
                <a:off x="4130" y="1173"/>
                <a:ext cx="50" cy="23"/>
              </a:xfrm>
              <a:custGeom>
                <a:avLst/>
                <a:gdLst>
                  <a:gd name="T0" fmla="*/ 0 w 1190"/>
                  <a:gd name="T1" fmla="*/ 0 h 540"/>
                  <a:gd name="T2" fmla="*/ 8 w 1190"/>
                  <a:gd name="T3" fmla="*/ 11 h 540"/>
                  <a:gd name="T4" fmla="*/ 19 w 1190"/>
                  <a:gd name="T5" fmla="*/ 20 h 540"/>
                  <a:gd name="T6" fmla="*/ 33 w 1190"/>
                  <a:gd name="T7" fmla="*/ 28 h 540"/>
                  <a:gd name="T8" fmla="*/ 49 w 1190"/>
                  <a:gd name="T9" fmla="*/ 35 h 540"/>
                  <a:gd name="T10" fmla="*/ 68 w 1190"/>
                  <a:gd name="T11" fmla="*/ 41 h 540"/>
                  <a:gd name="T12" fmla="*/ 89 w 1190"/>
                  <a:gd name="T13" fmla="*/ 46 h 540"/>
                  <a:gd name="T14" fmla="*/ 113 w 1190"/>
                  <a:gd name="T15" fmla="*/ 51 h 540"/>
                  <a:gd name="T16" fmla="*/ 139 w 1190"/>
                  <a:gd name="T17" fmla="*/ 55 h 540"/>
                  <a:gd name="T18" fmla="*/ 198 w 1190"/>
                  <a:gd name="T19" fmla="*/ 63 h 540"/>
                  <a:gd name="T20" fmla="*/ 265 w 1190"/>
                  <a:gd name="T21" fmla="*/ 73 h 540"/>
                  <a:gd name="T22" fmla="*/ 300 w 1190"/>
                  <a:gd name="T23" fmla="*/ 78 h 540"/>
                  <a:gd name="T24" fmla="*/ 339 w 1190"/>
                  <a:gd name="T25" fmla="*/ 84 h 540"/>
                  <a:gd name="T26" fmla="*/ 378 w 1190"/>
                  <a:gd name="T27" fmla="*/ 91 h 540"/>
                  <a:gd name="T28" fmla="*/ 418 w 1190"/>
                  <a:gd name="T29" fmla="*/ 99 h 540"/>
                  <a:gd name="T30" fmla="*/ 461 w 1190"/>
                  <a:gd name="T31" fmla="*/ 108 h 540"/>
                  <a:gd name="T32" fmla="*/ 504 w 1190"/>
                  <a:gd name="T33" fmla="*/ 119 h 540"/>
                  <a:gd name="T34" fmla="*/ 548 w 1190"/>
                  <a:gd name="T35" fmla="*/ 132 h 540"/>
                  <a:gd name="T36" fmla="*/ 595 w 1190"/>
                  <a:gd name="T37" fmla="*/ 146 h 540"/>
                  <a:gd name="T38" fmla="*/ 641 w 1190"/>
                  <a:gd name="T39" fmla="*/ 163 h 540"/>
                  <a:gd name="T40" fmla="*/ 689 w 1190"/>
                  <a:gd name="T41" fmla="*/ 183 h 540"/>
                  <a:gd name="T42" fmla="*/ 737 w 1190"/>
                  <a:gd name="T43" fmla="*/ 204 h 540"/>
                  <a:gd name="T44" fmla="*/ 786 w 1190"/>
                  <a:gd name="T45" fmla="*/ 228 h 540"/>
                  <a:gd name="T46" fmla="*/ 835 w 1190"/>
                  <a:gd name="T47" fmla="*/ 255 h 540"/>
                  <a:gd name="T48" fmla="*/ 886 w 1190"/>
                  <a:gd name="T49" fmla="*/ 285 h 540"/>
                  <a:gd name="T50" fmla="*/ 936 w 1190"/>
                  <a:gd name="T51" fmla="*/ 318 h 540"/>
                  <a:gd name="T52" fmla="*/ 986 w 1190"/>
                  <a:gd name="T53" fmla="*/ 355 h 540"/>
                  <a:gd name="T54" fmla="*/ 1037 w 1190"/>
                  <a:gd name="T55" fmla="*/ 396 h 540"/>
                  <a:gd name="T56" fmla="*/ 1088 w 1190"/>
                  <a:gd name="T57" fmla="*/ 439 h 540"/>
                  <a:gd name="T58" fmla="*/ 1139 w 1190"/>
                  <a:gd name="T59" fmla="*/ 487 h 540"/>
                  <a:gd name="T60" fmla="*/ 1190 w 1190"/>
                  <a:gd name="T61"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0" h="540">
                    <a:moveTo>
                      <a:pt x="0" y="0"/>
                    </a:moveTo>
                    <a:lnTo>
                      <a:pt x="8" y="11"/>
                    </a:lnTo>
                    <a:lnTo>
                      <a:pt x="19" y="20"/>
                    </a:lnTo>
                    <a:lnTo>
                      <a:pt x="33" y="28"/>
                    </a:lnTo>
                    <a:lnTo>
                      <a:pt x="49" y="35"/>
                    </a:lnTo>
                    <a:lnTo>
                      <a:pt x="68" y="41"/>
                    </a:lnTo>
                    <a:lnTo>
                      <a:pt x="89" y="46"/>
                    </a:lnTo>
                    <a:lnTo>
                      <a:pt x="113" y="51"/>
                    </a:lnTo>
                    <a:lnTo>
                      <a:pt x="139" y="55"/>
                    </a:lnTo>
                    <a:lnTo>
                      <a:pt x="198" y="63"/>
                    </a:lnTo>
                    <a:lnTo>
                      <a:pt x="265" y="73"/>
                    </a:lnTo>
                    <a:lnTo>
                      <a:pt x="300" y="78"/>
                    </a:lnTo>
                    <a:lnTo>
                      <a:pt x="339" y="84"/>
                    </a:lnTo>
                    <a:lnTo>
                      <a:pt x="378" y="91"/>
                    </a:lnTo>
                    <a:lnTo>
                      <a:pt x="418" y="99"/>
                    </a:lnTo>
                    <a:lnTo>
                      <a:pt x="461" y="108"/>
                    </a:lnTo>
                    <a:lnTo>
                      <a:pt x="504" y="119"/>
                    </a:lnTo>
                    <a:lnTo>
                      <a:pt x="548" y="132"/>
                    </a:lnTo>
                    <a:lnTo>
                      <a:pt x="595" y="146"/>
                    </a:lnTo>
                    <a:lnTo>
                      <a:pt x="641" y="163"/>
                    </a:lnTo>
                    <a:lnTo>
                      <a:pt x="689" y="183"/>
                    </a:lnTo>
                    <a:lnTo>
                      <a:pt x="737" y="204"/>
                    </a:lnTo>
                    <a:lnTo>
                      <a:pt x="786" y="228"/>
                    </a:lnTo>
                    <a:lnTo>
                      <a:pt x="835" y="255"/>
                    </a:lnTo>
                    <a:lnTo>
                      <a:pt x="886" y="285"/>
                    </a:lnTo>
                    <a:lnTo>
                      <a:pt x="936" y="318"/>
                    </a:lnTo>
                    <a:lnTo>
                      <a:pt x="986" y="355"/>
                    </a:lnTo>
                    <a:lnTo>
                      <a:pt x="1037" y="396"/>
                    </a:lnTo>
                    <a:lnTo>
                      <a:pt x="1088" y="439"/>
                    </a:lnTo>
                    <a:lnTo>
                      <a:pt x="1139" y="487"/>
                    </a:lnTo>
                    <a:lnTo>
                      <a:pt x="1190" y="54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61" name="Freeform 1047"/>
              <p:cNvSpPr>
                <a:spLocks noChangeAspect="1"/>
              </p:cNvSpPr>
              <p:nvPr/>
            </p:nvSpPr>
            <p:spPr bwMode="auto">
              <a:xfrm>
                <a:off x="4131" y="1154"/>
                <a:ext cx="275" cy="625"/>
              </a:xfrm>
              <a:custGeom>
                <a:avLst/>
                <a:gdLst>
                  <a:gd name="T0" fmla="*/ 62 w 6585"/>
                  <a:gd name="T1" fmla="*/ 46 h 15002"/>
                  <a:gd name="T2" fmla="*/ 101 w 6585"/>
                  <a:gd name="T3" fmla="*/ 72 h 15002"/>
                  <a:gd name="T4" fmla="*/ 124 w 6585"/>
                  <a:gd name="T5" fmla="*/ 82 h 15002"/>
                  <a:gd name="T6" fmla="*/ 269 w 6585"/>
                  <a:gd name="T7" fmla="*/ 132 h 15002"/>
                  <a:gd name="T8" fmla="*/ 422 w 6585"/>
                  <a:gd name="T9" fmla="*/ 225 h 15002"/>
                  <a:gd name="T10" fmla="*/ 577 w 6585"/>
                  <a:gd name="T11" fmla="*/ 353 h 15002"/>
                  <a:gd name="T12" fmla="*/ 733 w 6585"/>
                  <a:gd name="T13" fmla="*/ 505 h 15002"/>
                  <a:gd name="T14" fmla="*/ 886 w 6585"/>
                  <a:gd name="T15" fmla="*/ 671 h 15002"/>
                  <a:gd name="T16" fmla="*/ 1122 w 6585"/>
                  <a:gd name="T17" fmla="*/ 951 h 15002"/>
                  <a:gd name="T18" fmla="*/ 1322 w 6585"/>
                  <a:gd name="T19" fmla="*/ 1195 h 15002"/>
                  <a:gd name="T20" fmla="*/ 1417 w 6585"/>
                  <a:gd name="T21" fmla="*/ 1303 h 15002"/>
                  <a:gd name="T22" fmla="*/ 1489 w 6585"/>
                  <a:gd name="T23" fmla="*/ 1371 h 15002"/>
                  <a:gd name="T24" fmla="*/ 2028 w 6585"/>
                  <a:gd name="T25" fmla="*/ 1737 h 15002"/>
                  <a:gd name="T26" fmla="*/ 2564 w 6585"/>
                  <a:gd name="T27" fmla="*/ 2100 h 15002"/>
                  <a:gd name="T28" fmla="*/ 2876 w 6585"/>
                  <a:gd name="T29" fmla="*/ 2315 h 15002"/>
                  <a:gd name="T30" fmla="*/ 3046 w 6585"/>
                  <a:gd name="T31" fmla="*/ 2443 h 15002"/>
                  <a:gd name="T32" fmla="*/ 3156 w 6585"/>
                  <a:gd name="T33" fmla="*/ 2538 h 15002"/>
                  <a:gd name="T34" fmla="*/ 3244 w 6585"/>
                  <a:gd name="T35" fmla="*/ 2619 h 15002"/>
                  <a:gd name="T36" fmla="*/ 3327 w 6585"/>
                  <a:gd name="T37" fmla="*/ 2691 h 15002"/>
                  <a:gd name="T38" fmla="*/ 3436 w 6585"/>
                  <a:gd name="T39" fmla="*/ 2802 h 15002"/>
                  <a:gd name="T40" fmla="*/ 3576 w 6585"/>
                  <a:gd name="T41" fmla="*/ 2966 h 15002"/>
                  <a:gd name="T42" fmla="*/ 3736 w 6585"/>
                  <a:gd name="T43" fmla="*/ 3189 h 15002"/>
                  <a:gd name="T44" fmla="*/ 3907 w 6585"/>
                  <a:gd name="T45" fmla="*/ 3471 h 15002"/>
                  <a:gd name="T46" fmla="*/ 4079 w 6585"/>
                  <a:gd name="T47" fmla="*/ 3819 h 15002"/>
                  <a:gd name="T48" fmla="*/ 4243 w 6585"/>
                  <a:gd name="T49" fmla="*/ 4234 h 15002"/>
                  <a:gd name="T50" fmla="*/ 4388 w 6585"/>
                  <a:gd name="T51" fmla="*/ 4721 h 15002"/>
                  <a:gd name="T52" fmla="*/ 4506 w 6585"/>
                  <a:gd name="T53" fmla="*/ 5283 h 15002"/>
                  <a:gd name="T54" fmla="*/ 4601 w 6585"/>
                  <a:gd name="T55" fmla="*/ 6007 h 15002"/>
                  <a:gd name="T56" fmla="*/ 4715 w 6585"/>
                  <a:gd name="T57" fmla="*/ 6926 h 15002"/>
                  <a:gd name="T58" fmla="*/ 4819 w 6585"/>
                  <a:gd name="T59" fmla="*/ 7690 h 15002"/>
                  <a:gd name="T60" fmla="*/ 4887 w 6585"/>
                  <a:gd name="T61" fmla="*/ 8147 h 15002"/>
                  <a:gd name="T62" fmla="*/ 4960 w 6585"/>
                  <a:gd name="T63" fmla="*/ 8605 h 15002"/>
                  <a:gd name="T64" fmla="*/ 5038 w 6585"/>
                  <a:gd name="T65" fmla="*/ 9061 h 15002"/>
                  <a:gd name="T66" fmla="*/ 5123 w 6585"/>
                  <a:gd name="T67" fmla="*/ 9516 h 15002"/>
                  <a:gd name="T68" fmla="*/ 5217 w 6585"/>
                  <a:gd name="T69" fmla="*/ 9969 h 15002"/>
                  <a:gd name="T70" fmla="*/ 5318 w 6585"/>
                  <a:gd name="T71" fmla="*/ 10423 h 15002"/>
                  <a:gd name="T72" fmla="*/ 5387 w 6585"/>
                  <a:gd name="T73" fmla="*/ 10754 h 15002"/>
                  <a:gd name="T74" fmla="*/ 5431 w 6585"/>
                  <a:gd name="T75" fmla="*/ 11022 h 15002"/>
                  <a:gd name="T76" fmla="*/ 5473 w 6585"/>
                  <a:gd name="T77" fmla="*/ 11286 h 15002"/>
                  <a:gd name="T78" fmla="*/ 5523 w 6585"/>
                  <a:gd name="T79" fmla="*/ 11543 h 15002"/>
                  <a:gd name="T80" fmla="*/ 5564 w 6585"/>
                  <a:gd name="T81" fmla="*/ 11712 h 15002"/>
                  <a:gd name="T82" fmla="*/ 5601 w 6585"/>
                  <a:gd name="T83" fmla="*/ 11835 h 15002"/>
                  <a:gd name="T84" fmla="*/ 5644 w 6585"/>
                  <a:gd name="T85" fmla="*/ 11957 h 15002"/>
                  <a:gd name="T86" fmla="*/ 5747 w 6585"/>
                  <a:gd name="T87" fmla="*/ 12220 h 15002"/>
                  <a:gd name="T88" fmla="*/ 5836 w 6585"/>
                  <a:gd name="T89" fmla="*/ 12492 h 15002"/>
                  <a:gd name="T90" fmla="*/ 5919 w 6585"/>
                  <a:gd name="T91" fmla="*/ 12773 h 15002"/>
                  <a:gd name="T92" fmla="*/ 5995 w 6585"/>
                  <a:gd name="T93" fmla="*/ 13059 h 15002"/>
                  <a:gd name="T94" fmla="*/ 6143 w 6585"/>
                  <a:gd name="T95" fmla="*/ 13645 h 15002"/>
                  <a:gd name="T96" fmla="*/ 6248 w 6585"/>
                  <a:gd name="T97" fmla="*/ 14038 h 15002"/>
                  <a:gd name="T98" fmla="*/ 6336 w 6585"/>
                  <a:gd name="T99" fmla="*/ 14331 h 15002"/>
                  <a:gd name="T100" fmla="*/ 6433 w 6585"/>
                  <a:gd name="T101" fmla="*/ 14622 h 15002"/>
                  <a:gd name="T102" fmla="*/ 6544 w 6585"/>
                  <a:gd name="T103" fmla="*/ 14908 h 15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85" h="15002">
                    <a:moveTo>
                      <a:pt x="0" y="0"/>
                    </a:moveTo>
                    <a:lnTo>
                      <a:pt x="31" y="22"/>
                    </a:lnTo>
                    <a:lnTo>
                      <a:pt x="62" y="46"/>
                    </a:lnTo>
                    <a:lnTo>
                      <a:pt x="77" y="57"/>
                    </a:lnTo>
                    <a:lnTo>
                      <a:pt x="93" y="67"/>
                    </a:lnTo>
                    <a:lnTo>
                      <a:pt x="101" y="72"/>
                    </a:lnTo>
                    <a:lnTo>
                      <a:pt x="109" y="76"/>
                    </a:lnTo>
                    <a:lnTo>
                      <a:pt x="117" y="79"/>
                    </a:lnTo>
                    <a:lnTo>
                      <a:pt x="124" y="82"/>
                    </a:lnTo>
                    <a:lnTo>
                      <a:pt x="171" y="93"/>
                    </a:lnTo>
                    <a:lnTo>
                      <a:pt x="220" y="110"/>
                    </a:lnTo>
                    <a:lnTo>
                      <a:pt x="269" y="132"/>
                    </a:lnTo>
                    <a:lnTo>
                      <a:pt x="320" y="158"/>
                    </a:lnTo>
                    <a:lnTo>
                      <a:pt x="370" y="189"/>
                    </a:lnTo>
                    <a:lnTo>
                      <a:pt x="422" y="225"/>
                    </a:lnTo>
                    <a:lnTo>
                      <a:pt x="473" y="264"/>
                    </a:lnTo>
                    <a:lnTo>
                      <a:pt x="526" y="307"/>
                    </a:lnTo>
                    <a:lnTo>
                      <a:pt x="577" y="353"/>
                    </a:lnTo>
                    <a:lnTo>
                      <a:pt x="629" y="401"/>
                    </a:lnTo>
                    <a:lnTo>
                      <a:pt x="682" y="452"/>
                    </a:lnTo>
                    <a:lnTo>
                      <a:pt x="733" y="505"/>
                    </a:lnTo>
                    <a:lnTo>
                      <a:pt x="785" y="560"/>
                    </a:lnTo>
                    <a:lnTo>
                      <a:pt x="835" y="614"/>
                    </a:lnTo>
                    <a:lnTo>
                      <a:pt x="886" y="671"/>
                    </a:lnTo>
                    <a:lnTo>
                      <a:pt x="935" y="727"/>
                    </a:lnTo>
                    <a:lnTo>
                      <a:pt x="1031" y="840"/>
                    </a:lnTo>
                    <a:lnTo>
                      <a:pt x="1122" y="951"/>
                    </a:lnTo>
                    <a:lnTo>
                      <a:pt x="1208" y="1055"/>
                    </a:lnTo>
                    <a:lnTo>
                      <a:pt x="1285" y="1150"/>
                    </a:lnTo>
                    <a:lnTo>
                      <a:pt x="1322" y="1195"/>
                    </a:lnTo>
                    <a:lnTo>
                      <a:pt x="1356" y="1234"/>
                    </a:lnTo>
                    <a:lnTo>
                      <a:pt x="1387" y="1270"/>
                    </a:lnTo>
                    <a:lnTo>
                      <a:pt x="1417" y="1303"/>
                    </a:lnTo>
                    <a:lnTo>
                      <a:pt x="1444" y="1331"/>
                    </a:lnTo>
                    <a:lnTo>
                      <a:pt x="1468" y="1353"/>
                    </a:lnTo>
                    <a:lnTo>
                      <a:pt x="1489" y="1371"/>
                    </a:lnTo>
                    <a:lnTo>
                      <a:pt x="1507" y="1384"/>
                    </a:lnTo>
                    <a:lnTo>
                      <a:pt x="1787" y="1572"/>
                    </a:lnTo>
                    <a:lnTo>
                      <a:pt x="2028" y="1737"/>
                    </a:lnTo>
                    <a:lnTo>
                      <a:pt x="2237" y="1878"/>
                    </a:lnTo>
                    <a:lnTo>
                      <a:pt x="2414" y="1998"/>
                    </a:lnTo>
                    <a:lnTo>
                      <a:pt x="2564" y="2100"/>
                    </a:lnTo>
                    <a:lnTo>
                      <a:pt x="2688" y="2185"/>
                    </a:lnTo>
                    <a:lnTo>
                      <a:pt x="2791" y="2257"/>
                    </a:lnTo>
                    <a:lnTo>
                      <a:pt x="2876" y="2315"/>
                    </a:lnTo>
                    <a:lnTo>
                      <a:pt x="2944" y="2365"/>
                    </a:lnTo>
                    <a:lnTo>
                      <a:pt x="3000" y="2406"/>
                    </a:lnTo>
                    <a:lnTo>
                      <a:pt x="3046" y="2443"/>
                    </a:lnTo>
                    <a:lnTo>
                      <a:pt x="3086" y="2475"/>
                    </a:lnTo>
                    <a:lnTo>
                      <a:pt x="3121" y="2506"/>
                    </a:lnTo>
                    <a:lnTo>
                      <a:pt x="3156" y="2538"/>
                    </a:lnTo>
                    <a:lnTo>
                      <a:pt x="3194" y="2575"/>
                    </a:lnTo>
                    <a:lnTo>
                      <a:pt x="3237" y="2615"/>
                    </a:lnTo>
                    <a:lnTo>
                      <a:pt x="3244" y="2619"/>
                    </a:lnTo>
                    <a:lnTo>
                      <a:pt x="3275" y="2644"/>
                    </a:lnTo>
                    <a:lnTo>
                      <a:pt x="3299" y="2665"/>
                    </a:lnTo>
                    <a:lnTo>
                      <a:pt x="3327" y="2691"/>
                    </a:lnTo>
                    <a:lnTo>
                      <a:pt x="3359" y="2722"/>
                    </a:lnTo>
                    <a:lnTo>
                      <a:pt x="3395" y="2758"/>
                    </a:lnTo>
                    <a:lnTo>
                      <a:pt x="3436" y="2802"/>
                    </a:lnTo>
                    <a:lnTo>
                      <a:pt x="3479" y="2850"/>
                    </a:lnTo>
                    <a:lnTo>
                      <a:pt x="3527" y="2905"/>
                    </a:lnTo>
                    <a:lnTo>
                      <a:pt x="3576" y="2966"/>
                    </a:lnTo>
                    <a:lnTo>
                      <a:pt x="3628" y="3034"/>
                    </a:lnTo>
                    <a:lnTo>
                      <a:pt x="3681" y="3108"/>
                    </a:lnTo>
                    <a:lnTo>
                      <a:pt x="3736" y="3189"/>
                    </a:lnTo>
                    <a:lnTo>
                      <a:pt x="3792" y="3276"/>
                    </a:lnTo>
                    <a:lnTo>
                      <a:pt x="3850" y="3370"/>
                    </a:lnTo>
                    <a:lnTo>
                      <a:pt x="3907" y="3471"/>
                    </a:lnTo>
                    <a:lnTo>
                      <a:pt x="3965" y="3580"/>
                    </a:lnTo>
                    <a:lnTo>
                      <a:pt x="4022" y="3695"/>
                    </a:lnTo>
                    <a:lnTo>
                      <a:pt x="4079" y="3819"/>
                    </a:lnTo>
                    <a:lnTo>
                      <a:pt x="4135" y="3950"/>
                    </a:lnTo>
                    <a:lnTo>
                      <a:pt x="4190" y="4088"/>
                    </a:lnTo>
                    <a:lnTo>
                      <a:pt x="4243" y="4234"/>
                    </a:lnTo>
                    <a:lnTo>
                      <a:pt x="4294" y="4389"/>
                    </a:lnTo>
                    <a:lnTo>
                      <a:pt x="4342" y="4550"/>
                    </a:lnTo>
                    <a:lnTo>
                      <a:pt x="4388" y="4721"/>
                    </a:lnTo>
                    <a:lnTo>
                      <a:pt x="4432" y="4900"/>
                    </a:lnTo>
                    <a:lnTo>
                      <a:pt x="4471" y="5087"/>
                    </a:lnTo>
                    <a:lnTo>
                      <a:pt x="4506" y="5283"/>
                    </a:lnTo>
                    <a:lnTo>
                      <a:pt x="4538" y="5488"/>
                    </a:lnTo>
                    <a:lnTo>
                      <a:pt x="4565" y="5701"/>
                    </a:lnTo>
                    <a:lnTo>
                      <a:pt x="4601" y="6007"/>
                    </a:lnTo>
                    <a:lnTo>
                      <a:pt x="4639" y="6314"/>
                    </a:lnTo>
                    <a:lnTo>
                      <a:pt x="4677" y="6620"/>
                    </a:lnTo>
                    <a:lnTo>
                      <a:pt x="4715" y="6926"/>
                    </a:lnTo>
                    <a:lnTo>
                      <a:pt x="4756" y="7232"/>
                    </a:lnTo>
                    <a:lnTo>
                      <a:pt x="4797" y="7537"/>
                    </a:lnTo>
                    <a:lnTo>
                      <a:pt x="4819" y="7690"/>
                    </a:lnTo>
                    <a:lnTo>
                      <a:pt x="4841" y="7842"/>
                    </a:lnTo>
                    <a:lnTo>
                      <a:pt x="4864" y="7995"/>
                    </a:lnTo>
                    <a:lnTo>
                      <a:pt x="4887" y="8147"/>
                    </a:lnTo>
                    <a:lnTo>
                      <a:pt x="4910" y="8300"/>
                    </a:lnTo>
                    <a:lnTo>
                      <a:pt x="4934" y="8452"/>
                    </a:lnTo>
                    <a:lnTo>
                      <a:pt x="4960" y="8605"/>
                    </a:lnTo>
                    <a:lnTo>
                      <a:pt x="4985" y="8757"/>
                    </a:lnTo>
                    <a:lnTo>
                      <a:pt x="5011" y="8908"/>
                    </a:lnTo>
                    <a:lnTo>
                      <a:pt x="5038" y="9061"/>
                    </a:lnTo>
                    <a:lnTo>
                      <a:pt x="5066" y="9212"/>
                    </a:lnTo>
                    <a:lnTo>
                      <a:pt x="5094" y="9365"/>
                    </a:lnTo>
                    <a:lnTo>
                      <a:pt x="5123" y="9516"/>
                    </a:lnTo>
                    <a:lnTo>
                      <a:pt x="5153" y="9668"/>
                    </a:lnTo>
                    <a:lnTo>
                      <a:pt x="5185" y="9819"/>
                    </a:lnTo>
                    <a:lnTo>
                      <a:pt x="5217" y="9969"/>
                    </a:lnTo>
                    <a:lnTo>
                      <a:pt x="5249" y="10121"/>
                    </a:lnTo>
                    <a:lnTo>
                      <a:pt x="5283" y="10271"/>
                    </a:lnTo>
                    <a:lnTo>
                      <a:pt x="5318" y="10423"/>
                    </a:lnTo>
                    <a:lnTo>
                      <a:pt x="5354" y="10573"/>
                    </a:lnTo>
                    <a:lnTo>
                      <a:pt x="5371" y="10664"/>
                    </a:lnTo>
                    <a:lnTo>
                      <a:pt x="5387" y="10754"/>
                    </a:lnTo>
                    <a:lnTo>
                      <a:pt x="5403" y="10844"/>
                    </a:lnTo>
                    <a:lnTo>
                      <a:pt x="5417" y="10933"/>
                    </a:lnTo>
                    <a:lnTo>
                      <a:pt x="5431" y="11022"/>
                    </a:lnTo>
                    <a:lnTo>
                      <a:pt x="5444" y="11111"/>
                    </a:lnTo>
                    <a:lnTo>
                      <a:pt x="5458" y="11199"/>
                    </a:lnTo>
                    <a:lnTo>
                      <a:pt x="5473" y="11286"/>
                    </a:lnTo>
                    <a:lnTo>
                      <a:pt x="5488" y="11373"/>
                    </a:lnTo>
                    <a:lnTo>
                      <a:pt x="5504" y="11458"/>
                    </a:lnTo>
                    <a:lnTo>
                      <a:pt x="5523" y="11543"/>
                    </a:lnTo>
                    <a:lnTo>
                      <a:pt x="5543" y="11628"/>
                    </a:lnTo>
                    <a:lnTo>
                      <a:pt x="5553" y="11669"/>
                    </a:lnTo>
                    <a:lnTo>
                      <a:pt x="5564" y="11712"/>
                    </a:lnTo>
                    <a:lnTo>
                      <a:pt x="5575" y="11753"/>
                    </a:lnTo>
                    <a:lnTo>
                      <a:pt x="5588" y="11795"/>
                    </a:lnTo>
                    <a:lnTo>
                      <a:pt x="5601" y="11835"/>
                    </a:lnTo>
                    <a:lnTo>
                      <a:pt x="5614" y="11876"/>
                    </a:lnTo>
                    <a:lnTo>
                      <a:pt x="5629" y="11917"/>
                    </a:lnTo>
                    <a:lnTo>
                      <a:pt x="5644" y="11957"/>
                    </a:lnTo>
                    <a:lnTo>
                      <a:pt x="5680" y="12043"/>
                    </a:lnTo>
                    <a:lnTo>
                      <a:pt x="5713" y="12131"/>
                    </a:lnTo>
                    <a:lnTo>
                      <a:pt x="5747" y="12220"/>
                    </a:lnTo>
                    <a:lnTo>
                      <a:pt x="5778" y="12309"/>
                    </a:lnTo>
                    <a:lnTo>
                      <a:pt x="5808" y="12400"/>
                    </a:lnTo>
                    <a:lnTo>
                      <a:pt x="5836" y="12492"/>
                    </a:lnTo>
                    <a:lnTo>
                      <a:pt x="5865" y="12584"/>
                    </a:lnTo>
                    <a:lnTo>
                      <a:pt x="5892" y="12678"/>
                    </a:lnTo>
                    <a:lnTo>
                      <a:pt x="5919" y="12773"/>
                    </a:lnTo>
                    <a:lnTo>
                      <a:pt x="5944" y="12868"/>
                    </a:lnTo>
                    <a:lnTo>
                      <a:pt x="5971" y="12963"/>
                    </a:lnTo>
                    <a:lnTo>
                      <a:pt x="5995" y="13059"/>
                    </a:lnTo>
                    <a:lnTo>
                      <a:pt x="6044" y="13253"/>
                    </a:lnTo>
                    <a:lnTo>
                      <a:pt x="6094" y="13448"/>
                    </a:lnTo>
                    <a:lnTo>
                      <a:pt x="6143" y="13645"/>
                    </a:lnTo>
                    <a:lnTo>
                      <a:pt x="6195" y="13841"/>
                    </a:lnTo>
                    <a:lnTo>
                      <a:pt x="6221" y="13940"/>
                    </a:lnTo>
                    <a:lnTo>
                      <a:pt x="6248" y="14038"/>
                    </a:lnTo>
                    <a:lnTo>
                      <a:pt x="6276" y="14137"/>
                    </a:lnTo>
                    <a:lnTo>
                      <a:pt x="6306" y="14234"/>
                    </a:lnTo>
                    <a:lnTo>
                      <a:pt x="6336" y="14331"/>
                    </a:lnTo>
                    <a:lnTo>
                      <a:pt x="6367" y="14429"/>
                    </a:lnTo>
                    <a:lnTo>
                      <a:pt x="6400" y="14526"/>
                    </a:lnTo>
                    <a:lnTo>
                      <a:pt x="6433" y="14622"/>
                    </a:lnTo>
                    <a:lnTo>
                      <a:pt x="6468" y="14718"/>
                    </a:lnTo>
                    <a:lnTo>
                      <a:pt x="6506" y="14813"/>
                    </a:lnTo>
                    <a:lnTo>
                      <a:pt x="6544" y="14908"/>
                    </a:lnTo>
                    <a:lnTo>
                      <a:pt x="6585" y="150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21" name="Group 1048"/>
            <p:cNvGrpSpPr>
              <a:grpSpLocks noChangeAspect="1"/>
            </p:cNvGrpSpPr>
            <p:nvPr/>
          </p:nvGrpSpPr>
          <p:grpSpPr bwMode="auto">
            <a:xfrm rot="-5922623">
              <a:off x="3263" y="2741"/>
              <a:ext cx="385" cy="672"/>
              <a:chOff x="4178" y="2306"/>
              <a:chExt cx="311" cy="664"/>
            </a:xfrm>
          </p:grpSpPr>
          <p:sp>
            <p:nvSpPr>
              <p:cNvPr id="227" name="Freeform 1049"/>
              <p:cNvSpPr>
                <a:spLocks noChangeAspect="1"/>
              </p:cNvSpPr>
              <p:nvPr/>
            </p:nvSpPr>
            <p:spPr bwMode="auto">
              <a:xfrm>
                <a:off x="4297" y="2439"/>
                <a:ext cx="47" cy="107"/>
              </a:xfrm>
              <a:custGeom>
                <a:avLst/>
                <a:gdLst>
                  <a:gd name="T0" fmla="*/ 0 w 1119"/>
                  <a:gd name="T1" fmla="*/ 2555 h 2555"/>
                  <a:gd name="T2" fmla="*/ 19 w 1119"/>
                  <a:gd name="T3" fmla="*/ 2523 h 2555"/>
                  <a:gd name="T4" fmla="*/ 37 w 1119"/>
                  <a:gd name="T5" fmla="*/ 2488 h 2555"/>
                  <a:gd name="T6" fmla="*/ 55 w 1119"/>
                  <a:gd name="T7" fmla="*/ 2454 h 2555"/>
                  <a:gd name="T8" fmla="*/ 71 w 1119"/>
                  <a:gd name="T9" fmla="*/ 2419 h 2555"/>
                  <a:gd name="T10" fmla="*/ 87 w 1119"/>
                  <a:gd name="T11" fmla="*/ 2384 h 2555"/>
                  <a:gd name="T12" fmla="*/ 103 w 1119"/>
                  <a:gd name="T13" fmla="*/ 2348 h 2555"/>
                  <a:gd name="T14" fmla="*/ 118 w 1119"/>
                  <a:gd name="T15" fmla="*/ 2311 h 2555"/>
                  <a:gd name="T16" fmla="*/ 133 w 1119"/>
                  <a:gd name="T17" fmla="*/ 2274 h 2555"/>
                  <a:gd name="T18" fmla="*/ 161 w 1119"/>
                  <a:gd name="T19" fmla="*/ 2199 h 2555"/>
                  <a:gd name="T20" fmla="*/ 187 w 1119"/>
                  <a:gd name="T21" fmla="*/ 2123 h 2555"/>
                  <a:gd name="T22" fmla="*/ 212 w 1119"/>
                  <a:gd name="T23" fmla="*/ 2046 h 2555"/>
                  <a:gd name="T24" fmla="*/ 235 w 1119"/>
                  <a:gd name="T25" fmla="*/ 1968 h 2555"/>
                  <a:gd name="T26" fmla="*/ 258 w 1119"/>
                  <a:gd name="T27" fmla="*/ 1890 h 2555"/>
                  <a:gd name="T28" fmla="*/ 281 w 1119"/>
                  <a:gd name="T29" fmla="*/ 1813 h 2555"/>
                  <a:gd name="T30" fmla="*/ 303 w 1119"/>
                  <a:gd name="T31" fmla="*/ 1737 h 2555"/>
                  <a:gd name="T32" fmla="*/ 326 w 1119"/>
                  <a:gd name="T33" fmla="*/ 1662 h 2555"/>
                  <a:gd name="T34" fmla="*/ 350 w 1119"/>
                  <a:gd name="T35" fmla="*/ 1588 h 2555"/>
                  <a:gd name="T36" fmla="*/ 375 w 1119"/>
                  <a:gd name="T37" fmla="*/ 1517 h 2555"/>
                  <a:gd name="T38" fmla="*/ 387 w 1119"/>
                  <a:gd name="T39" fmla="*/ 1481 h 2555"/>
                  <a:gd name="T40" fmla="*/ 401 w 1119"/>
                  <a:gd name="T41" fmla="*/ 1447 h 2555"/>
                  <a:gd name="T42" fmla="*/ 414 w 1119"/>
                  <a:gd name="T43" fmla="*/ 1414 h 2555"/>
                  <a:gd name="T44" fmla="*/ 428 w 1119"/>
                  <a:gd name="T45" fmla="*/ 1381 h 2555"/>
                  <a:gd name="T46" fmla="*/ 458 w 1119"/>
                  <a:gd name="T47" fmla="*/ 1314 h 2555"/>
                  <a:gd name="T48" fmla="*/ 487 w 1119"/>
                  <a:gd name="T49" fmla="*/ 1247 h 2555"/>
                  <a:gd name="T50" fmla="*/ 515 w 1119"/>
                  <a:gd name="T51" fmla="*/ 1180 h 2555"/>
                  <a:gd name="T52" fmla="*/ 542 w 1119"/>
                  <a:gd name="T53" fmla="*/ 1114 h 2555"/>
                  <a:gd name="T54" fmla="*/ 568 w 1119"/>
                  <a:gd name="T55" fmla="*/ 1049 h 2555"/>
                  <a:gd name="T56" fmla="*/ 593 w 1119"/>
                  <a:gd name="T57" fmla="*/ 983 h 2555"/>
                  <a:gd name="T58" fmla="*/ 617 w 1119"/>
                  <a:gd name="T59" fmla="*/ 920 h 2555"/>
                  <a:gd name="T60" fmla="*/ 641 w 1119"/>
                  <a:gd name="T61" fmla="*/ 858 h 2555"/>
                  <a:gd name="T62" fmla="*/ 665 w 1119"/>
                  <a:gd name="T63" fmla="*/ 797 h 2555"/>
                  <a:gd name="T64" fmla="*/ 689 w 1119"/>
                  <a:gd name="T65" fmla="*/ 738 h 2555"/>
                  <a:gd name="T66" fmla="*/ 713 w 1119"/>
                  <a:gd name="T67" fmla="*/ 681 h 2555"/>
                  <a:gd name="T68" fmla="*/ 737 w 1119"/>
                  <a:gd name="T69" fmla="*/ 626 h 2555"/>
                  <a:gd name="T70" fmla="*/ 762 w 1119"/>
                  <a:gd name="T71" fmla="*/ 573 h 2555"/>
                  <a:gd name="T72" fmla="*/ 788 w 1119"/>
                  <a:gd name="T73" fmla="*/ 522 h 2555"/>
                  <a:gd name="T74" fmla="*/ 801 w 1119"/>
                  <a:gd name="T75" fmla="*/ 497 h 2555"/>
                  <a:gd name="T76" fmla="*/ 815 w 1119"/>
                  <a:gd name="T77" fmla="*/ 473 h 2555"/>
                  <a:gd name="T78" fmla="*/ 828 w 1119"/>
                  <a:gd name="T79" fmla="*/ 450 h 2555"/>
                  <a:gd name="T80" fmla="*/ 843 w 1119"/>
                  <a:gd name="T81" fmla="*/ 428 h 2555"/>
                  <a:gd name="T82" fmla="*/ 865 w 1119"/>
                  <a:gd name="T83" fmla="*/ 395 h 2555"/>
                  <a:gd name="T84" fmla="*/ 886 w 1119"/>
                  <a:gd name="T85" fmla="*/ 364 h 2555"/>
                  <a:gd name="T86" fmla="*/ 904 w 1119"/>
                  <a:gd name="T87" fmla="*/ 334 h 2555"/>
                  <a:gd name="T88" fmla="*/ 921 w 1119"/>
                  <a:gd name="T89" fmla="*/ 305 h 2555"/>
                  <a:gd name="T90" fmla="*/ 952 w 1119"/>
                  <a:gd name="T91" fmla="*/ 251 h 2555"/>
                  <a:gd name="T92" fmla="*/ 981 w 1119"/>
                  <a:gd name="T93" fmla="*/ 199 h 2555"/>
                  <a:gd name="T94" fmla="*/ 995 w 1119"/>
                  <a:gd name="T95" fmla="*/ 174 h 2555"/>
                  <a:gd name="T96" fmla="*/ 1010 w 1119"/>
                  <a:gd name="T97" fmla="*/ 149 h 2555"/>
                  <a:gd name="T98" fmla="*/ 1025 w 1119"/>
                  <a:gd name="T99" fmla="*/ 125 h 2555"/>
                  <a:gd name="T100" fmla="*/ 1041 w 1119"/>
                  <a:gd name="T101" fmla="*/ 101 h 2555"/>
                  <a:gd name="T102" fmla="*/ 1058 w 1119"/>
                  <a:gd name="T103" fmla="*/ 76 h 2555"/>
                  <a:gd name="T104" fmla="*/ 1077 w 1119"/>
                  <a:gd name="T105" fmla="*/ 51 h 2555"/>
                  <a:gd name="T106" fmla="*/ 1097 w 1119"/>
                  <a:gd name="T107" fmla="*/ 26 h 2555"/>
                  <a:gd name="T108" fmla="*/ 1119 w 1119"/>
                  <a:gd name="T109" fmla="*/ 0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9" h="2555">
                    <a:moveTo>
                      <a:pt x="0" y="2555"/>
                    </a:moveTo>
                    <a:lnTo>
                      <a:pt x="19" y="2523"/>
                    </a:lnTo>
                    <a:lnTo>
                      <a:pt x="37" y="2488"/>
                    </a:lnTo>
                    <a:lnTo>
                      <a:pt x="55" y="2454"/>
                    </a:lnTo>
                    <a:lnTo>
                      <a:pt x="71" y="2419"/>
                    </a:lnTo>
                    <a:lnTo>
                      <a:pt x="87" y="2384"/>
                    </a:lnTo>
                    <a:lnTo>
                      <a:pt x="103" y="2348"/>
                    </a:lnTo>
                    <a:lnTo>
                      <a:pt x="118" y="2311"/>
                    </a:lnTo>
                    <a:lnTo>
                      <a:pt x="133" y="2274"/>
                    </a:lnTo>
                    <a:lnTo>
                      <a:pt x="161" y="2199"/>
                    </a:lnTo>
                    <a:lnTo>
                      <a:pt x="187" y="2123"/>
                    </a:lnTo>
                    <a:lnTo>
                      <a:pt x="212" y="2046"/>
                    </a:lnTo>
                    <a:lnTo>
                      <a:pt x="235" y="1968"/>
                    </a:lnTo>
                    <a:lnTo>
                      <a:pt x="258" y="1890"/>
                    </a:lnTo>
                    <a:lnTo>
                      <a:pt x="281" y="1813"/>
                    </a:lnTo>
                    <a:lnTo>
                      <a:pt x="303" y="1737"/>
                    </a:lnTo>
                    <a:lnTo>
                      <a:pt x="326" y="1662"/>
                    </a:lnTo>
                    <a:lnTo>
                      <a:pt x="350" y="1588"/>
                    </a:lnTo>
                    <a:lnTo>
                      <a:pt x="375" y="1517"/>
                    </a:lnTo>
                    <a:lnTo>
                      <a:pt x="387" y="1481"/>
                    </a:lnTo>
                    <a:lnTo>
                      <a:pt x="401" y="1447"/>
                    </a:lnTo>
                    <a:lnTo>
                      <a:pt x="414" y="1414"/>
                    </a:lnTo>
                    <a:lnTo>
                      <a:pt x="428" y="1381"/>
                    </a:lnTo>
                    <a:lnTo>
                      <a:pt x="458" y="1314"/>
                    </a:lnTo>
                    <a:lnTo>
                      <a:pt x="487" y="1247"/>
                    </a:lnTo>
                    <a:lnTo>
                      <a:pt x="515" y="1180"/>
                    </a:lnTo>
                    <a:lnTo>
                      <a:pt x="542" y="1114"/>
                    </a:lnTo>
                    <a:lnTo>
                      <a:pt x="568" y="1049"/>
                    </a:lnTo>
                    <a:lnTo>
                      <a:pt x="593" y="983"/>
                    </a:lnTo>
                    <a:lnTo>
                      <a:pt x="617" y="920"/>
                    </a:lnTo>
                    <a:lnTo>
                      <a:pt x="641" y="858"/>
                    </a:lnTo>
                    <a:lnTo>
                      <a:pt x="665" y="797"/>
                    </a:lnTo>
                    <a:lnTo>
                      <a:pt x="689" y="738"/>
                    </a:lnTo>
                    <a:lnTo>
                      <a:pt x="713" y="681"/>
                    </a:lnTo>
                    <a:lnTo>
                      <a:pt x="737" y="626"/>
                    </a:lnTo>
                    <a:lnTo>
                      <a:pt x="762" y="573"/>
                    </a:lnTo>
                    <a:lnTo>
                      <a:pt x="788" y="522"/>
                    </a:lnTo>
                    <a:lnTo>
                      <a:pt x="801" y="497"/>
                    </a:lnTo>
                    <a:lnTo>
                      <a:pt x="815" y="473"/>
                    </a:lnTo>
                    <a:lnTo>
                      <a:pt x="828" y="450"/>
                    </a:lnTo>
                    <a:lnTo>
                      <a:pt x="843" y="428"/>
                    </a:lnTo>
                    <a:lnTo>
                      <a:pt x="865" y="395"/>
                    </a:lnTo>
                    <a:lnTo>
                      <a:pt x="886" y="364"/>
                    </a:lnTo>
                    <a:lnTo>
                      <a:pt x="904" y="334"/>
                    </a:lnTo>
                    <a:lnTo>
                      <a:pt x="921" y="305"/>
                    </a:lnTo>
                    <a:lnTo>
                      <a:pt x="952" y="251"/>
                    </a:lnTo>
                    <a:lnTo>
                      <a:pt x="981" y="199"/>
                    </a:lnTo>
                    <a:lnTo>
                      <a:pt x="995" y="174"/>
                    </a:lnTo>
                    <a:lnTo>
                      <a:pt x="1010" y="149"/>
                    </a:lnTo>
                    <a:lnTo>
                      <a:pt x="1025" y="125"/>
                    </a:lnTo>
                    <a:lnTo>
                      <a:pt x="1041" y="101"/>
                    </a:lnTo>
                    <a:lnTo>
                      <a:pt x="1058" y="76"/>
                    </a:lnTo>
                    <a:lnTo>
                      <a:pt x="1077" y="51"/>
                    </a:lnTo>
                    <a:lnTo>
                      <a:pt x="1097" y="26"/>
                    </a:lnTo>
                    <a:lnTo>
                      <a:pt x="1119"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8" name="Freeform 1050"/>
              <p:cNvSpPr>
                <a:spLocks noChangeAspect="1"/>
              </p:cNvSpPr>
              <p:nvPr/>
            </p:nvSpPr>
            <p:spPr bwMode="auto">
              <a:xfrm>
                <a:off x="4179" y="2557"/>
                <a:ext cx="110" cy="375"/>
              </a:xfrm>
              <a:custGeom>
                <a:avLst/>
                <a:gdLst>
                  <a:gd name="T0" fmla="*/ 18 w 2640"/>
                  <a:gd name="T1" fmla="*/ 8972 h 9016"/>
                  <a:gd name="T2" fmla="*/ 54 w 2640"/>
                  <a:gd name="T3" fmla="*/ 8865 h 9016"/>
                  <a:gd name="T4" fmla="*/ 108 w 2640"/>
                  <a:gd name="T5" fmla="*/ 8672 h 9016"/>
                  <a:gd name="T6" fmla="*/ 164 w 2640"/>
                  <a:gd name="T7" fmla="*/ 8466 h 9016"/>
                  <a:gd name="T8" fmla="*/ 218 w 2640"/>
                  <a:gd name="T9" fmla="*/ 8269 h 9016"/>
                  <a:gd name="T10" fmla="*/ 263 w 2640"/>
                  <a:gd name="T11" fmla="*/ 8130 h 9016"/>
                  <a:gd name="T12" fmla="*/ 290 w 2640"/>
                  <a:gd name="T13" fmla="*/ 8064 h 9016"/>
                  <a:gd name="T14" fmla="*/ 337 w 2640"/>
                  <a:gd name="T15" fmla="*/ 7969 h 9016"/>
                  <a:gd name="T16" fmla="*/ 370 w 2640"/>
                  <a:gd name="T17" fmla="*/ 7872 h 9016"/>
                  <a:gd name="T18" fmla="*/ 404 w 2640"/>
                  <a:gd name="T19" fmla="*/ 7738 h 9016"/>
                  <a:gd name="T20" fmla="*/ 437 w 2640"/>
                  <a:gd name="T21" fmla="*/ 7597 h 9016"/>
                  <a:gd name="T22" fmla="*/ 474 w 2640"/>
                  <a:gd name="T23" fmla="*/ 7469 h 9016"/>
                  <a:gd name="T24" fmla="*/ 552 w 2640"/>
                  <a:gd name="T25" fmla="*/ 7232 h 9016"/>
                  <a:gd name="T26" fmla="*/ 653 w 2640"/>
                  <a:gd name="T27" fmla="*/ 6930 h 9016"/>
                  <a:gd name="T28" fmla="*/ 763 w 2640"/>
                  <a:gd name="T29" fmla="*/ 6612 h 9016"/>
                  <a:gd name="T30" fmla="*/ 869 w 2640"/>
                  <a:gd name="T31" fmla="*/ 6330 h 9016"/>
                  <a:gd name="T32" fmla="*/ 929 w 2640"/>
                  <a:gd name="T33" fmla="*/ 6184 h 9016"/>
                  <a:gd name="T34" fmla="*/ 975 w 2640"/>
                  <a:gd name="T35" fmla="*/ 6083 h 9016"/>
                  <a:gd name="T36" fmla="*/ 1037 w 2640"/>
                  <a:gd name="T37" fmla="*/ 5937 h 9016"/>
                  <a:gd name="T38" fmla="*/ 1150 w 2640"/>
                  <a:gd name="T39" fmla="*/ 5638 h 9016"/>
                  <a:gd name="T40" fmla="*/ 1256 w 2640"/>
                  <a:gd name="T41" fmla="*/ 5334 h 9016"/>
                  <a:gd name="T42" fmla="*/ 1359 w 2640"/>
                  <a:gd name="T43" fmla="*/ 5026 h 9016"/>
                  <a:gd name="T44" fmla="*/ 1468 w 2640"/>
                  <a:gd name="T45" fmla="*/ 4719 h 9016"/>
                  <a:gd name="T46" fmla="*/ 1563 w 2640"/>
                  <a:gd name="T47" fmla="*/ 4473 h 9016"/>
                  <a:gd name="T48" fmla="*/ 1606 w 2640"/>
                  <a:gd name="T49" fmla="*/ 4342 h 9016"/>
                  <a:gd name="T50" fmla="*/ 1644 w 2640"/>
                  <a:gd name="T51" fmla="*/ 4199 h 9016"/>
                  <a:gd name="T52" fmla="*/ 1681 w 2640"/>
                  <a:gd name="T53" fmla="*/ 4046 h 9016"/>
                  <a:gd name="T54" fmla="*/ 1717 w 2640"/>
                  <a:gd name="T55" fmla="*/ 3880 h 9016"/>
                  <a:gd name="T56" fmla="*/ 1755 w 2640"/>
                  <a:gd name="T57" fmla="*/ 3700 h 9016"/>
                  <a:gd name="T58" fmla="*/ 1883 w 2640"/>
                  <a:gd name="T59" fmla="*/ 3305 h 9016"/>
                  <a:gd name="T60" fmla="*/ 1978 w 2640"/>
                  <a:gd name="T61" fmla="*/ 3061 h 9016"/>
                  <a:gd name="T62" fmla="*/ 2055 w 2640"/>
                  <a:gd name="T63" fmla="*/ 2836 h 9016"/>
                  <a:gd name="T64" fmla="*/ 2119 w 2640"/>
                  <a:gd name="T65" fmla="*/ 2623 h 9016"/>
                  <a:gd name="T66" fmla="*/ 2172 w 2640"/>
                  <a:gd name="T67" fmla="*/ 2419 h 9016"/>
                  <a:gd name="T68" fmla="*/ 2216 w 2640"/>
                  <a:gd name="T69" fmla="*/ 2216 h 9016"/>
                  <a:gd name="T70" fmla="*/ 2256 w 2640"/>
                  <a:gd name="T71" fmla="*/ 2009 h 9016"/>
                  <a:gd name="T72" fmla="*/ 2331 w 2640"/>
                  <a:gd name="T73" fmla="*/ 1563 h 9016"/>
                  <a:gd name="T74" fmla="*/ 2419 w 2640"/>
                  <a:gd name="T75" fmla="*/ 1036 h 9016"/>
                  <a:gd name="T76" fmla="*/ 2442 w 2640"/>
                  <a:gd name="T77" fmla="*/ 845 h 9016"/>
                  <a:gd name="T78" fmla="*/ 2458 w 2640"/>
                  <a:gd name="T79" fmla="*/ 658 h 9016"/>
                  <a:gd name="T80" fmla="*/ 2476 w 2640"/>
                  <a:gd name="T81" fmla="*/ 502 h 9016"/>
                  <a:gd name="T82" fmla="*/ 2493 w 2640"/>
                  <a:gd name="T83" fmla="*/ 407 h 9016"/>
                  <a:gd name="T84" fmla="*/ 2516 w 2640"/>
                  <a:gd name="T85" fmla="*/ 310 h 9016"/>
                  <a:gd name="T86" fmla="*/ 2547 w 2640"/>
                  <a:gd name="T87" fmla="*/ 210 h 9016"/>
                  <a:gd name="T88" fmla="*/ 2587 w 2640"/>
                  <a:gd name="T89" fmla="*/ 106 h 9016"/>
                  <a:gd name="T90" fmla="*/ 2640 w 2640"/>
                  <a:gd name="T91" fmla="*/ 0 h 9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0" h="9016">
                    <a:moveTo>
                      <a:pt x="0" y="9016"/>
                    </a:moveTo>
                    <a:lnTo>
                      <a:pt x="9" y="8995"/>
                    </a:lnTo>
                    <a:lnTo>
                      <a:pt x="18" y="8972"/>
                    </a:lnTo>
                    <a:lnTo>
                      <a:pt x="27" y="8947"/>
                    </a:lnTo>
                    <a:lnTo>
                      <a:pt x="36" y="8921"/>
                    </a:lnTo>
                    <a:lnTo>
                      <a:pt x="54" y="8865"/>
                    </a:lnTo>
                    <a:lnTo>
                      <a:pt x="72" y="8804"/>
                    </a:lnTo>
                    <a:lnTo>
                      <a:pt x="90" y="8740"/>
                    </a:lnTo>
                    <a:lnTo>
                      <a:pt x="108" y="8672"/>
                    </a:lnTo>
                    <a:lnTo>
                      <a:pt x="127" y="8604"/>
                    </a:lnTo>
                    <a:lnTo>
                      <a:pt x="146" y="8535"/>
                    </a:lnTo>
                    <a:lnTo>
                      <a:pt x="164" y="8466"/>
                    </a:lnTo>
                    <a:lnTo>
                      <a:pt x="182" y="8398"/>
                    </a:lnTo>
                    <a:lnTo>
                      <a:pt x="200" y="8332"/>
                    </a:lnTo>
                    <a:lnTo>
                      <a:pt x="218" y="8269"/>
                    </a:lnTo>
                    <a:lnTo>
                      <a:pt x="236" y="8209"/>
                    </a:lnTo>
                    <a:lnTo>
                      <a:pt x="254" y="8155"/>
                    </a:lnTo>
                    <a:lnTo>
                      <a:pt x="263" y="8130"/>
                    </a:lnTo>
                    <a:lnTo>
                      <a:pt x="272" y="8106"/>
                    </a:lnTo>
                    <a:lnTo>
                      <a:pt x="281" y="8084"/>
                    </a:lnTo>
                    <a:lnTo>
                      <a:pt x="290" y="8064"/>
                    </a:lnTo>
                    <a:lnTo>
                      <a:pt x="307" y="8033"/>
                    </a:lnTo>
                    <a:lnTo>
                      <a:pt x="323" y="8001"/>
                    </a:lnTo>
                    <a:lnTo>
                      <a:pt x="337" y="7969"/>
                    </a:lnTo>
                    <a:lnTo>
                      <a:pt x="349" y="7937"/>
                    </a:lnTo>
                    <a:lnTo>
                      <a:pt x="360" y="7905"/>
                    </a:lnTo>
                    <a:lnTo>
                      <a:pt x="370" y="7872"/>
                    </a:lnTo>
                    <a:lnTo>
                      <a:pt x="380" y="7839"/>
                    </a:lnTo>
                    <a:lnTo>
                      <a:pt x="388" y="7805"/>
                    </a:lnTo>
                    <a:lnTo>
                      <a:pt x="404" y="7738"/>
                    </a:lnTo>
                    <a:lnTo>
                      <a:pt x="420" y="7667"/>
                    </a:lnTo>
                    <a:lnTo>
                      <a:pt x="428" y="7632"/>
                    </a:lnTo>
                    <a:lnTo>
                      <a:pt x="437" y="7597"/>
                    </a:lnTo>
                    <a:lnTo>
                      <a:pt x="446" y="7561"/>
                    </a:lnTo>
                    <a:lnTo>
                      <a:pt x="456" y="7525"/>
                    </a:lnTo>
                    <a:lnTo>
                      <a:pt x="474" y="7469"/>
                    </a:lnTo>
                    <a:lnTo>
                      <a:pt x="497" y="7400"/>
                    </a:lnTo>
                    <a:lnTo>
                      <a:pt x="522" y="7321"/>
                    </a:lnTo>
                    <a:lnTo>
                      <a:pt x="552" y="7232"/>
                    </a:lnTo>
                    <a:lnTo>
                      <a:pt x="583" y="7135"/>
                    </a:lnTo>
                    <a:lnTo>
                      <a:pt x="617" y="7034"/>
                    </a:lnTo>
                    <a:lnTo>
                      <a:pt x="653" y="6930"/>
                    </a:lnTo>
                    <a:lnTo>
                      <a:pt x="689" y="6823"/>
                    </a:lnTo>
                    <a:lnTo>
                      <a:pt x="726" y="6717"/>
                    </a:lnTo>
                    <a:lnTo>
                      <a:pt x="763" y="6612"/>
                    </a:lnTo>
                    <a:lnTo>
                      <a:pt x="799" y="6511"/>
                    </a:lnTo>
                    <a:lnTo>
                      <a:pt x="835" y="6417"/>
                    </a:lnTo>
                    <a:lnTo>
                      <a:pt x="869" y="6330"/>
                    </a:lnTo>
                    <a:lnTo>
                      <a:pt x="900" y="6252"/>
                    </a:lnTo>
                    <a:lnTo>
                      <a:pt x="915" y="6217"/>
                    </a:lnTo>
                    <a:lnTo>
                      <a:pt x="929" y="6184"/>
                    </a:lnTo>
                    <a:lnTo>
                      <a:pt x="942" y="6156"/>
                    </a:lnTo>
                    <a:lnTo>
                      <a:pt x="954" y="6130"/>
                    </a:lnTo>
                    <a:lnTo>
                      <a:pt x="975" y="6083"/>
                    </a:lnTo>
                    <a:lnTo>
                      <a:pt x="996" y="6034"/>
                    </a:lnTo>
                    <a:lnTo>
                      <a:pt x="1017" y="5986"/>
                    </a:lnTo>
                    <a:lnTo>
                      <a:pt x="1037" y="5937"/>
                    </a:lnTo>
                    <a:lnTo>
                      <a:pt x="1076" y="5838"/>
                    </a:lnTo>
                    <a:lnTo>
                      <a:pt x="1114" y="5739"/>
                    </a:lnTo>
                    <a:lnTo>
                      <a:pt x="1150" y="5638"/>
                    </a:lnTo>
                    <a:lnTo>
                      <a:pt x="1186" y="5537"/>
                    </a:lnTo>
                    <a:lnTo>
                      <a:pt x="1222" y="5436"/>
                    </a:lnTo>
                    <a:lnTo>
                      <a:pt x="1256" y="5334"/>
                    </a:lnTo>
                    <a:lnTo>
                      <a:pt x="1290" y="5231"/>
                    </a:lnTo>
                    <a:lnTo>
                      <a:pt x="1325" y="5128"/>
                    </a:lnTo>
                    <a:lnTo>
                      <a:pt x="1359" y="5026"/>
                    </a:lnTo>
                    <a:lnTo>
                      <a:pt x="1395" y="4923"/>
                    </a:lnTo>
                    <a:lnTo>
                      <a:pt x="1431" y="4821"/>
                    </a:lnTo>
                    <a:lnTo>
                      <a:pt x="1468" y="4719"/>
                    </a:lnTo>
                    <a:lnTo>
                      <a:pt x="1507" y="4616"/>
                    </a:lnTo>
                    <a:lnTo>
                      <a:pt x="1547" y="4515"/>
                    </a:lnTo>
                    <a:lnTo>
                      <a:pt x="1563" y="4473"/>
                    </a:lnTo>
                    <a:lnTo>
                      <a:pt x="1578" y="4431"/>
                    </a:lnTo>
                    <a:lnTo>
                      <a:pt x="1592" y="4387"/>
                    </a:lnTo>
                    <a:lnTo>
                      <a:pt x="1606" y="4342"/>
                    </a:lnTo>
                    <a:lnTo>
                      <a:pt x="1619" y="4296"/>
                    </a:lnTo>
                    <a:lnTo>
                      <a:pt x="1632" y="4248"/>
                    </a:lnTo>
                    <a:lnTo>
                      <a:pt x="1644" y="4199"/>
                    </a:lnTo>
                    <a:lnTo>
                      <a:pt x="1657" y="4149"/>
                    </a:lnTo>
                    <a:lnTo>
                      <a:pt x="1669" y="4098"/>
                    </a:lnTo>
                    <a:lnTo>
                      <a:pt x="1681" y="4046"/>
                    </a:lnTo>
                    <a:lnTo>
                      <a:pt x="1693" y="3992"/>
                    </a:lnTo>
                    <a:lnTo>
                      <a:pt x="1705" y="3937"/>
                    </a:lnTo>
                    <a:lnTo>
                      <a:pt x="1717" y="3880"/>
                    </a:lnTo>
                    <a:lnTo>
                      <a:pt x="1730" y="3822"/>
                    </a:lnTo>
                    <a:lnTo>
                      <a:pt x="1742" y="3762"/>
                    </a:lnTo>
                    <a:lnTo>
                      <a:pt x="1755" y="3700"/>
                    </a:lnTo>
                    <a:lnTo>
                      <a:pt x="1810" y="3480"/>
                    </a:lnTo>
                    <a:lnTo>
                      <a:pt x="1848" y="3391"/>
                    </a:lnTo>
                    <a:lnTo>
                      <a:pt x="1883" y="3305"/>
                    </a:lnTo>
                    <a:lnTo>
                      <a:pt x="1917" y="3221"/>
                    </a:lnTo>
                    <a:lnTo>
                      <a:pt x="1948" y="3139"/>
                    </a:lnTo>
                    <a:lnTo>
                      <a:pt x="1978" y="3061"/>
                    </a:lnTo>
                    <a:lnTo>
                      <a:pt x="2005" y="2984"/>
                    </a:lnTo>
                    <a:lnTo>
                      <a:pt x="2031" y="2909"/>
                    </a:lnTo>
                    <a:lnTo>
                      <a:pt x="2055" y="2836"/>
                    </a:lnTo>
                    <a:lnTo>
                      <a:pt x="2078" y="2764"/>
                    </a:lnTo>
                    <a:lnTo>
                      <a:pt x="2099" y="2693"/>
                    </a:lnTo>
                    <a:lnTo>
                      <a:pt x="2119" y="2623"/>
                    </a:lnTo>
                    <a:lnTo>
                      <a:pt x="2137" y="2555"/>
                    </a:lnTo>
                    <a:lnTo>
                      <a:pt x="2155" y="2487"/>
                    </a:lnTo>
                    <a:lnTo>
                      <a:pt x="2172" y="2419"/>
                    </a:lnTo>
                    <a:lnTo>
                      <a:pt x="2187" y="2351"/>
                    </a:lnTo>
                    <a:lnTo>
                      <a:pt x="2202" y="2284"/>
                    </a:lnTo>
                    <a:lnTo>
                      <a:pt x="2216" y="2216"/>
                    </a:lnTo>
                    <a:lnTo>
                      <a:pt x="2230" y="2147"/>
                    </a:lnTo>
                    <a:lnTo>
                      <a:pt x="2243" y="2079"/>
                    </a:lnTo>
                    <a:lnTo>
                      <a:pt x="2256" y="2009"/>
                    </a:lnTo>
                    <a:lnTo>
                      <a:pt x="2282" y="1867"/>
                    </a:lnTo>
                    <a:lnTo>
                      <a:pt x="2306" y="1719"/>
                    </a:lnTo>
                    <a:lnTo>
                      <a:pt x="2331" y="1563"/>
                    </a:lnTo>
                    <a:lnTo>
                      <a:pt x="2358" y="1399"/>
                    </a:lnTo>
                    <a:lnTo>
                      <a:pt x="2387" y="1224"/>
                    </a:lnTo>
                    <a:lnTo>
                      <a:pt x="2419" y="1036"/>
                    </a:lnTo>
                    <a:lnTo>
                      <a:pt x="2428" y="971"/>
                    </a:lnTo>
                    <a:lnTo>
                      <a:pt x="2435" y="908"/>
                    </a:lnTo>
                    <a:lnTo>
                      <a:pt x="2442" y="845"/>
                    </a:lnTo>
                    <a:lnTo>
                      <a:pt x="2447" y="783"/>
                    </a:lnTo>
                    <a:lnTo>
                      <a:pt x="2452" y="721"/>
                    </a:lnTo>
                    <a:lnTo>
                      <a:pt x="2458" y="658"/>
                    </a:lnTo>
                    <a:lnTo>
                      <a:pt x="2464" y="596"/>
                    </a:lnTo>
                    <a:lnTo>
                      <a:pt x="2472" y="533"/>
                    </a:lnTo>
                    <a:lnTo>
                      <a:pt x="2476" y="502"/>
                    </a:lnTo>
                    <a:lnTo>
                      <a:pt x="2481" y="470"/>
                    </a:lnTo>
                    <a:lnTo>
                      <a:pt x="2487" y="439"/>
                    </a:lnTo>
                    <a:lnTo>
                      <a:pt x="2493" y="407"/>
                    </a:lnTo>
                    <a:lnTo>
                      <a:pt x="2500" y="375"/>
                    </a:lnTo>
                    <a:lnTo>
                      <a:pt x="2507" y="342"/>
                    </a:lnTo>
                    <a:lnTo>
                      <a:pt x="2516" y="310"/>
                    </a:lnTo>
                    <a:lnTo>
                      <a:pt x="2525" y="277"/>
                    </a:lnTo>
                    <a:lnTo>
                      <a:pt x="2535" y="244"/>
                    </a:lnTo>
                    <a:lnTo>
                      <a:pt x="2547" y="210"/>
                    </a:lnTo>
                    <a:lnTo>
                      <a:pt x="2559" y="175"/>
                    </a:lnTo>
                    <a:lnTo>
                      <a:pt x="2572" y="141"/>
                    </a:lnTo>
                    <a:lnTo>
                      <a:pt x="2587" y="106"/>
                    </a:lnTo>
                    <a:lnTo>
                      <a:pt x="2603" y="71"/>
                    </a:lnTo>
                    <a:lnTo>
                      <a:pt x="2620" y="36"/>
                    </a:lnTo>
                    <a:lnTo>
                      <a:pt x="264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9" name="Freeform 1051"/>
              <p:cNvSpPr>
                <a:spLocks noChangeAspect="1"/>
              </p:cNvSpPr>
              <p:nvPr/>
            </p:nvSpPr>
            <p:spPr bwMode="auto">
              <a:xfrm>
                <a:off x="4178" y="2932"/>
                <a:ext cx="1" cy="13"/>
              </a:xfrm>
              <a:custGeom>
                <a:avLst/>
                <a:gdLst>
                  <a:gd name="T0" fmla="*/ 28 w 28"/>
                  <a:gd name="T1" fmla="*/ 0 h 318"/>
                  <a:gd name="T2" fmla="*/ 23 w 28"/>
                  <a:gd name="T3" fmla="*/ 38 h 318"/>
                  <a:gd name="T4" fmla="*/ 19 w 28"/>
                  <a:gd name="T5" fmla="*/ 77 h 318"/>
                  <a:gd name="T6" fmla="*/ 16 w 28"/>
                  <a:gd name="T7" fmla="*/ 118 h 318"/>
                  <a:gd name="T8" fmla="*/ 14 w 28"/>
                  <a:gd name="T9" fmla="*/ 159 h 318"/>
                  <a:gd name="T10" fmla="*/ 11 w 28"/>
                  <a:gd name="T11" fmla="*/ 200 h 318"/>
                  <a:gd name="T12" fmla="*/ 8 w 28"/>
                  <a:gd name="T13" fmla="*/ 242 h 318"/>
                  <a:gd name="T14" fmla="*/ 5 w 28"/>
                  <a:gd name="T15" fmla="*/ 281 h 318"/>
                  <a:gd name="T16" fmla="*/ 0 w 28"/>
                  <a:gd name="T17"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18">
                    <a:moveTo>
                      <a:pt x="28" y="0"/>
                    </a:moveTo>
                    <a:lnTo>
                      <a:pt x="23" y="38"/>
                    </a:lnTo>
                    <a:lnTo>
                      <a:pt x="19" y="77"/>
                    </a:lnTo>
                    <a:lnTo>
                      <a:pt x="16" y="118"/>
                    </a:lnTo>
                    <a:lnTo>
                      <a:pt x="14" y="159"/>
                    </a:lnTo>
                    <a:lnTo>
                      <a:pt x="11" y="200"/>
                    </a:lnTo>
                    <a:lnTo>
                      <a:pt x="8" y="242"/>
                    </a:lnTo>
                    <a:lnTo>
                      <a:pt x="5" y="281"/>
                    </a:lnTo>
                    <a:lnTo>
                      <a:pt x="0" y="318"/>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0" name="Freeform 1052"/>
              <p:cNvSpPr>
                <a:spLocks noChangeAspect="1"/>
              </p:cNvSpPr>
              <p:nvPr/>
            </p:nvSpPr>
            <p:spPr bwMode="auto">
              <a:xfrm>
                <a:off x="4351" y="2369"/>
                <a:ext cx="103" cy="60"/>
              </a:xfrm>
              <a:custGeom>
                <a:avLst/>
                <a:gdLst>
                  <a:gd name="T0" fmla="*/ 2474 w 2474"/>
                  <a:gd name="T1" fmla="*/ 0 h 1436"/>
                  <a:gd name="T2" fmla="*/ 2421 w 2474"/>
                  <a:gd name="T3" fmla="*/ 5 h 1436"/>
                  <a:gd name="T4" fmla="*/ 2370 w 2474"/>
                  <a:gd name="T5" fmla="*/ 11 h 1436"/>
                  <a:gd name="T6" fmla="*/ 2320 w 2474"/>
                  <a:gd name="T7" fmla="*/ 17 h 1436"/>
                  <a:gd name="T8" fmla="*/ 2271 w 2474"/>
                  <a:gd name="T9" fmla="*/ 24 h 1436"/>
                  <a:gd name="T10" fmla="*/ 2224 w 2474"/>
                  <a:gd name="T11" fmla="*/ 32 h 1436"/>
                  <a:gd name="T12" fmla="*/ 2177 w 2474"/>
                  <a:gd name="T13" fmla="*/ 40 h 1436"/>
                  <a:gd name="T14" fmla="*/ 2132 w 2474"/>
                  <a:gd name="T15" fmla="*/ 48 h 1436"/>
                  <a:gd name="T16" fmla="*/ 2086 w 2474"/>
                  <a:gd name="T17" fmla="*/ 57 h 1436"/>
                  <a:gd name="T18" fmla="*/ 2043 w 2474"/>
                  <a:gd name="T19" fmla="*/ 67 h 1436"/>
                  <a:gd name="T20" fmla="*/ 2000 w 2474"/>
                  <a:gd name="T21" fmla="*/ 77 h 1436"/>
                  <a:gd name="T22" fmla="*/ 1957 w 2474"/>
                  <a:gd name="T23" fmla="*/ 88 h 1436"/>
                  <a:gd name="T24" fmla="*/ 1916 w 2474"/>
                  <a:gd name="T25" fmla="*/ 100 h 1436"/>
                  <a:gd name="T26" fmla="*/ 1874 w 2474"/>
                  <a:gd name="T27" fmla="*/ 112 h 1436"/>
                  <a:gd name="T28" fmla="*/ 1834 w 2474"/>
                  <a:gd name="T29" fmla="*/ 124 h 1436"/>
                  <a:gd name="T30" fmla="*/ 1794 w 2474"/>
                  <a:gd name="T31" fmla="*/ 137 h 1436"/>
                  <a:gd name="T32" fmla="*/ 1754 w 2474"/>
                  <a:gd name="T33" fmla="*/ 151 h 1436"/>
                  <a:gd name="T34" fmla="*/ 1713 w 2474"/>
                  <a:gd name="T35" fmla="*/ 166 h 1436"/>
                  <a:gd name="T36" fmla="*/ 1674 w 2474"/>
                  <a:gd name="T37" fmla="*/ 181 h 1436"/>
                  <a:gd name="T38" fmla="*/ 1634 w 2474"/>
                  <a:gd name="T39" fmla="*/ 198 h 1436"/>
                  <a:gd name="T40" fmla="*/ 1595 w 2474"/>
                  <a:gd name="T41" fmla="*/ 214 h 1436"/>
                  <a:gd name="T42" fmla="*/ 1556 w 2474"/>
                  <a:gd name="T43" fmla="*/ 232 h 1436"/>
                  <a:gd name="T44" fmla="*/ 1517 w 2474"/>
                  <a:gd name="T45" fmla="*/ 250 h 1436"/>
                  <a:gd name="T46" fmla="*/ 1478 w 2474"/>
                  <a:gd name="T47" fmla="*/ 268 h 1436"/>
                  <a:gd name="T48" fmla="*/ 1438 w 2474"/>
                  <a:gd name="T49" fmla="*/ 287 h 1436"/>
                  <a:gd name="T50" fmla="*/ 1357 w 2474"/>
                  <a:gd name="T51" fmla="*/ 328 h 1436"/>
                  <a:gd name="T52" fmla="*/ 1276 w 2474"/>
                  <a:gd name="T53" fmla="*/ 372 h 1436"/>
                  <a:gd name="T54" fmla="*/ 1192 w 2474"/>
                  <a:gd name="T55" fmla="*/ 419 h 1436"/>
                  <a:gd name="T56" fmla="*/ 1106 w 2474"/>
                  <a:gd name="T57" fmla="*/ 469 h 1436"/>
                  <a:gd name="T58" fmla="*/ 1023 w 2474"/>
                  <a:gd name="T59" fmla="*/ 511 h 1436"/>
                  <a:gd name="T60" fmla="*/ 955 w 2474"/>
                  <a:gd name="T61" fmla="*/ 546 h 1436"/>
                  <a:gd name="T62" fmla="*/ 906 w 2474"/>
                  <a:gd name="T63" fmla="*/ 572 h 1436"/>
                  <a:gd name="T64" fmla="*/ 869 w 2474"/>
                  <a:gd name="T65" fmla="*/ 592 h 1436"/>
                  <a:gd name="T66" fmla="*/ 839 w 2474"/>
                  <a:gd name="T67" fmla="*/ 610 h 1436"/>
                  <a:gd name="T68" fmla="*/ 811 w 2474"/>
                  <a:gd name="T69" fmla="*/ 630 h 1436"/>
                  <a:gd name="T70" fmla="*/ 778 w 2474"/>
                  <a:gd name="T71" fmla="*/ 654 h 1436"/>
                  <a:gd name="T72" fmla="*/ 735 w 2474"/>
                  <a:gd name="T73" fmla="*/ 687 h 1436"/>
                  <a:gd name="T74" fmla="*/ 678 w 2474"/>
                  <a:gd name="T75" fmla="*/ 732 h 1436"/>
                  <a:gd name="T76" fmla="*/ 589 w 2474"/>
                  <a:gd name="T77" fmla="*/ 803 h 1436"/>
                  <a:gd name="T78" fmla="*/ 511 w 2474"/>
                  <a:gd name="T79" fmla="*/ 868 h 1436"/>
                  <a:gd name="T80" fmla="*/ 443 w 2474"/>
                  <a:gd name="T81" fmla="*/ 925 h 1436"/>
                  <a:gd name="T82" fmla="*/ 383 w 2474"/>
                  <a:gd name="T83" fmla="*/ 976 h 1436"/>
                  <a:gd name="T84" fmla="*/ 332 w 2474"/>
                  <a:gd name="T85" fmla="*/ 1021 h 1436"/>
                  <a:gd name="T86" fmla="*/ 287 w 2474"/>
                  <a:gd name="T87" fmla="*/ 1060 h 1436"/>
                  <a:gd name="T88" fmla="*/ 251 w 2474"/>
                  <a:gd name="T89" fmla="*/ 1094 h 1436"/>
                  <a:gd name="T90" fmla="*/ 221 w 2474"/>
                  <a:gd name="T91" fmla="*/ 1123 h 1436"/>
                  <a:gd name="T92" fmla="*/ 196 w 2474"/>
                  <a:gd name="T93" fmla="*/ 1147 h 1436"/>
                  <a:gd name="T94" fmla="*/ 177 w 2474"/>
                  <a:gd name="T95" fmla="*/ 1167 h 1436"/>
                  <a:gd name="T96" fmla="*/ 163 w 2474"/>
                  <a:gd name="T97" fmla="*/ 1183 h 1436"/>
                  <a:gd name="T98" fmla="*/ 152 w 2474"/>
                  <a:gd name="T99" fmla="*/ 1196 h 1436"/>
                  <a:gd name="T100" fmla="*/ 141 w 2474"/>
                  <a:gd name="T101" fmla="*/ 1211 h 1436"/>
                  <a:gd name="T102" fmla="*/ 138 w 2474"/>
                  <a:gd name="T103" fmla="*/ 1215 h 1436"/>
                  <a:gd name="T104" fmla="*/ 125 w 2474"/>
                  <a:gd name="T105" fmla="*/ 1235 h 1436"/>
                  <a:gd name="T106" fmla="*/ 109 w 2474"/>
                  <a:gd name="T107" fmla="*/ 1261 h 1436"/>
                  <a:gd name="T108" fmla="*/ 90 w 2474"/>
                  <a:gd name="T109" fmla="*/ 1292 h 1436"/>
                  <a:gd name="T110" fmla="*/ 69 w 2474"/>
                  <a:gd name="T111" fmla="*/ 1326 h 1436"/>
                  <a:gd name="T112" fmla="*/ 49 w 2474"/>
                  <a:gd name="T113" fmla="*/ 1359 h 1436"/>
                  <a:gd name="T114" fmla="*/ 30 w 2474"/>
                  <a:gd name="T115" fmla="*/ 1390 h 1436"/>
                  <a:gd name="T116" fmla="*/ 13 w 2474"/>
                  <a:gd name="T117" fmla="*/ 1416 h 1436"/>
                  <a:gd name="T118" fmla="*/ 0 w 2474"/>
                  <a:gd name="T119" fmla="*/ 1436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4" h="1436">
                    <a:moveTo>
                      <a:pt x="2474" y="0"/>
                    </a:moveTo>
                    <a:lnTo>
                      <a:pt x="2421" y="5"/>
                    </a:lnTo>
                    <a:lnTo>
                      <a:pt x="2370" y="11"/>
                    </a:lnTo>
                    <a:lnTo>
                      <a:pt x="2320" y="17"/>
                    </a:lnTo>
                    <a:lnTo>
                      <a:pt x="2271" y="24"/>
                    </a:lnTo>
                    <a:lnTo>
                      <a:pt x="2224" y="32"/>
                    </a:lnTo>
                    <a:lnTo>
                      <a:pt x="2177" y="40"/>
                    </a:lnTo>
                    <a:lnTo>
                      <a:pt x="2132" y="48"/>
                    </a:lnTo>
                    <a:lnTo>
                      <a:pt x="2086" y="57"/>
                    </a:lnTo>
                    <a:lnTo>
                      <a:pt x="2043" y="67"/>
                    </a:lnTo>
                    <a:lnTo>
                      <a:pt x="2000" y="77"/>
                    </a:lnTo>
                    <a:lnTo>
                      <a:pt x="1957" y="88"/>
                    </a:lnTo>
                    <a:lnTo>
                      <a:pt x="1916" y="100"/>
                    </a:lnTo>
                    <a:lnTo>
                      <a:pt x="1874" y="112"/>
                    </a:lnTo>
                    <a:lnTo>
                      <a:pt x="1834" y="124"/>
                    </a:lnTo>
                    <a:lnTo>
                      <a:pt x="1794" y="137"/>
                    </a:lnTo>
                    <a:lnTo>
                      <a:pt x="1754" y="151"/>
                    </a:lnTo>
                    <a:lnTo>
                      <a:pt x="1713" y="166"/>
                    </a:lnTo>
                    <a:lnTo>
                      <a:pt x="1674" y="181"/>
                    </a:lnTo>
                    <a:lnTo>
                      <a:pt x="1634" y="198"/>
                    </a:lnTo>
                    <a:lnTo>
                      <a:pt x="1595" y="214"/>
                    </a:lnTo>
                    <a:lnTo>
                      <a:pt x="1556" y="232"/>
                    </a:lnTo>
                    <a:lnTo>
                      <a:pt x="1517" y="250"/>
                    </a:lnTo>
                    <a:lnTo>
                      <a:pt x="1478" y="268"/>
                    </a:lnTo>
                    <a:lnTo>
                      <a:pt x="1438" y="287"/>
                    </a:lnTo>
                    <a:lnTo>
                      <a:pt x="1357" y="328"/>
                    </a:lnTo>
                    <a:lnTo>
                      <a:pt x="1276" y="372"/>
                    </a:lnTo>
                    <a:lnTo>
                      <a:pt x="1192" y="419"/>
                    </a:lnTo>
                    <a:lnTo>
                      <a:pt x="1106" y="469"/>
                    </a:lnTo>
                    <a:lnTo>
                      <a:pt x="1023" y="511"/>
                    </a:lnTo>
                    <a:lnTo>
                      <a:pt x="955" y="546"/>
                    </a:lnTo>
                    <a:lnTo>
                      <a:pt x="906" y="572"/>
                    </a:lnTo>
                    <a:lnTo>
                      <a:pt x="869" y="592"/>
                    </a:lnTo>
                    <a:lnTo>
                      <a:pt x="839" y="610"/>
                    </a:lnTo>
                    <a:lnTo>
                      <a:pt x="811" y="630"/>
                    </a:lnTo>
                    <a:lnTo>
                      <a:pt x="778" y="654"/>
                    </a:lnTo>
                    <a:lnTo>
                      <a:pt x="735" y="687"/>
                    </a:lnTo>
                    <a:lnTo>
                      <a:pt x="678" y="732"/>
                    </a:lnTo>
                    <a:lnTo>
                      <a:pt x="589" y="803"/>
                    </a:lnTo>
                    <a:lnTo>
                      <a:pt x="511" y="868"/>
                    </a:lnTo>
                    <a:lnTo>
                      <a:pt x="443" y="925"/>
                    </a:lnTo>
                    <a:lnTo>
                      <a:pt x="383" y="976"/>
                    </a:lnTo>
                    <a:lnTo>
                      <a:pt x="332" y="1021"/>
                    </a:lnTo>
                    <a:lnTo>
                      <a:pt x="287" y="1060"/>
                    </a:lnTo>
                    <a:lnTo>
                      <a:pt x="251" y="1094"/>
                    </a:lnTo>
                    <a:lnTo>
                      <a:pt x="221" y="1123"/>
                    </a:lnTo>
                    <a:lnTo>
                      <a:pt x="196" y="1147"/>
                    </a:lnTo>
                    <a:lnTo>
                      <a:pt x="177" y="1167"/>
                    </a:lnTo>
                    <a:lnTo>
                      <a:pt x="163" y="1183"/>
                    </a:lnTo>
                    <a:lnTo>
                      <a:pt x="152" y="1196"/>
                    </a:lnTo>
                    <a:lnTo>
                      <a:pt x="141" y="1211"/>
                    </a:lnTo>
                    <a:lnTo>
                      <a:pt x="138" y="1215"/>
                    </a:lnTo>
                    <a:lnTo>
                      <a:pt x="125" y="1235"/>
                    </a:lnTo>
                    <a:lnTo>
                      <a:pt x="109" y="1261"/>
                    </a:lnTo>
                    <a:lnTo>
                      <a:pt x="90" y="1292"/>
                    </a:lnTo>
                    <a:lnTo>
                      <a:pt x="69" y="1326"/>
                    </a:lnTo>
                    <a:lnTo>
                      <a:pt x="49" y="1359"/>
                    </a:lnTo>
                    <a:lnTo>
                      <a:pt x="30" y="1390"/>
                    </a:lnTo>
                    <a:lnTo>
                      <a:pt x="13" y="1416"/>
                    </a:lnTo>
                    <a:lnTo>
                      <a:pt x="0" y="143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1" name="Freeform 1053"/>
              <p:cNvSpPr>
                <a:spLocks noChangeAspect="1"/>
              </p:cNvSpPr>
              <p:nvPr/>
            </p:nvSpPr>
            <p:spPr bwMode="auto">
              <a:xfrm>
                <a:off x="4420" y="2352"/>
                <a:ext cx="37" cy="25"/>
              </a:xfrm>
              <a:custGeom>
                <a:avLst/>
                <a:gdLst>
                  <a:gd name="T0" fmla="*/ 885 w 885"/>
                  <a:gd name="T1" fmla="*/ 0 h 609"/>
                  <a:gd name="T2" fmla="*/ 838 w 885"/>
                  <a:gd name="T3" fmla="*/ 44 h 609"/>
                  <a:gd name="T4" fmla="*/ 788 w 885"/>
                  <a:gd name="T5" fmla="*/ 87 h 609"/>
                  <a:gd name="T6" fmla="*/ 738 w 885"/>
                  <a:gd name="T7" fmla="*/ 130 h 609"/>
                  <a:gd name="T8" fmla="*/ 686 w 885"/>
                  <a:gd name="T9" fmla="*/ 172 h 609"/>
                  <a:gd name="T10" fmla="*/ 633 w 885"/>
                  <a:gd name="T11" fmla="*/ 212 h 609"/>
                  <a:gd name="T12" fmla="*/ 579 w 885"/>
                  <a:gd name="T13" fmla="*/ 252 h 609"/>
                  <a:gd name="T14" fmla="*/ 525 w 885"/>
                  <a:gd name="T15" fmla="*/ 292 h 609"/>
                  <a:gd name="T16" fmla="*/ 469 w 885"/>
                  <a:gd name="T17" fmla="*/ 330 h 609"/>
                  <a:gd name="T18" fmla="*/ 411 w 885"/>
                  <a:gd name="T19" fmla="*/ 368 h 609"/>
                  <a:gd name="T20" fmla="*/ 354 w 885"/>
                  <a:gd name="T21" fmla="*/ 405 h 609"/>
                  <a:gd name="T22" fmla="*/ 296 w 885"/>
                  <a:gd name="T23" fmla="*/ 441 h 609"/>
                  <a:gd name="T24" fmla="*/ 238 w 885"/>
                  <a:gd name="T25" fmla="*/ 476 h 609"/>
                  <a:gd name="T26" fmla="*/ 179 w 885"/>
                  <a:gd name="T27" fmla="*/ 510 h 609"/>
                  <a:gd name="T28" fmla="*/ 120 w 885"/>
                  <a:gd name="T29" fmla="*/ 544 h 609"/>
                  <a:gd name="T30" fmla="*/ 59 w 885"/>
                  <a:gd name="T31" fmla="*/ 576 h 609"/>
                  <a:gd name="T32" fmla="*/ 0 w 885"/>
                  <a:gd name="T33"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5" h="609">
                    <a:moveTo>
                      <a:pt x="885" y="0"/>
                    </a:moveTo>
                    <a:lnTo>
                      <a:pt x="838" y="44"/>
                    </a:lnTo>
                    <a:lnTo>
                      <a:pt x="788" y="87"/>
                    </a:lnTo>
                    <a:lnTo>
                      <a:pt x="738" y="130"/>
                    </a:lnTo>
                    <a:lnTo>
                      <a:pt x="686" y="172"/>
                    </a:lnTo>
                    <a:lnTo>
                      <a:pt x="633" y="212"/>
                    </a:lnTo>
                    <a:lnTo>
                      <a:pt x="579" y="252"/>
                    </a:lnTo>
                    <a:lnTo>
                      <a:pt x="525" y="292"/>
                    </a:lnTo>
                    <a:lnTo>
                      <a:pt x="469" y="330"/>
                    </a:lnTo>
                    <a:lnTo>
                      <a:pt x="411" y="368"/>
                    </a:lnTo>
                    <a:lnTo>
                      <a:pt x="354" y="405"/>
                    </a:lnTo>
                    <a:lnTo>
                      <a:pt x="296" y="441"/>
                    </a:lnTo>
                    <a:lnTo>
                      <a:pt x="238" y="476"/>
                    </a:lnTo>
                    <a:lnTo>
                      <a:pt x="179" y="510"/>
                    </a:lnTo>
                    <a:lnTo>
                      <a:pt x="120" y="544"/>
                    </a:lnTo>
                    <a:lnTo>
                      <a:pt x="59" y="576"/>
                    </a:lnTo>
                    <a:lnTo>
                      <a:pt x="0" y="60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2" name="Freeform 1054"/>
              <p:cNvSpPr>
                <a:spLocks noChangeAspect="1"/>
              </p:cNvSpPr>
              <p:nvPr/>
            </p:nvSpPr>
            <p:spPr bwMode="auto">
              <a:xfrm>
                <a:off x="4440" y="2331"/>
                <a:ext cx="25" cy="34"/>
              </a:xfrm>
              <a:custGeom>
                <a:avLst/>
                <a:gdLst>
                  <a:gd name="T0" fmla="*/ 0 w 607"/>
                  <a:gd name="T1" fmla="*/ 815 h 815"/>
                  <a:gd name="T2" fmla="*/ 36 w 607"/>
                  <a:gd name="T3" fmla="*/ 763 h 815"/>
                  <a:gd name="T4" fmla="*/ 71 w 607"/>
                  <a:gd name="T5" fmla="*/ 711 h 815"/>
                  <a:gd name="T6" fmla="*/ 107 w 607"/>
                  <a:gd name="T7" fmla="*/ 658 h 815"/>
                  <a:gd name="T8" fmla="*/ 143 w 607"/>
                  <a:gd name="T9" fmla="*/ 605 h 815"/>
                  <a:gd name="T10" fmla="*/ 178 w 607"/>
                  <a:gd name="T11" fmla="*/ 551 h 815"/>
                  <a:gd name="T12" fmla="*/ 214 w 607"/>
                  <a:gd name="T13" fmla="*/ 498 h 815"/>
                  <a:gd name="T14" fmla="*/ 251 w 607"/>
                  <a:gd name="T15" fmla="*/ 445 h 815"/>
                  <a:gd name="T16" fmla="*/ 287 w 607"/>
                  <a:gd name="T17" fmla="*/ 392 h 815"/>
                  <a:gd name="T18" fmla="*/ 324 w 607"/>
                  <a:gd name="T19" fmla="*/ 340 h 815"/>
                  <a:gd name="T20" fmla="*/ 363 w 607"/>
                  <a:gd name="T21" fmla="*/ 289 h 815"/>
                  <a:gd name="T22" fmla="*/ 401 w 607"/>
                  <a:gd name="T23" fmla="*/ 238 h 815"/>
                  <a:gd name="T24" fmla="*/ 440 w 607"/>
                  <a:gd name="T25" fmla="*/ 188 h 815"/>
                  <a:gd name="T26" fmla="*/ 480 w 607"/>
                  <a:gd name="T27" fmla="*/ 140 h 815"/>
                  <a:gd name="T28" fmla="*/ 521 w 607"/>
                  <a:gd name="T29" fmla="*/ 91 h 815"/>
                  <a:gd name="T30" fmla="*/ 564 w 607"/>
                  <a:gd name="T31" fmla="*/ 45 h 815"/>
                  <a:gd name="T32" fmla="*/ 607 w 607"/>
                  <a:gd name="T3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815">
                    <a:moveTo>
                      <a:pt x="0" y="815"/>
                    </a:moveTo>
                    <a:lnTo>
                      <a:pt x="36" y="763"/>
                    </a:lnTo>
                    <a:lnTo>
                      <a:pt x="71" y="711"/>
                    </a:lnTo>
                    <a:lnTo>
                      <a:pt x="107" y="658"/>
                    </a:lnTo>
                    <a:lnTo>
                      <a:pt x="143" y="605"/>
                    </a:lnTo>
                    <a:lnTo>
                      <a:pt x="178" y="551"/>
                    </a:lnTo>
                    <a:lnTo>
                      <a:pt x="214" y="498"/>
                    </a:lnTo>
                    <a:lnTo>
                      <a:pt x="251" y="445"/>
                    </a:lnTo>
                    <a:lnTo>
                      <a:pt x="287" y="392"/>
                    </a:lnTo>
                    <a:lnTo>
                      <a:pt x="324" y="340"/>
                    </a:lnTo>
                    <a:lnTo>
                      <a:pt x="363" y="289"/>
                    </a:lnTo>
                    <a:lnTo>
                      <a:pt x="401" y="238"/>
                    </a:lnTo>
                    <a:lnTo>
                      <a:pt x="440" y="188"/>
                    </a:lnTo>
                    <a:lnTo>
                      <a:pt x="480" y="140"/>
                    </a:lnTo>
                    <a:lnTo>
                      <a:pt x="521" y="91"/>
                    </a:lnTo>
                    <a:lnTo>
                      <a:pt x="564" y="45"/>
                    </a:lnTo>
                    <a:lnTo>
                      <a:pt x="607"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3" name="Freeform 1055"/>
              <p:cNvSpPr>
                <a:spLocks noChangeAspect="1"/>
              </p:cNvSpPr>
              <p:nvPr/>
            </p:nvSpPr>
            <p:spPr bwMode="auto">
              <a:xfrm>
                <a:off x="4452" y="2322"/>
                <a:ext cx="10" cy="25"/>
              </a:xfrm>
              <a:custGeom>
                <a:avLst/>
                <a:gdLst>
                  <a:gd name="T0" fmla="*/ 235 w 235"/>
                  <a:gd name="T1" fmla="*/ 0 h 593"/>
                  <a:gd name="T2" fmla="*/ 205 w 235"/>
                  <a:gd name="T3" fmla="*/ 73 h 593"/>
                  <a:gd name="T4" fmla="*/ 175 w 235"/>
                  <a:gd name="T5" fmla="*/ 147 h 593"/>
                  <a:gd name="T6" fmla="*/ 146 w 235"/>
                  <a:gd name="T7" fmla="*/ 221 h 593"/>
                  <a:gd name="T8" fmla="*/ 118 w 235"/>
                  <a:gd name="T9" fmla="*/ 296 h 593"/>
                  <a:gd name="T10" fmla="*/ 90 w 235"/>
                  <a:gd name="T11" fmla="*/ 372 h 593"/>
                  <a:gd name="T12" fmla="*/ 61 w 235"/>
                  <a:gd name="T13" fmla="*/ 446 h 593"/>
                  <a:gd name="T14" fmla="*/ 30 w 235"/>
                  <a:gd name="T15" fmla="*/ 520 h 593"/>
                  <a:gd name="T16" fmla="*/ 0 w 235"/>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93">
                    <a:moveTo>
                      <a:pt x="235" y="0"/>
                    </a:moveTo>
                    <a:lnTo>
                      <a:pt x="205" y="73"/>
                    </a:lnTo>
                    <a:lnTo>
                      <a:pt x="175" y="147"/>
                    </a:lnTo>
                    <a:lnTo>
                      <a:pt x="146" y="221"/>
                    </a:lnTo>
                    <a:lnTo>
                      <a:pt x="118" y="296"/>
                    </a:lnTo>
                    <a:lnTo>
                      <a:pt x="90" y="372"/>
                    </a:lnTo>
                    <a:lnTo>
                      <a:pt x="61" y="446"/>
                    </a:lnTo>
                    <a:lnTo>
                      <a:pt x="30" y="520"/>
                    </a:lnTo>
                    <a:lnTo>
                      <a:pt x="0" y="59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4" name="Freeform 1056"/>
              <p:cNvSpPr>
                <a:spLocks noChangeAspect="1"/>
              </p:cNvSpPr>
              <p:nvPr/>
            </p:nvSpPr>
            <p:spPr bwMode="auto">
              <a:xfrm>
                <a:off x="4325" y="2429"/>
                <a:ext cx="37" cy="15"/>
              </a:xfrm>
              <a:custGeom>
                <a:avLst/>
                <a:gdLst>
                  <a:gd name="T0" fmla="*/ 0 w 898"/>
                  <a:gd name="T1" fmla="*/ 359 h 359"/>
                  <a:gd name="T2" fmla="*/ 20 w 898"/>
                  <a:gd name="T3" fmla="*/ 346 h 359"/>
                  <a:gd name="T4" fmla="*/ 43 w 898"/>
                  <a:gd name="T5" fmla="*/ 332 h 359"/>
                  <a:gd name="T6" fmla="*/ 68 w 898"/>
                  <a:gd name="T7" fmla="*/ 317 h 359"/>
                  <a:gd name="T8" fmla="*/ 96 w 898"/>
                  <a:gd name="T9" fmla="*/ 301 h 359"/>
                  <a:gd name="T10" fmla="*/ 127 w 898"/>
                  <a:gd name="T11" fmla="*/ 285 h 359"/>
                  <a:gd name="T12" fmla="*/ 160 w 898"/>
                  <a:gd name="T13" fmla="*/ 268 h 359"/>
                  <a:gd name="T14" fmla="*/ 194 w 898"/>
                  <a:gd name="T15" fmla="*/ 250 h 359"/>
                  <a:gd name="T16" fmla="*/ 232 w 898"/>
                  <a:gd name="T17" fmla="*/ 232 h 359"/>
                  <a:gd name="T18" fmla="*/ 270 w 898"/>
                  <a:gd name="T19" fmla="*/ 215 h 359"/>
                  <a:gd name="T20" fmla="*/ 310 w 898"/>
                  <a:gd name="T21" fmla="*/ 197 h 359"/>
                  <a:gd name="T22" fmla="*/ 351 w 898"/>
                  <a:gd name="T23" fmla="*/ 180 h 359"/>
                  <a:gd name="T24" fmla="*/ 393 w 898"/>
                  <a:gd name="T25" fmla="*/ 162 h 359"/>
                  <a:gd name="T26" fmla="*/ 435 w 898"/>
                  <a:gd name="T27" fmla="*/ 145 h 359"/>
                  <a:gd name="T28" fmla="*/ 479 w 898"/>
                  <a:gd name="T29" fmla="*/ 128 h 359"/>
                  <a:gd name="T30" fmla="*/ 522 w 898"/>
                  <a:gd name="T31" fmla="*/ 112 h 359"/>
                  <a:gd name="T32" fmla="*/ 566 w 898"/>
                  <a:gd name="T33" fmla="*/ 96 h 359"/>
                  <a:gd name="T34" fmla="*/ 614 w 898"/>
                  <a:gd name="T35" fmla="*/ 85 h 359"/>
                  <a:gd name="T36" fmla="*/ 660 w 898"/>
                  <a:gd name="T37" fmla="*/ 72 h 359"/>
                  <a:gd name="T38" fmla="*/ 705 w 898"/>
                  <a:gd name="T39" fmla="*/ 57 h 359"/>
                  <a:gd name="T40" fmla="*/ 748 w 898"/>
                  <a:gd name="T41" fmla="*/ 43 h 359"/>
                  <a:gd name="T42" fmla="*/ 790 w 898"/>
                  <a:gd name="T43" fmla="*/ 29 h 359"/>
                  <a:gd name="T44" fmla="*/ 829 w 898"/>
                  <a:gd name="T45" fmla="*/ 17 h 359"/>
                  <a:gd name="T46" fmla="*/ 847 w 898"/>
                  <a:gd name="T47" fmla="*/ 12 h 359"/>
                  <a:gd name="T48" fmla="*/ 865 w 898"/>
                  <a:gd name="T49" fmla="*/ 7 h 359"/>
                  <a:gd name="T50" fmla="*/ 882 w 898"/>
                  <a:gd name="T51" fmla="*/ 3 h 359"/>
                  <a:gd name="T52" fmla="*/ 898 w 898"/>
                  <a:gd name="T5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8" h="359">
                    <a:moveTo>
                      <a:pt x="0" y="359"/>
                    </a:moveTo>
                    <a:lnTo>
                      <a:pt x="20" y="346"/>
                    </a:lnTo>
                    <a:lnTo>
                      <a:pt x="43" y="332"/>
                    </a:lnTo>
                    <a:lnTo>
                      <a:pt x="68" y="317"/>
                    </a:lnTo>
                    <a:lnTo>
                      <a:pt x="96" y="301"/>
                    </a:lnTo>
                    <a:lnTo>
                      <a:pt x="127" y="285"/>
                    </a:lnTo>
                    <a:lnTo>
                      <a:pt x="160" y="268"/>
                    </a:lnTo>
                    <a:lnTo>
                      <a:pt x="194" y="250"/>
                    </a:lnTo>
                    <a:lnTo>
                      <a:pt x="232" y="232"/>
                    </a:lnTo>
                    <a:lnTo>
                      <a:pt x="270" y="215"/>
                    </a:lnTo>
                    <a:lnTo>
                      <a:pt x="310" y="197"/>
                    </a:lnTo>
                    <a:lnTo>
                      <a:pt x="351" y="180"/>
                    </a:lnTo>
                    <a:lnTo>
                      <a:pt x="393" y="162"/>
                    </a:lnTo>
                    <a:lnTo>
                      <a:pt x="435" y="145"/>
                    </a:lnTo>
                    <a:lnTo>
                      <a:pt x="479" y="128"/>
                    </a:lnTo>
                    <a:lnTo>
                      <a:pt x="522" y="112"/>
                    </a:lnTo>
                    <a:lnTo>
                      <a:pt x="566" y="96"/>
                    </a:lnTo>
                    <a:lnTo>
                      <a:pt x="614" y="85"/>
                    </a:lnTo>
                    <a:lnTo>
                      <a:pt x="660" y="72"/>
                    </a:lnTo>
                    <a:lnTo>
                      <a:pt x="705" y="57"/>
                    </a:lnTo>
                    <a:lnTo>
                      <a:pt x="748" y="43"/>
                    </a:lnTo>
                    <a:lnTo>
                      <a:pt x="790" y="29"/>
                    </a:lnTo>
                    <a:lnTo>
                      <a:pt x="829" y="17"/>
                    </a:lnTo>
                    <a:lnTo>
                      <a:pt x="847" y="12"/>
                    </a:lnTo>
                    <a:lnTo>
                      <a:pt x="865" y="7"/>
                    </a:lnTo>
                    <a:lnTo>
                      <a:pt x="882" y="3"/>
                    </a:lnTo>
                    <a:lnTo>
                      <a:pt x="89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5" name="Freeform 1057"/>
              <p:cNvSpPr>
                <a:spLocks noChangeAspect="1"/>
              </p:cNvSpPr>
              <p:nvPr/>
            </p:nvSpPr>
            <p:spPr bwMode="auto">
              <a:xfrm>
                <a:off x="4222" y="2753"/>
                <a:ext cx="37" cy="96"/>
              </a:xfrm>
              <a:custGeom>
                <a:avLst/>
                <a:gdLst>
                  <a:gd name="T0" fmla="*/ 885 w 885"/>
                  <a:gd name="T1" fmla="*/ 0 h 2291"/>
                  <a:gd name="T2" fmla="*/ 845 w 885"/>
                  <a:gd name="T3" fmla="*/ 66 h 2291"/>
                  <a:gd name="T4" fmla="*/ 806 w 885"/>
                  <a:gd name="T5" fmla="*/ 133 h 2291"/>
                  <a:gd name="T6" fmla="*/ 768 w 885"/>
                  <a:gd name="T7" fmla="*/ 200 h 2291"/>
                  <a:gd name="T8" fmla="*/ 731 w 885"/>
                  <a:gd name="T9" fmla="*/ 267 h 2291"/>
                  <a:gd name="T10" fmla="*/ 695 w 885"/>
                  <a:gd name="T11" fmla="*/ 335 h 2291"/>
                  <a:gd name="T12" fmla="*/ 660 w 885"/>
                  <a:gd name="T13" fmla="*/ 404 h 2291"/>
                  <a:gd name="T14" fmla="*/ 625 w 885"/>
                  <a:gd name="T15" fmla="*/ 472 h 2291"/>
                  <a:gd name="T16" fmla="*/ 591 w 885"/>
                  <a:gd name="T17" fmla="*/ 542 h 2291"/>
                  <a:gd name="T18" fmla="*/ 559 w 885"/>
                  <a:gd name="T19" fmla="*/ 612 h 2291"/>
                  <a:gd name="T20" fmla="*/ 526 w 885"/>
                  <a:gd name="T21" fmla="*/ 682 h 2291"/>
                  <a:gd name="T22" fmla="*/ 494 w 885"/>
                  <a:gd name="T23" fmla="*/ 752 h 2291"/>
                  <a:gd name="T24" fmla="*/ 464 w 885"/>
                  <a:gd name="T25" fmla="*/ 823 h 2291"/>
                  <a:gd name="T26" fmla="*/ 434 w 885"/>
                  <a:gd name="T27" fmla="*/ 894 h 2291"/>
                  <a:gd name="T28" fmla="*/ 405 w 885"/>
                  <a:gd name="T29" fmla="*/ 965 h 2291"/>
                  <a:gd name="T30" fmla="*/ 377 w 885"/>
                  <a:gd name="T31" fmla="*/ 1038 h 2291"/>
                  <a:gd name="T32" fmla="*/ 349 w 885"/>
                  <a:gd name="T33" fmla="*/ 1109 h 2291"/>
                  <a:gd name="T34" fmla="*/ 322 w 885"/>
                  <a:gd name="T35" fmla="*/ 1182 h 2291"/>
                  <a:gd name="T36" fmla="*/ 296 w 885"/>
                  <a:gd name="T37" fmla="*/ 1254 h 2291"/>
                  <a:gd name="T38" fmla="*/ 271 w 885"/>
                  <a:gd name="T39" fmla="*/ 1327 h 2291"/>
                  <a:gd name="T40" fmla="*/ 246 w 885"/>
                  <a:gd name="T41" fmla="*/ 1400 h 2291"/>
                  <a:gd name="T42" fmla="*/ 222 w 885"/>
                  <a:gd name="T43" fmla="*/ 1473 h 2291"/>
                  <a:gd name="T44" fmla="*/ 199 w 885"/>
                  <a:gd name="T45" fmla="*/ 1547 h 2291"/>
                  <a:gd name="T46" fmla="*/ 177 w 885"/>
                  <a:gd name="T47" fmla="*/ 1621 h 2291"/>
                  <a:gd name="T48" fmla="*/ 154 w 885"/>
                  <a:gd name="T49" fmla="*/ 1695 h 2291"/>
                  <a:gd name="T50" fmla="*/ 132 w 885"/>
                  <a:gd name="T51" fmla="*/ 1769 h 2291"/>
                  <a:gd name="T52" fmla="*/ 112 w 885"/>
                  <a:gd name="T53" fmla="*/ 1843 h 2291"/>
                  <a:gd name="T54" fmla="*/ 92 w 885"/>
                  <a:gd name="T55" fmla="*/ 1917 h 2291"/>
                  <a:gd name="T56" fmla="*/ 72 w 885"/>
                  <a:gd name="T57" fmla="*/ 1992 h 2291"/>
                  <a:gd name="T58" fmla="*/ 53 w 885"/>
                  <a:gd name="T59" fmla="*/ 2067 h 2291"/>
                  <a:gd name="T60" fmla="*/ 35 w 885"/>
                  <a:gd name="T61" fmla="*/ 2142 h 2291"/>
                  <a:gd name="T62" fmla="*/ 17 w 885"/>
                  <a:gd name="T63" fmla="*/ 2217 h 2291"/>
                  <a:gd name="T64" fmla="*/ 0 w 885"/>
                  <a:gd name="T65" fmla="*/ 2291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1">
                    <a:moveTo>
                      <a:pt x="885" y="0"/>
                    </a:moveTo>
                    <a:lnTo>
                      <a:pt x="845" y="66"/>
                    </a:lnTo>
                    <a:lnTo>
                      <a:pt x="806" y="133"/>
                    </a:lnTo>
                    <a:lnTo>
                      <a:pt x="768" y="200"/>
                    </a:lnTo>
                    <a:lnTo>
                      <a:pt x="731" y="267"/>
                    </a:lnTo>
                    <a:lnTo>
                      <a:pt x="695" y="335"/>
                    </a:lnTo>
                    <a:lnTo>
                      <a:pt x="660" y="404"/>
                    </a:lnTo>
                    <a:lnTo>
                      <a:pt x="625" y="472"/>
                    </a:lnTo>
                    <a:lnTo>
                      <a:pt x="591" y="542"/>
                    </a:lnTo>
                    <a:lnTo>
                      <a:pt x="559" y="612"/>
                    </a:lnTo>
                    <a:lnTo>
                      <a:pt x="526" y="682"/>
                    </a:lnTo>
                    <a:lnTo>
                      <a:pt x="494" y="752"/>
                    </a:lnTo>
                    <a:lnTo>
                      <a:pt x="464" y="823"/>
                    </a:lnTo>
                    <a:lnTo>
                      <a:pt x="434" y="894"/>
                    </a:lnTo>
                    <a:lnTo>
                      <a:pt x="405" y="965"/>
                    </a:lnTo>
                    <a:lnTo>
                      <a:pt x="377" y="1038"/>
                    </a:lnTo>
                    <a:lnTo>
                      <a:pt x="349" y="1109"/>
                    </a:lnTo>
                    <a:lnTo>
                      <a:pt x="322" y="1182"/>
                    </a:lnTo>
                    <a:lnTo>
                      <a:pt x="296" y="1254"/>
                    </a:lnTo>
                    <a:lnTo>
                      <a:pt x="271" y="1327"/>
                    </a:lnTo>
                    <a:lnTo>
                      <a:pt x="246" y="1400"/>
                    </a:lnTo>
                    <a:lnTo>
                      <a:pt x="222" y="1473"/>
                    </a:lnTo>
                    <a:lnTo>
                      <a:pt x="199" y="1547"/>
                    </a:lnTo>
                    <a:lnTo>
                      <a:pt x="177" y="1621"/>
                    </a:lnTo>
                    <a:lnTo>
                      <a:pt x="154" y="1695"/>
                    </a:lnTo>
                    <a:lnTo>
                      <a:pt x="132" y="1769"/>
                    </a:lnTo>
                    <a:lnTo>
                      <a:pt x="112" y="1843"/>
                    </a:lnTo>
                    <a:lnTo>
                      <a:pt x="92" y="1917"/>
                    </a:lnTo>
                    <a:lnTo>
                      <a:pt x="72" y="1992"/>
                    </a:lnTo>
                    <a:lnTo>
                      <a:pt x="53" y="2067"/>
                    </a:lnTo>
                    <a:lnTo>
                      <a:pt x="35" y="2142"/>
                    </a:lnTo>
                    <a:lnTo>
                      <a:pt x="17" y="2217"/>
                    </a:lnTo>
                    <a:lnTo>
                      <a:pt x="0" y="229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6" name="Freeform 1058"/>
              <p:cNvSpPr>
                <a:spLocks noChangeAspect="1"/>
              </p:cNvSpPr>
              <p:nvPr/>
            </p:nvSpPr>
            <p:spPr bwMode="auto">
              <a:xfrm>
                <a:off x="4262" y="2437"/>
                <a:ext cx="68" cy="168"/>
              </a:xfrm>
              <a:custGeom>
                <a:avLst/>
                <a:gdLst>
                  <a:gd name="T0" fmla="*/ 1569 w 1616"/>
                  <a:gd name="T1" fmla="*/ 31 h 4032"/>
                  <a:gd name="T2" fmla="*/ 1470 w 1616"/>
                  <a:gd name="T3" fmla="*/ 91 h 4032"/>
                  <a:gd name="T4" fmla="*/ 1366 w 1616"/>
                  <a:gd name="T5" fmla="*/ 149 h 4032"/>
                  <a:gd name="T6" fmla="*/ 1261 w 1616"/>
                  <a:gd name="T7" fmla="*/ 208 h 4032"/>
                  <a:gd name="T8" fmla="*/ 1158 w 1616"/>
                  <a:gd name="T9" fmla="*/ 268 h 4032"/>
                  <a:gd name="T10" fmla="*/ 1082 w 1616"/>
                  <a:gd name="T11" fmla="*/ 317 h 4032"/>
                  <a:gd name="T12" fmla="*/ 1034 w 1616"/>
                  <a:gd name="T13" fmla="*/ 350 h 4032"/>
                  <a:gd name="T14" fmla="*/ 988 w 1616"/>
                  <a:gd name="T15" fmla="*/ 386 h 4032"/>
                  <a:gd name="T16" fmla="*/ 942 w 1616"/>
                  <a:gd name="T17" fmla="*/ 423 h 4032"/>
                  <a:gd name="T18" fmla="*/ 900 w 1616"/>
                  <a:gd name="T19" fmla="*/ 462 h 4032"/>
                  <a:gd name="T20" fmla="*/ 861 w 1616"/>
                  <a:gd name="T21" fmla="*/ 504 h 4032"/>
                  <a:gd name="T22" fmla="*/ 806 w 1616"/>
                  <a:gd name="T23" fmla="*/ 574 h 4032"/>
                  <a:gd name="T24" fmla="*/ 736 w 1616"/>
                  <a:gd name="T25" fmla="*/ 673 h 4032"/>
                  <a:gd name="T26" fmla="*/ 670 w 1616"/>
                  <a:gd name="T27" fmla="*/ 774 h 4032"/>
                  <a:gd name="T28" fmla="*/ 608 w 1616"/>
                  <a:gd name="T29" fmla="*/ 877 h 4032"/>
                  <a:gd name="T30" fmla="*/ 552 w 1616"/>
                  <a:gd name="T31" fmla="*/ 983 h 4032"/>
                  <a:gd name="T32" fmla="*/ 500 w 1616"/>
                  <a:gd name="T33" fmla="*/ 1093 h 4032"/>
                  <a:gd name="T34" fmla="*/ 452 w 1616"/>
                  <a:gd name="T35" fmla="*/ 1203 h 4032"/>
                  <a:gd name="T36" fmla="*/ 409 w 1616"/>
                  <a:gd name="T37" fmla="*/ 1315 h 4032"/>
                  <a:gd name="T38" fmla="*/ 369 w 1616"/>
                  <a:gd name="T39" fmla="*/ 1428 h 4032"/>
                  <a:gd name="T40" fmla="*/ 334 w 1616"/>
                  <a:gd name="T41" fmla="*/ 1544 h 4032"/>
                  <a:gd name="T42" fmla="*/ 302 w 1616"/>
                  <a:gd name="T43" fmla="*/ 1661 h 4032"/>
                  <a:gd name="T44" fmla="*/ 275 w 1616"/>
                  <a:gd name="T45" fmla="*/ 1779 h 4032"/>
                  <a:gd name="T46" fmla="*/ 250 w 1616"/>
                  <a:gd name="T47" fmla="*/ 1898 h 4032"/>
                  <a:gd name="T48" fmla="*/ 229 w 1616"/>
                  <a:gd name="T49" fmla="*/ 2017 h 4032"/>
                  <a:gd name="T50" fmla="*/ 212 w 1616"/>
                  <a:gd name="T51" fmla="*/ 2139 h 4032"/>
                  <a:gd name="T52" fmla="*/ 198 w 1616"/>
                  <a:gd name="T53" fmla="*/ 2260 h 4032"/>
                  <a:gd name="T54" fmla="*/ 191 w 1616"/>
                  <a:gd name="T55" fmla="*/ 2330 h 4032"/>
                  <a:gd name="T56" fmla="*/ 186 w 1616"/>
                  <a:gd name="T57" fmla="*/ 2354 h 4032"/>
                  <a:gd name="T58" fmla="*/ 182 w 1616"/>
                  <a:gd name="T59" fmla="*/ 2402 h 4032"/>
                  <a:gd name="T60" fmla="*/ 177 w 1616"/>
                  <a:gd name="T61" fmla="*/ 2474 h 4032"/>
                  <a:gd name="T62" fmla="*/ 172 w 1616"/>
                  <a:gd name="T63" fmla="*/ 2522 h 4032"/>
                  <a:gd name="T64" fmla="*/ 168 w 1616"/>
                  <a:gd name="T65" fmla="*/ 2546 h 4032"/>
                  <a:gd name="T66" fmla="*/ 161 w 1616"/>
                  <a:gd name="T67" fmla="*/ 2655 h 4032"/>
                  <a:gd name="T68" fmla="*/ 153 w 1616"/>
                  <a:gd name="T69" fmla="*/ 2848 h 4032"/>
                  <a:gd name="T70" fmla="*/ 145 w 1616"/>
                  <a:gd name="T71" fmla="*/ 3033 h 4032"/>
                  <a:gd name="T72" fmla="*/ 136 w 1616"/>
                  <a:gd name="T73" fmla="*/ 3215 h 4032"/>
                  <a:gd name="T74" fmla="*/ 121 w 1616"/>
                  <a:gd name="T75" fmla="*/ 3394 h 4032"/>
                  <a:gd name="T76" fmla="*/ 106 w 1616"/>
                  <a:gd name="T77" fmla="*/ 3527 h 4032"/>
                  <a:gd name="T78" fmla="*/ 93 w 1616"/>
                  <a:gd name="T79" fmla="*/ 3618 h 4032"/>
                  <a:gd name="T80" fmla="*/ 78 w 1616"/>
                  <a:gd name="T81" fmla="*/ 3708 h 4032"/>
                  <a:gd name="T82" fmla="*/ 60 w 1616"/>
                  <a:gd name="T83" fmla="*/ 3799 h 4032"/>
                  <a:gd name="T84" fmla="*/ 38 w 1616"/>
                  <a:gd name="T85" fmla="*/ 3891 h 4032"/>
                  <a:gd name="T86" fmla="*/ 14 w 1616"/>
                  <a:gd name="T87" fmla="*/ 3985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6" h="4032">
                    <a:moveTo>
                      <a:pt x="1616" y="0"/>
                    </a:moveTo>
                    <a:lnTo>
                      <a:pt x="1569" y="31"/>
                    </a:lnTo>
                    <a:lnTo>
                      <a:pt x="1520" y="62"/>
                    </a:lnTo>
                    <a:lnTo>
                      <a:pt x="1470" y="91"/>
                    </a:lnTo>
                    <a:lnTo>
                      <a:pt x="1418" y="120"/>
                    </a:lnTo>
                    <a:lnTo>
                      <a:pt x="1366" y="149"/>
                    </a:lnTo>
                    <a:lnTo>
                      <a:pt x="1313" y="178"/>
                    </a:lnTo>
                    <a:lnTo>
                      <a:pt x="1261" y="208"/>
                    </a:lnTo>
                    <a:lnTo>
                      <a:pt x="1209" y="237"/>
                    </a:lnTo>
                    <a:lnTo>
                      <a:pt x="1158" y="268"/>
                    </a:lnTo>
                    <a:lnTo>
                      <a:pt x="1107" y="300"/>
                    </a:lnTo>
                    <a:lnTo>
                      <a:pt x="1082" y="317"/>
                    </a:lnTo>
                    <a:lnTo>
                      <a:pt x="1058" y="333"/>
                    </a:lnTo>
                    <a:lnTo>
                      <a:pt x="1034" y="350"/>
                    </a:lnTo>
                    <a:lnTo>
                      <a:pt x="1011" y="368"/>
                    </a:lnTo>
                    <a:lnTo>
                      <a:pt x="988" y="386"/>
                    </a:lnTo>
                    <a:lnTo>
                      <a:pt x="964" y="404"/>
                    </a:lnTo>
                    <a:lnTo>
                      <a:pt x="942" y="423"/>
                    </a:lnTo>
                    <a:lnTo>
                      <a:pt x="921" y="442"/>
                    </a:lnTo>
                    <a:lnTo>
                      <a:pt x="900" y="462"/>
                    </a:lnTo>
                    <a:lnTo>
                      <a:pt x="880" y="483"/>
                    </a:lnTo>
                    <a:lnTo>
                      <a:pt x="861" y="504"/>
                    </a:lnTo>
                    <a:lnTo>
                      <a:pt x="843" y="525"/>
                    </a:lnTo>
                    <a:lnTo>
                      <a:pt x="806" y="574"/>
                    </a:lnTo>
                    <a:lnTo>
                      <a:pt x="770" y="623"/>
                    </a:lnTo>
                    <a:lnTo>
                      <a:pt x="736" y="673"/>
                    </a:lnTo>
                    <a:lnTo>
                      <a:pt x="702" y="723"/>
                    </a:lnTo>
                    <a:lnTo>
                      <a:pt x="670" y="774"/>
                    </a:lnTo>
                    <a:lnTo>
                      <a:pt x="639" y="825"/>
                    </a:lnTo>
                    <a:lnTo>
                      <a:pt x="608" y="877"/>
                    </a:lnTo>
                    <a:lnTo>
                      <a:pt x="580" y="930"/>
                    </a:lnTo>
                    <a:lnTo>
                      <a:pt x="552" y="983"/>
                    </a:lnTo>
                    <a:lnTo>
                      <a:pt x="525" y="1037"/>
                    </a:lnTo>
                    <a:lnTo>
                      <a:pt x="500" y="1093"/>
                    </a:lnTo>
                    <a:lnTo>
                      <a:pt x="476" y="1147"/>
                    </a:lnTo>
                    <a:lnTo>
                      <a:pt x="452" y="1203"/>
                    </a:lnTo>
                    <a:lnTo>
                      <a:pt x="430" y="1258"/>
                    </a:lnTo>
                    <a:lnTo>
                      <a:pt x="409" y="1315"/>
                    </a:lnTo>
                    <a:lnTo>
                      <a:pt x="389" y="1371"/>
                    </a:lnTo>
                    <a:lnTo>
                      <a:pt x="369" y="1428"/>
                    </a:lnTo>
                    <a:lnTo>
                      <a:pt x="351" y="1486"/>
                    </a:lnTo>
                    <a:lnTo>
                      <a:pt x="334" y="1544"/>
                    </a:lnTo>
                    <a:lnTo>
                      <a:pt x="318" y="1603"/>
                    </a:lnTo>
                    <a:lnTo>
                      <a:pt x="302" y="1661"/>
                    </a:lnTo>
                    <a:lnTo>
                      <a:pt x="288" y="1720"/>
                    </a:lnTo>
                    <a:lnTo>
                      <a:pt x="275" y="1779"/>
                    </a:lnTo>
                    <a:lnTo>
                      <a:pt x="261" y="1838"/>
                    </a:lnTo>
                    <a:lnTo>
                      <a:pt x="250" y="1898"/>
                    </a:lnTo>
                    <a:lnTo>
                      <a:pt x="239" y="1958"/>
                    </a:lnTo>
                    <a:lnTo>
                      <a:pt x="229" y="2017"/>
                    </a:lnTo>
                    <a:lnTo>
                      <a:pt x="220" y="2079"/>
                    </a:lnTo>
                    <a:lnTo>
                      <a:pt x="212" y="2139"/>
                    </a:lnTo>
                    <a:lnTo>
                      <a:pt x="205" y="2199"/>
                    </a:lnTo>
                    <a:lnTo>
                      <a:pt x="198" y="2260"/>
                    </a:lnTo>
                    <a:lnTo>
                      <a:pt x="193" y="2321"/>
                    </a:lnTo>
                    <a:lnTo>
                      <a:pt x="191" y="2330"/>
                    </a:lnTo>
                    <a:lnTo>
                      <a:pt x="188" y="2341"/>
                    </a:lnTo>
                    <a:lnTo>
                      <a:pt x="186" y="2354"/>
                    </a:lnTo>
                    <a:lnTo>
                      <a:pt x="185" y="2369"/>
                    </a:lnTo>
                    <a:lnTo>
                      <a:pt x="182" y="2402"/>
                    </a:lnTo>
                    <a:lnTo>
                      <a:pt x="179" y="2438"/>
                    </a:lnTo>
                    <a:lnTo>
                      <a:pt x="177" y="2474"/>
                    </a:lnTo>
                    <a:lnTo>
                      <a:pt x="174" y="2507"/>
                    </a:lnTo>
                    <a:lnTo>
                      <a:pt x="172" y="2522"/>
                    </a:lnTo>
                    <a:lnTo>
                      <a:pt x="170" y="2535"/>
                    </a:lnTo>
                    <a:lnTo>
                      <a:pt x="168" y="2546"/>
                    </a:lnTo>
                    <a:lnTo>
                      <a:pt x="165" y="2555"/>
                    </a:lnTo>
                    <a:lnTo>
                      <a:pt x="161" y="2655"/>
                    </a:lnTo>
                    <a:lnTo>
                      <a:pt x="157" y="2753"/>
                    </a:lnTo>
                    <a:lnTo>
                      <a:pt x="153" y="2848"/>
                    </a:lnTo>
                    <a:lnTo>
                      <a:pt x="149" y="2941"/>
                    </a:lnTo>
                    <a:lnTo>
                      <a:pt x="145" y="3033"/>
                    </a:lnTo>
                    <a:lnTo>
                      <a:pt x="141" y="3125"/>
                    </a:lnTo>
                    <a:lnTo>
                      <a:pt x="136" y="3215"/>
                    </a:lnTo>
                    <a:lnTo>
                      <a:pt x="129" y="3304"/>
                    </a:lnTo>
                    <a:lnTo>
                      <a:pt x="121" y="3394"/>
                    </a:lnTo>
                    <a:lnTo>
                      <a:pt x="112" y="3483"/>
                    </a:lnTo>
                    <a:lnTo>
                      <a:pt x="106" y="3527"/>
                    </a:lnTo>
                    <a:lnTo>
                      <a:pt x="100" y="3573"/>
                    </a:lnTo>
                    <a:lnTo>
                      <a:pt x="93" y="3618"/>
                    </a:lnTo>
                    <a:lnTo>
                      <a:pt x="86" y="3662"/>
                    </a:lnTo>
                    <a:lnTo>
                      <a:pt x="78" y="3708"/>
                    </a:lnTo>
                    <a:lnTo>
                      <a:pt x="69" y="3753"/>
                    </a:lnTo>
                    <a:lnTo>
                      <a:pt x="60" y="3799"/>
                    </a:lnTo>
                    <a:lnTo>
                      <a:pt x="50" y="3845"/>
                    </a:lnTo>
                    <a:lnTo>
                      <a:pt x="38" y="3891"/>
                    </a:lnTo>
                    <a:lnTo>
                      <a:pt x="26" y="3938"/>
                    </a:lnTo>
                    <a:lnTo>
                      <a:pt x="14" y="3985"/>
                    </a:lnTo>
                    <a:lnTo>
                      <a:pt x="0" y="403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7" name="Freeform 1059"/>
              <p:cNvSpPr>
                <a:spLocks noChangeAspect="1"/>
              </p:cNvSpPr>
              <p:nvPr/>
            </p:nvSpPr>
            <p:spPr bwMode="auto">
              <a:xfrm>
                <a:off x="4354" y="2414"/>
                <a:ext cx="24" cy="70"/>
              </a:xfrm>
              <a:custGeom>
                <a:avLst/>
                <a:gdLst>
                  <a:gd name="T0" fmla="*/ 552 w 552"/>
                  <a:gd name="T1" fmla="*/ 0 h 1685"/>
                  <a:gd name="T2" fmla="*/ 516 w 552"/>
                  <a:gd name="T3" fmla="*/ 105 h 1685"/>
                  <a:gd name="T4" fmla="*/ 479 w 552"/>
                  <a:gd name="T5" fmla="*/ 211 h 1685"/>
                  <a:gd name="T6" fmla="*/ 441 w 552"/>
                  <a:gd name="T7" fmla="*/ 316 h 1685"/>
                  <a:gd name="T8" fmla="*/ 404 w 552"/>
                  <a:gd name="T9" fmla="*/ 420 h 1685"/>
                  <a:gd name="T10" fmla="*/ 367 w 552"/>
                  <a:gd name="T11" fmla="*/ 524 h 1685"/>
                  <a:gd name="T12" fmla="*/ 329 w 552"/>
                  <a:gd name="T13" fmla="*/ 629 h 1685"/>
                  <a:gd name="T14" fmla="*/ 292 w 552"/>
                  <a:gd name="T15" fmla="*/ 733 h 1685"/>
                  <a:gd name="T16" fmla="*/ 256 w 552"/>
                  <a:gd name="T17" fmla="*/ 837 h 1685"/>
                  <a:gd name="T18" fmla="*/ 220 w 552"/>
                  <a:gd name="T19" fmla="*/ 941 h 1685"/>
                  <a:gd name="T20" fmla="*/ 184 w 552"/>
                  <a:gd name="T21" fmla="*/ 1045 h 1685"/>
                  <a:gd name="T22" fmla="*/ 150 w 552"/>
                  <a:gd name="T23" fmla="*/ 1151 h 1685"/>
                  <a:gd name="T24" fmla="*/ 117 w 552"/>
                  <a:gd name="T25" fmla="*/ 1256 h 1685"/>
                  <a:gd name="T26" fmla="*/ 85 w 552"/>
                  <a:gd name="T27" fmla="*/ 1362 h 1685"/>
                  <a:gd name="T28" fmla="*/ 55 w 552"/>
                  <a:gd name="T29" fmla="*/ 1469 h 1685"/>
                  <a:gd name="T30" fmla="*/ 41 w 552"/>
                  <a:gd name="T31" fmla="*/ 1522 h 1685"/>
                  <a:gd name="T32" fmla="*/ 27 w 552"/>
                  <a:gd name="T33" fmla="*/ 1576 h 1685"/>
                  <a:gd name="T34" fmla="*/ 13 w 552"/>
                  <a:gd name="T35" fmla="*/ 1631 h 1685"/>
                  <a:gd name="T36" fmla="*/ 0 w 552"/>
                  <a:gd name="T37"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2" h="1685">
                    <a:moveTo>
                      <a:pt x="552" y="0"/>
                    </a:moveTo>
                    <a:lnTo>
                      <a:pt x="516" y="105"/>
                    </a:lnTo>
                    <a:lnTo>
                      <a:pt x="479" y="211"/>
                    </a:lnTo>
                    <a:lnTo>
                      <a:pt x="441" y="316"/>
                    </a:lnTo>
                    <a:lnTo>
                      <a:pt x="404" y="420"/>
                    </a:lnTo>
                    <a:lnTo>
                      <a:pt x="367" y="524"/>
                    </a:lnTo>
                    <a:lnTo>
                      <a:pt x="329" y="629"/>
                    </a:lnTo>
                    <a:lnTo>
                      <a:pt x="292" y="733"/>
                    </a:lnTo>
                    <a:lnTo>
                      <a:pt x="256" y="837"/>
                    </a:lnTo>
                    <a:lnTo>
                      <a:pt x="220" y="941"/>
                    </a:lnTo>
                    <a:lnTo>
                      <a:pt x="184" y="1045"/>
                    </a:lnTo>
                    <a:lnTo>
                      <a:pt x="150" y="1151"/>
                    </a:lnTo>
                    <a:lnTo>
                      <a:pt x="117" y="1256"/>
                    </a:lnTo>
                    <a:lnTo>
                      <a:pt x="85" y="1362"/>
                    </a:lnTo>
                    <a:lnTo>
                      <a:pt x="55" y="1469"/>
                    </a:lnTo>
                    <a:lnTo>
                      <a:pt x="41" y="1522"/>
                    </a:lnTo>
                    <a:lnTo>
                      <a:pt x="27" y="1576"/>
                    </a:lnTo>
                    <a:lnTo>
                      <a:pt x="13" y="1631"/>
                    </a:lnTo>
                    <a:lnTo>
                      <a:pt x="0" y="168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8" name="Freeform 1060"/>
              <p:cNvSpPr>
                <a:spLocks noChangeAspect="1"/>
              </p:cNvSpPr>
              <p:nvPr/>
            </p:nvSpPr>
            <p:spPr bwMode="auto">
              <a:xfrm>
                <a:off x="4345" y="2424"/>
                <a:ext cx="22" cy="65"/>
              </a:xfrm>
              <a:custGeom>
                <a:avLst/>
                <a:gdLst>
                  <a:gd name="T0" fmla="*/ 525 w 525"/>
                  <a:gd name="T1" fmla="*/ 0 h 1560"/>
                  <a:gd name="T2" fmla="*/ 480 w 525"/>
                  <a:gd name="T3" fmla="*/ 104 h 1560"/>
                  <a:gd name="T4" fmla="*/ 437 w 525"/>
                  <a:gd name="T5" fmla="*/ 206 h 1560"/>
                  <a:gd name="T6" fmla="*/ 398 w 525"/>
                  <a:gd name="T7" fmla="*/ 306 h 1560"/>
                  <a:gd name="T8" fmla="*/ 361 w 525"/>
                  <a:gd name="T9" fmla="*/ 405 h 1560"/>
                  <a:gd name="T10" fmla="*/ 326 w 525"/>
                  <a:gd name="T11" fmla="*/ 501 h 1560"/>
                  <a:gd name="T12" fmla="*/ 293 w 525"/>
                  <a:gd name="T13" fmla="*/ 596 h 1560"/>
                  <a:gd name="T14" fmla="*/ 262 w 525"/>
                  <a:gd name="T15" fmla="*/ 691 h 1560"/>
                  <a:gd name="T16" fmla="*/ 232 w 525"/>
                  <a:gd name="T17" fmla="*/ 784 h 1560"/>
                  <a:gd name="T18" fmla="*/ 202 w 525"/>
                  <a:gd name="T19" fmla="*/ 879 h 1560"/>
                  <a:gd name="T20" fmla="*/ 174 w 525"/>
                  <a:gd name="T21" fmla="*/ 973 h 1560"/>
                  <a:gd name="T22" fmla="*/ 145 w 525"/>
                  <a:gd name="T23" fmla="*/ 1067 h 1560"/>
                  <a:gd name="T24" fmla="*/ 117 w 525"/>
                  <a:gd name="T25" fmla="*/ 1162 h 1560"/>
                  <a:gd name="T26" fmla="*/ 88 w 525"/>
                  <a:gd name="T27" fmla="*/ 1259 h 1560"/>
                  <a:gd name="T28" fmla="*/ 60 w 525"/>
                  <a:gd name="T29" fmla="*/ 1357 h 1560"/>
                  <a:gd name="T30" fmla="*/ 30 w 525"/>
                  <a:gd name="T31" fmla="*/ 1458 h 1560"/>
                  <a:gd name="T32" fmla="*/ 0 w 525"/>
                  <a:gd name="T33" fmla="*/ 15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1560">
                    <a:moveTo>
                      <a:pt x="525" y="0"/>
                    </a:moveTo>
                    <a:lnTo>
                      <a:pt x="480" y="104"/>
                    </a:lnTo>
                    <a:lnTo>
                      <a:pt x="437" y="206"/>
                    </a:lnTo>
                    <a:lnTo>
                      <a:pt x="398" y="306"/>
                    </a:lnTo>
                    <a:lnTo>
                      <a:pt x="361" y="405"/>
                    </a:lnTo>
                    <a:lnTo>
                      <a:pt x="326" y="501"/>
                    </a:lnTo>
                    <a:lnTo>
                      <a:pt x="293" y="596"/>
                    </a:lnTo>
                    <a:lnTo>
                      <a:pt x="262" y="691"/>
                    </a:lnTo>
                    <a:lnTo>
                      <a:pt x="232" y="784"/>
                    </a:lnTo>
                    <a:lnTo>
                      <a:pt x="202" y="879"/>
                    </a:lnTo>
                    <a:lnTo>
                      <a:pt x="174" y="973"/>
                    </a:lnTo>
                    <a:lnTo>
                      <a:pt x="145" y="1067"/>
                    </a:lnTo>
                    <a:lnTo>
                      <a:pt x="117" y="1162"/>
                    </a:lnTo>
                    <a:lnTo>
                      <a:pt x="88" y="1259"/>
                    </a:lnTo>
                    <a:lnTo>
                      <a:pt x="60" y="1357"/>
                    </a:lnTo>
                    <a:lnTo>
                      <a:pt x="30" y="1458"/>
                    </a:lnTo>
                    <a:lnTo>
                      <a:pt x="0" y="156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39" name="Freeform 1061"/>
              <p:cNvSpPr>
                <a:spLocks noChangeAspect="1"/>
              </p:cNvSpPr>
              <p:nvPr/>
            </p:nvSpPr>
            <p:spPr bwMode="auto">
              <a:xfrm>
                <a:off x="4204" y="2885"/>
                <a:ext cx="39" cy="85"/>
              </a:xfrm>
              <a:custGeom>
                <a:avLst/>
                <a:gdLst>
                  <a:gd name="T0" fmla="*/ 953 w 953"/>
                  <a:gd name="T1" fmla="*/ 0 h 2030"/>
                  <a:gd name="T2" fmla="*/ 881 w 953"/>
                  <a:gd name="T3" fmla="*/ 107 h 2030"/>
                  <a:gd name="T4" fmla="*/ 810 w 953"/>
                  <a:gd name="T5" fmla="*/ 214 h 2030"/>
                  <a:gd name="T6" fmla="*/ 775 w 953"/>
                  <a:gd name="T7" fmla="*/ 269 h 2030"/>
                  <a:gd name="T8" fmla="*/ 741 w 953"/>
                  <a:gd name="T9" fmla="*/ 323 h 2030"/>
                  <a:gd name="T10" fmla="*/ 707 w 953"/>
                  <a:gd name="T11" fmla="*/ 379 h 2030"/>
                  <a:gd name="T12" fmla="*/ 674 w 953"/>
                  <a:gd name="T13" fmla="*/ 434 h 2030"/>
                  <a:gd name="T14" fmla="*/ 641 w 953"/>
                  <a:gd name="T15" fmla="*/ 489 h 2030"/>
                  <a:gd name="T16" fmla="*/ 609 w 953"/>
                  <a:gd name="T17" fmla="*/ 545 h 2030"/>
                  <a:gd name="T18" fmla="*/ 576 w 953"/>
                  <a:gd name="T19" fmla="*/ 601 h 2030"/>
                  <a:gd name="T20" fmla="*/ 546 w 953"/>
                  <a:gd name="T21" fmla="*/ 658 h 2030"/>
                  <a:gd name="T22" fmla="*/ 516 w 953"/>
                  <a:gd name="T23" fmla="*/ 714 h 2030"/>
                  <a:gd name="T24" fmla="*/ 487 w 953"/>
                  <a:gd name="T25" fmla="*/ 771 h 2030"/>
                  <a:gd name="T26" fmla="*/ 459 w 953"/>
                  <a:gd name="T27" fmla="*/ 829 h 2030"/>
                  <a:gd name="T28" fmla="*/ 432 w 953"/>
                  <a:gd name="T29" fmla="*/ 888 h 2030"/>
                  <a:gd name="T30" fmla="*/ 406 w 953"/>
                  <a:gd name="T31" fmla="*/ 946 h 2030"/>
                  <a:gd name="T32" fmla="*/ 381 w 953"/>
                  <a:gd name="T33" fmla="*/ 1005 h 2030"/>
                  <a:gd name="T34" fmla="*/ 357 w 953"/>
                  <a:gd name="T35" fmla="*/ 1064 h 2030"/>
                  <a:gd name="T36" fmla="*/ 335 w 953"/>
                  <a:gd name="T37" fmla="*/ 1124 h 2030"/>
                  <a:gd name="T38" fmla="*/ 314 w 953"/>
                  <a:gd name="T39" fmla="*/ 1184 h 2030"/>
                  <a:gd name="T40" fmla="*/ 294 w 953"/>
                  <a:gd name="T41" fmla="*/ 1244 h 2030"/>
                  <a:gd name="T42" fmla="*/ 275 w 953"/>
                  <a:gd name="T43" fmla="*/ 1305 h 2030"/>
                  <a:gd name="T44" fmla="*/ 258 w 953"/>
                  <a:gd name="T45" fmla="*/ 1368 h 2030"/>
                  <a:gd name="T46" fmla="*/ 243 w 953"/>
                  <a:gd name="T47" fmla="*/ 1430 h 2030"/>
                  <a:gd name="T48" fmla="*/ 228 w 953"/>
                  <a:gd name="T49" fmla="*/ 1492 h 2030"/>
                  <a:gd name="T50" fmla="*/ 215 w 953"/>
                  <a:gd name="T51" fmla="*/ 1555 h 2030"/>
                  <a:gd name="T52" fmla="*/ 205 w 953"/>
                  <a:gd name="T53" fmla="*/ 1619 h 2030"/>
                  <a:gd name="T54" fmla="*/ 196 w 953"/>
                  <a:gd name="T55" fmla="*/ 1683 h 2030"/>
                  <a:gd name="T56" fmla="*/ 188 w 953"/>
                  <a:gd name="T57" fmla="*/ 1747 h 2030"/>
                  <a:gd name="T58" fmla="*/ 183 w 953"/>
                  <a:gd name="T59" fmla="*/ 1812 h 2030"/>
                  <a:gd name="T60" fmla="*/ 180 w 953"/>
                  <a:gd name="T61" fmla="*/ 1879 h 2030"/>
                  <a:gd name="T62" fmla="*/ 179 w 953"/>
                  <a:gd name="T63" fmla="*/ 1886 h 2030"/>
                  <a:gd name="T64" fmla="*/ 178 w 953"/>
                  <a:gd name="T65" fmla="*/ 1894 h 2030"/>
                  <a:gd name="T66" fmla="*/ 177 w 953"/>
                  <a:gd name="T67" fmla="*/ 1901 h 2030"/>
                  <a:gd name="T68" fmla="*/ 175 w 953"/>
                  <a:gd name="T69" fmla="*/ 1907 h 2030"/>
                  <a:gd name="T70" fmla="*/ 172 w 953"/>
                  <a:gd name="T71" fmla="*/ 1914 h 2030"/>
                  <a:gd name="T72" fmla="*/ 169 w 953"/>
                  <a:gd name="T73" fmla="*/ 1920 h 2030"/>
                  <a:gd name="T74" fmla="*/ 165 w 953"/>
                  <a:gd name="T75" fmla="*/ 1926 h 2030"/>
                  <a:gd name="T76" fmla="*/ 161 w 953"/>
                  <a:gd name="T77" fmla="*/ 1931 h 2030"/>
                  <a:gd name="T78" fmla="*/ 152 w 953"/>
                  <a:gd name="T79" fmla="*/ 1942 h 2030"/>
                  <a:gd name="T80" fmla="*/ 141 w 953"/>
                  <a:gd name="T81" fmla="*/ 1952 h 2030"/>
                  <a:gd name="T82" fmla="*/ 129 w 953"/>
                  <a:gd name="T83" fmla="*/ 1961 h 2030"/>
                  <a:gd name="T84" fmla="*/ 116 w 953"/>
                  <a:gd name="T85" fmla="*/ 1970 h 2030"/>
                  <a:gd name="T86" fmla="*/ 87 w 953"/>
                  <a:gd name="T87" fmla="*/ 1986 h 2030"/>
                  <a:gd name="T88" fmla="*/ 57 w 953"/>
                  <a:gd name="T89" fmla="*/ 2001 h 2030"/>
                  <a:gd name="T90" fmla="*/ 28 w 953"/>
                  <a:gd name="T91" fmla="*/ 2015 h 2030"/>
                  <a:gd name="T92" fmla="*/ 0 w 953"/>
                  <a:gd name="T93" fmla="*/ 203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3" h="2030">
                    <a:moveTo>
                      <a:pt x="953" y="0"/>
                    </a:moveTo>
                    <a:lnTo>
                      <a:pt x="881" y="107"/>
                    </a:lnTo>
                    <a:lnTo>
                      <a:pt x="810" y="214"/>
                    </a:lnTo>
                    <a:lnTo>
                      <a:pt x="775" y="269"/>
                    </a:lnTo>
                    <a:lnTo>
                      <a:pt x="741" y="323"/>
                    </a:lnTo>
                    <a:lnTo>
                      <a:pt x="707" y="379"/>
                    </a:lnTo>
                    <a:lnTo>
                      <a:pt x="674" y="434"/>
                    </a:lnTo>
                    <a:lnTo>
                      <a:pt x="641" y="489"/>
                    </a:lnTo>
                    <a:lnTo>
                      <a:pt x="609" y="545"/>
                    </a:lnTo>
                    <a:lnTo>
                      <a:pt x="576" y="601"/>
                    </a:lnTo>
                    <a:lnTo>
                      <a:pt x="546" y="658"/>
                    </a:lnTo>
                    <a:lnTo>
                      <a:pt x="516" y="714"/>
                    </a:lnTo>
                    <a:lnTo>
                      <a:pt x="487" y="771"/>
                    </a:lnTo>
                    <a:lnTo>
                      <a:pt x="459" y="829"/>
                    </a:lnTo>
                    <a:lnTo>
                      <a:pt x="432" y="888"/>
                    </a:lnTo>
                    <a:lnTo>
                      <a:pt x="406" y="946"/>
                    </a:lnTo>
                    <a:lnTo>
                      <a:pt x="381" y="1005"/>
                    </a:lnTo>
                    <a:lnTo>
                      <a:pt x="357" y="1064"/>
                    </a:lnTo>
                    <a:lnTo>
                      <a:pt x="335" y="1124"/>
                    </a:lnTo>
                    <a:lnTo>
                      <a:pt x="314" y="1184"/>
                    </a:lnTo>
                    <a:lnTo>
                      <a:pt x="294" y="1244"/>
                    </a:lnTo>
                    <a:lnTo>
                      <a:pt x="275" y="1305"/>
                    </a:lnTo>
                    <a:lnTo>
                      <a:pt x="258" y="1368"/>
                    </a:lnTo>
                    <a:lnTo>
                      <a:pt x="243" y="1430"/>
                    </a:lnTo>
                    <a:lnTo>
                      <a:pt x="228" y="1492"/>
                    </a:lnTo>
                    <a:lnTo>
                      <a:pt x="215" y="1555"/>
                    </a:lnTo>
                    <a:lnTo>
                      <a:pt x="205" y="1619"/>
                    </a:lnTo>
                    <a:lnTo>
                      <a:pt x="196" y="1683"/>
                    </a:lnTo>
                    <a:lnTo>
                      <a:pt x="188" y="1747"/>
                    </a:lnTo>
                    <a:lnTo>
                      <a:pt x="183" y="1812"/>
                    </a:lnTo>
                    <a:lnTo>
                      <a:pt x="180" y="1879"/>
                    </a:lnTo>
                    <a:lnTo>
                      <a:pt x="179" y="1886"/>
                    </a:lnTo>
                    <a:lnTo>
                      <a:pt x="178" y="1894"/>
                    </a:lnTo>
                    <a:lnTo>
                      <a:pt x="177" y="1901"/>
                    </a:lnTo>
                    <a:lnTo>
                      <a:pt x="175" y="1907"/>
                    </a:lnTo>
                    <a:lnTo>
                      <a:pt x="172" y="1914"/>
                    </a:lnTo>
                    <a:lnTo>
                      <a:pt x="169" y="1920"/>
                    </a:lnTo>
                    <a:lnTo>
                      <a:pt x="165" y="1926"/>
                    </a:lnTo>
                    <a:lnTo>
                      <a:pt x="161" y="1931"/>
                    </a:lnTo>
                    <a:lnTo>
                      <a:pt x="152" y="1942"/>
                    </a:lnTo>
                    <a:lnTo>
                      <a:pt x="141" y="1952"/>
                    </a:lnTo>
                    <a:lnTo>
                      <a:pt x="129" y="1961"/>
                    </a:lnTo>
                    <a:lnTo>
                      <a:pt x="116" y="1970"/>
                    </a:lnTo>
                    <a:lnTo>
                      <a:pt x="87" y="1986"/>
                    </a:lnTo>
                    <a:lnTo>
                      <a:pt x="57" y="2001"/>
                    </a:lnTo>
                    <a:lnTo>
                      <a:pt x="28" y="2015"/>
                    </a:lnTo>
                    <a:lnTo>
                      <a:pt x="0" y="203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0" name="Freeform 1062"/>
              <p:cNvSpPr>
                <a:spLocks noChangeAspect="1"/>
              </p:cNvSpPr>
              <p:nvPr/>
            </p:nvSpPr>
            <p:spPr bwMode="auto">
              <a:xfrm>
                <a:off x="4225" y="2359"/>
                <a:ext cx="261" cy="598"/>
              </a:xfrm>
              <a:custGeom>
                <a:avLst/>
                <a:gdLst>
                  <a:gd name="T0" fmla="*/ 6247 w 6261"/>
                  <a:gd name="T1" fmla="*/ 14 h 14359"/>
                  <a:gd name="T2" fmla="*/ 6223 w 6261"/>
                  <a:gd name="T3" fmla="*/ 31 h 14359"/>
                  <a:gd name="T4" fmla="*/ 6195 w 6261"/>
                  <a:gd name="T5" fmla="*/ 44 h 14359"/>
                  <a:gd name="T6" fmla="*/ 6135 w 6261"/>
                  <a:gd name="T7" fmla="*/ 59 h 14359"/>
                  <a:gd name="T8" fmla="*/ 6029 w 6261"/>
                  <a:gd name="T9" fmla="*/ 69 h 14359"/>
                  <a:gd name="T10" fmla="*/ 5973 w 6261"/>
                  <a:gd name="T11" fmla="*/ 78 h 14359"/>
                  <a:gd name="T12" fmla="*/ 5860 w 6261"/>
                  <a:gd name="T13" fmla="*/ 112 h 14359"/>
                  <a:gd name="T14" fmla="*/ 5700 w 6261"/>
                  <a:gd name="T15" fmla="*/ 170 h 14359"/>
                  <a:gd name="T16" fmla="*/ 5529 w 6261"/>
                  <a:gd name="T17" fmla="*/ 241 h 14359"/>
                  <a:gd name="T18" fmla="*/ 5350 w 6261"/>
                  <a:gd name="T19" fmla="*/ 321 h 14359"/>
                  <a:gd name="T20" fmla="*/ 5051 w 6261"/>
                  <a:gd name="T21" fmla="*/ 466 h 14359"/>
                  <a:gd name="T22" fmla="*/ 4715 w 6261"/>
                  <a:gd name="T23" fmla="*/ 634 h 14359"/>
                  <a:gd name="T24" fmla="*/ 4442 w 6261"/>
                  <a:gd name="T25" fmla="*/ 769 h 14359"/>
                  <a:gd name="T26" fmla="*/ 4339 w 6261"/>
                  <a:gd name="T27" fmla="*/ 816 h 14359"/>
                  <a:gd name="T28" fmla="*/ 4245 w 6261"/>
                  <a:gd name="T29" fmla="*/ 858 h 14359"/>
                  <a:gd name="T30" fmla="*/ 4165 w 6261"/>
                  <a:gd name="T31" fmla="*/ 903 h 14359"/>
                  <a:gd name="T32" fmla="*/ 4105 w 6261"/>
                  <a:gd name="T33" fmla="*/ 946 h 14359"/>
                  <a:gd name="T34" fmla="*/ 4063 w 6261"/>
                  <a:gd name="T35" fmla="*/ 981 h 14359"/>
                  <a:gd name="T36" fmla="*/ 4022 w 6261"/>
                  <a:gd name="T37" fmla="*/ 1021 h 14359"/>
                  <a:gd name="T38" fmla="*/ 3913 w 6261"/>
                  <a:gd name="T39" fmla="*/ 1129 h 14359"/>
                  <a:gd name="T40" fmla="*/ 3815 w 6261"/>
                  <a:gd name="T41" fmla="*/ 1212 h 14359"/>
                  <a:gd name="T42" fmla="*/ 3690 w 6261"/>
                  <a:gd name="T43" fmla="*/ 1309 h 14359"/>
                  <a:gd name="T44" fmla="*/ 3557 w 6261"/>
                  <a:gd name="T45" fmla="*/ 1420 h 14359"/>
                  <a:gd name="T46" fmla="*/ 3410 w 6261"/>
                  <a:gd name="T47" fmla="*/ 1564 h 14359"/>
                  <a:gd name="T48" fmla="*/ 3205 w 6261"/>
                  <a:gd name="T49" fmla="*/ 1799 h 14359"/>
                  <a:gd name="T50" fmla="*/ 3026 w 6261"/>
                  <a:gd name="T51" fmla="*/ 2054 h 14359"/>
                  <a:gd name="T52" fmla="*/ 2867 w 6261"/>
                  <a:gd name="T53" fmla="*/ 2324 h 14359"/>
                  <a:gd name="T54" fmla="*/ 2729 w 6261"/>
                  <a:gd name="T55" fmla="*/ 2609 h 14359"/>
                  <a:gd name="T56" fmla="*/ 2608 w 6261"/>
                  <a:gd name="T57" fmla="*/ 2904 h 14359"/>
                  <a:gd name="T58" fmla="*/ 2500 w 6261"/>
                  <a:gd name="T59" fmla="*/ 3208 h 14359"/>
                  <a:gd name="T60" fmla="*/ 2407 w 6261"/>
                  <a:gd name="T61" fmla="*/ 3518 h 14359"/>
                  <a:gd name="T62" fmla="*/ 2323 w 6261"/>
                  <a:gd name="T63" fmla="*/ 3830 h 14359"/>
                  <a:gd name="T64" fmla="*/ 2248 w 6261"/>
                  <a:gd name="T65" fmla="*/ 4143 h 14359"/>
                  <a:gd name="T66" fmla="*/ 2163 w 6261"/>
                  <a:gd name="T67" fmla="*/ 4542 h 14359"/>
                  <a:gd name="T68" fmla="*/ 2121 w 6261"/>
                  <a:gd name="T69" fmla="*/ 4957 h 14359"/>
                  <a:gd name="T70" fmla="*/ 2041 w 6261"/>
                  <a:gd name="T71" fmla="*/ 5594 h 14359"/>
                  <a:gd name="T72" fmla="*/ 1961 w 6261"/>
                  <a:gd name="T73" fmla="*/ 6228 h 14359"/>
                  <a:gd name="T74" fmla="*/ 1903 w 6261"/>
                  <a:gd name="T75" fmla="*/ 6758 h 14359"/>
                  <a:gd name="T76" fmla="*/ 1872 w 6261"/>
                  <a:gd name="T77" fmla="*/ 7078 h 14359"/>
                  <a:gd name="T78" fmla="*/ 1848 w 6261"/>
                  <a:gd name="T79" fmla="*/ 7398 h 14359"/>
                  <a:gd name="T80" fmla="*/ 1831 w 6261"/>
                  <a:gd name="T81" fmla="*/ 7722 h 14359"/>
                  <a:gd name="T82" fmla="*/ 1822 w 6261"/>
                  <a:gd name="T83" fmla="*/ 8012 h 14359"/>
                  <a:gd name="T84" fmla="*/ 1796 w 6261"/>
                  <a:gd name="T85" fmla="*/ 8261 h 14359"/>
                  <a:gd name="T86" fmla="*/ 1747 w 6261"/>
                  <a:gd name="T87" fmla="*/ 8553 h 14359"/>
                  <a:gd name="T88" fmla="*/ 1678 w 6261"/>
                  <a:gd name="T89" fmla="*/ 8877 h 14359"/>
                  <a:gd name="T90" fmla="*/ 1593 w 6261"/>
                  <a:gd name="T91" fmla="*/ 9229 h 14359"/>
                  <a:gd name="T92" fmla="*/ 1493 w 6261"/>
                  <a:gd name="T93" fmla="*/ 9599 h 14359"/>
                  <a:gd name="T94" fmla="*/ 1383 w 6261"/>
                  <a:gd name="T95" fmla="*/ 9981 h 14359"/>
                  <a:gd name="T96" fmla="*/ 1267 w 6261"/>
                  <a:gd name="T97" fmla="*/ 10364 h 14359"/>
                  <a:gd name="T98" fmla="*/ 1106 w 6261"/>
                  <a:gd name="T99" fmla="*/ 10868 h 14359"/>
                  <a:gd name="T100" fmla="*/ 872 w 6261"/>
                  <a:gd name="T101" fmla="*/ 11570 h 14359"/>
                  <a:gd name="T102" fmla="*/ 779 w 6261"/>
                  <a:gd name="T103" fmla="*/ 11829 h 14359"/>
                  <a:gd name="T104" fmla="*/ 673 w 6261"/>
                  <a:gd name="T105" fmla="*/ 12101 h 14359"/>
                  <a:gd name="T106" fmla="*/ 519 w 6261"/>
                  <a:gd name="T107" fmla="*/ 12473 h 14359"/>
                  <a:gd name="T108" fmla="*/ 362 w 6261"/>
                  <a:gd name="T109" fmla="*/ 12850 h 14359"/>
                  <a:gd name="T110" fmla="*/ 252 w 6261"/>
                  <a:gd name="T111" fmla="*/ 13130 h 14359"/>
                  <a:gd name="T112" fmla="*/ 155 w 6261"/>
                  <a:gd name="T113" fmla="*/ 13404 h 14359"/>
                  <a:gd name="T114" fmla="*/ 75 w 6261"/>
                  <a:gd name="T115" fmla="*/ 13668 h 14359"/>
                  <a:gd name="T116" fmla="*/ 22 w 6261"/>
                  <a:gd name="T117" fmla="*/ 13917 h 14359"/>
                  <a:gd name="T118" fmla="*/ 0 w 6261"/>
                  <a:gd name="T119" fmla="*/ 14149 h 14359"/>
                  <a:gd name="T120" fmla="*/ 14 w 6261"/>
                  <a:gd name="T121" fmla="*/ 14359 h 1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1" h="14359">
                    <a:moveTo>
                      <a:pt x="6261" y="0"/>
                    </a:moveTo>
                    <a:lnTo>
                      <a:pt x="6254" y="7"/>
                    </a:lnTo>
                    <a:lnTo>
                      <a:pt x="6247" y="14"/>
                    </a:lnTo>
                    <a:lnTo>
                      <a:pt x="6240" y="20"/>
                    </a:lnTo>
                    <a:lnTo>
                      <a:pt x="6232" y="26"/>
                    </a:lnTo>
                    <a:lnTo>
                      <a:pt x="6223" y="31"/>
                    </a:lnTo>
                    <a:lnTo>
                      <a:pt x="6214" y="36"/>
                    </a:lnTo>
                    <a:lnTo>
                      <a:pt x="6204" y="40"/>
                    </a:lnTo>
                    <a:lnTo>
                      <a:pt x="6195" y="44"/>
                    </a:lnTo>
                    <a:lnTo>
                      <a:pt x="6176" y="50"/>
                    </a:lnTo>
                    <a:lnTo>
                      <a:pt x="6156" y="55"/>
                    </a:lnTo>
                    <a:lnTo>
                      <a:pt x="6135" y="59"/>
                    </a:lnTo>
                    <a:lnTo>
                      <a:pt x="6114" y="62"/>
                    </a:lnTo>
                    <a:lnTo>
                      <a:pt x="6071" y="66"/>
                    </a:lnTo>
                    <a:lnTo>
                      <a:pt x="6029" y="69"/>
                    </a:lnTo>
                    <a:lnTo>
                      <a:pt x="6010" y="72"/>
                    </a:lnTo>
                    <a:lnTo>
                      <a:pt x="5991" y="74"/>
                    </a:lnTo>
                    <a:lnTo>
                      <a:pt x="5973" y="78"/>
                    </a:lnTo>
                    <a:lnTo>
                      <a:pt x="5957" y="82"/>
                    </a:lnTo>
                    <a:lnTo>
                      <a:pt x="5909" y="96"/>
                    </a:lnTo>
                    <a:lnTo>
                      <a:pt x="5860" y="112"/>
                    </a:lnTo>
                    <a:lnTo>
                      <a:pt x="5807" y="130"/>
                    </a:lnTo>
                    <a:lnTo>
                      <a:pt x="5754" y="149"/>
                    </a:lnTo>
                    <a:lnTo>
                      <a:pt x="5700" y="170"/>
                    </a:lnTo>
                    <a:lnTo>
                      <a:pt x="5644" y="193"/>
                    </a:lnTo>
                    <a:lnTo>
                      <a:pt x="5587" y="217"/>
                    </a:lnTo>
                    <a:lnTo>
                      <a:pt x="5529" y="241"/>
                    </a:lnTo>
                    <a:lnTo>
                      <a:pt x="5469" y="267"/>
                    </a:lnTo>
                    <a:lnTo>
                      <a:pt x="5410" y="294"/>
                    </a:lnTo>
                    <a:lnTo>
                      <a:pt x="5350" y="321"/>
                    </a:lnTo>
                    <a:lnTo>
                      <a:pt x="5291" y="349"/>
                    </a:lnTo>
                    <a:lnTo>
                      <a:pt x="5171" y="407"/>
                    </a:lnTo>
                    <a:lnTo>
                      <a:pt x="5051" y="466"/>
                    </a:lnTo>
                    <a:lnTo>
                      <a:pt x="4935" y="524"/>
                    </a:lnTo>
                    <a:lnTo>
                      <a:pt x="4823" y="580"/>
                    </a:lnTo>
                    <a:lnTo>
                      <a:pt x="4715" y="634"/>
                    </a:lnTo>
                    <a:lnTo>
                      <a:pt x="4616" y="684"/>
                    </a:lnTo>
                    <a:lnTo>
                      <a:pt x="4524" y="730"/>
                    </a:lnTo>
                    <a:lnTo>
                      <a:pt x="4442" y="769"/>
                    </a:lnTo>
                    <a:lnTo>
                      <a:pt x="4404" y="787"/>
                    </a:lnTo>
                    <a:lnTo>
                      <a:pt x="4370" y="802"/>
                    </a:lnTo>
                    <a:lnTo>
                      <a:pt x="4339" y="816"/>
                    </a:lnTo>
                    <a:lnTo>
                      <a:pt x="4312" y="827"/>
                    </a:lnTo>
                    <a:lnTo>
                      <a:pt x="4277" y="843"/>
                    </a:lnTo>
                    <a:lnTo>
                      <a:pt x="4245" y="858"/>
                    </a:lnTo>
                    <a:lnTo>
                      <a:pt x="4216" y="874"/>
                    </a:lnTo>
                    <a:lnTo>
                      <a:pt x="4189" y="889"/>
                    </a:lnTo>
                    <a:lnTo>
                      <a:pt x="4165" y="903"/>
                    </a:lnTo>
                    <a:lnTo>
                      <a:pt x="4143" y="918"/>
                    </a:lnTo>
                    <a:lnTo>
                      <a:pt x="4123" y="931"/>
                    </a:lnTo>
                    <a:lnTo>
                      <a:pt x="4105" y="946"/>
                    </a:lnTo>
                    <a:lnTo>
                      <a:pt x="4089" y="958"/>
                    </a:lnTo>
                    <a:lnTo>
                      <a:pt x="4075" y="970"/>
                    </a:lnTo>
                    <a:lnTo>
                      <a:pt x="4063" y="981"/>
                    </a:lnTo>
                    <a:lnTo>
                      <a:pt x="4052" y="991"/>
                    </a:lnTo>
                    <a:lnTo>
                      <a:pt x="4034" y="1009"/>
                    </a:lnTo>
                    <a:lnTo>
                      <a:pt x="4022" y="1021"/>
                    </a:lnTo>
                    <a:lnTo>
                      <a:pt x="3984" y="1061"/>
                    </a:lnTo>
                    <a:lnTo>
                      <a:pt x="3947" y="1096"/>
                    </a:lnTo>
                    <a:lnTo>
                      <a:pt x="3913" y="1129"/>
                    </a:lnTo>
                    <a:lnTo>
                      <a:pt x="3879" y="1159"/>
                    </a:lnTo>
                    <a:lnTo>
                      <a:pt x="3847" y="1186"/>
                    </a:lnTo>
                    <a:lnTo>
                      <a:pt x="3815" y="1212"/>
                    </a:lnTo>
                    <a:lnTo>
                      <a:pt x="3784" y="1237"/>
                    </a:lnTo>
                    <a:lnTo>
                      <a:pt x="3753" y="1261"/>
                    </a:lnTo>
                    <a:lnTo>
                      <a:pt x="3690" y="1309"/>
                    </a:lnTo>
                    <a:lnTo>
                      <a:pt x="3625" y="1361"/>
                    </a:lnTo>
                    <a:lnTo>
                      <a:pt x="3592" y="1389"/>
                    </a:lnTo>
                    <a:lnTo>
                      <a:pt x="3557" y="1420"/>
                    </a:lnTo>
                    <a:lnTo>
                      <a:pt x="3521" y="1454"/>
                    </a:lnTo>
                    <a:lnTo>
                      <a:pt x="3483" y="1491"/>
                    </a:lnTo>
                    <a:lnTo>
                      <a:pt x="3410" y="1564"/>
                    </a:lnTo>
                    <a:lnTo>
                      <a:pt x="3339" y="1640"/>
                    </a:lnTo>
                    <a:lnTo>
                      <a:pt x="3270" y="1719"/>
                    </a:lnTo>
                    <a:lnTo>
                      <a:pt x="3205" y="1799"/>
                    </a:lnTo>
                    <a:lnTo>
                      <a:pt x="3143" y="1882"/>
                    </a:lnTo>
                    <a:lnTo>
                      <a:pt x="3083" y="1968"/>
                    </a:lnTo>
                    <a:lnTo>
                      <a:pt x="3026" y="2054"/>
                    </a:lnTo>
                    <a:lnTo>
                      <a:pt x="2971" y="2142"/>
                    </a:lnTo>
                    <a:lnTo>
                      <a:pt x="2917" y="2233"/>
                    </a:lnTo>
                    <a:lnTo>
                      <a:pt x="2867" y="2324"/>
                    </a:lnTo>
                    <a:lnTo>
                      <a:pt x="2819" y="2417"/>
                    </a:lnTo>
                    <a:lnTo>
                      <a:pt x="2773" y="2513"/>
                    </a:lnTo>
                    <a:lnTo>
                      <a:pt x="2729" y="2609"/>
                    </a:lnTo>
                    <a:lnTo>
                      <a:pt x="2687" y="2706"/>
                    </a:lnTo>
                    <a:lnTo>
                      <a:pt x="2646" y="2804"/>
                    </a:lnTo>
                    <a:lnTo>
                      <a:pt x="2608" y="2904"/>
                    </a:lnTo>
                    <a:lnTo>
                      <a:pt x="2570" y="3005"/>
                    </a:lnTo>
                    <a:lnTo>
                      <a:pt x="2534" y="3106"/>
                    </a:lnTo>
                    <a:lnTo>
                      <a:pt x="2500" y="3208"/>
                    </a:lnTo>
                    <a:lnTo>
                      <a:pt x="2468" y="3310"/>
                    </a:lnTo>
                    <a:lnTo>
                      <a:pt x="2437" y="3413"/>
                    </a:lnTo>
                    <a:lnTo>
                      <a:pt x="2407" y="3518"/>
                    </a:lnTo>
                    <a:lnTo>
                      <a:pt x="2378" y="3621"/>
                    </a:lnTo>
                    <a:lnTo>
                      <a:pt x="2350" y="3725"/>
                    </a:lnTo>
                    <a:lnTo>
                      <a:pt x="2323" y="3830"/>
                    </a:lnTo>
                    <a:lnTo>
                      <a:pt x="2298" y="3934"/>
                    </a:lnTo>
                    <a:lnTo>
                      <a:pt x="2273" y="4039"/>
                    </a:lnTo>
                    <a:lnTo>
                      <a:pt x="2248" y="4143"/>
                    </a:lnTo>
                    <a:lnTo>
                      <a:pt x="2201" y="4350"/>
                    </a:lnTo>
                    <a:lnTo>
                      <a:pt x="2156" y="4556"/>
                    </a:lnTo>
                    <a:lnTo>
                      <a:pt x="2163" y="4542"/>
                    </a:lnTo>
                    <a:lnTo>
                      <a:pt x="2170" y="4529"/>
                    </a:lnTo>
                    <a:lnTo>
                      <a:pt x="2146" y="4743"/>
                    </a:lnTo>
                    <a:lnTo>
                      <a:pt x="2121" y="4957"/>
                    </a:lnTo>
                    <a:lnTo>
                      <a:pt x="2094" y="5169"/>
                    </a:lnTo>
                    <a:lnTo>
                      <a:pt x="2068" y="5381"/>
                    </a:lnTo>
                    <a:lnTo>
                      <a:pt x="2041" y="5594"/>
                    </a:lnTo>
                    <a:lnTo>
                      <a:pt x="2014" y="5805"/>
                    </a:lnTo>
                    <a:lnTo>
                      <a:pt x="1987" y="6017"/>
                    </a:lnTo>
                    <a:lnTo>
                      <a:pt x="1961" y="6228"/>
                    </a:lnTo>
                    <a:lnTo>
                      <a:pt x="1937" y="6440"/>
                    </a:lnTo>
                    <a:lnTo>
                      <a:pt x="1914" y="6652"/>
                    </a:lnTo>
                    <a:lnTo>
                      <a:pt x="1903" y="6758"/>
                    </a:lnTo>
                    <a:lnTo>
                      <a:pt x="1892" y="6864"/>
                    </a:lnTo>
                    <a:lnTo>
                      <a:pt x="1882" y="6972"/>
                    </a:lnTo>
                    <a:lnTo>
                      <a:pt x="1872" y="7078"/>
                    </a:lnTo>
                    <a:lnTo>
                      <a:pt x="1864" y="7185"/>
                    </a:lnTo>
                    <a:lnTo>
                      <a:pt x="1856" y="7291"/>
                    </a:lnTo>
                    <a:lnTo>
                      <a:pt x="1848" y="7398"/>
                    </a:lnTo>
                    <a:lnTo>
                      <a:pt x="1842" y="7507"/>
                    </a:lnTo>
                    <a:lnTo>
                      <a:pt x="1836" y="7614"/>
                    </a:lnTo>
                    <a:lnTo>
                      <a:pt x="1831" y="7722"/>
                    </a:lnTo>
                    <a:lnTo>
                      <a:pt x="1827" y="7830"/>
                    </a:lnTo>
                    <a:lnTo>
                      <a:pt x="1824" y="7938"/>
                    </a:lnTo>
                    <a:lnTo>
                      <a:pt x="1822" y="8012"/>
                    </a:lnTo>
                    <a:lnTo>
                      <a:pt x="1816" y="8090"/>
                    </a:lnTo>
                    <a:lnTo>
                      <a:pt x="1807" y="8173"/>
                    </a:lnTo>
                    <a:lnTo>
                      <a:pt x="1796" y="8261"/>
                    </a:lnTo>
                    <a:lnTo>
                      <a:pt x="1782" y="8354"/>
                    </a:lnTo>
                    <a:lnTo>
                      <a:pt x="1766" y="8451"/>
                    </a:lnTo>
                    <a:lnTo>
                      <a:pt x="1747" y="8553"/>
                    </a:lnTo>
                    <a:lnTo>
                      <a:pt x="1726" y="8658"/>
                    </a:lnTo>
                    <a:lnTo>
                      <a:pt x="1703" y="8766"/>
                    </a:lnTo>
                    <a:lnTo>
                      <a:pt x="1678" y="8877"/>
                    </a:lnTo>
                    <a:lnTo>
                      <a:pt x="1651" y="8993"/>
                    </a:lnTo>
                    <a:lnTo>
                      <a:pt x="1623" y="9110"/>
                    </a:lnTo>
                    <a:lnTo>
                      <a:pt x="1593" y="9229"/>
                    </a:lnTo>
                    <a:lnTo>
                      <a:pt x="1561" y="9351"/>
                    </a:lnTo>
                    <a:lnTo>
                      <a:pt x="1528" y="9475"/>
                    </a:lnTo>
                    <a:lnTo>
                      <a:pt x="1493" y="9599"/>
                    </a:lnTo>
                    <a:lnTo>
                      <a:pt x="1457" y="9725"/>
                    </a:lnTo>
                    <a:lnTo>
                      <a:pt x="1421" y="9852"/>
                    </a:lnTo>
                    <a:lnTo>
                      <a:pt x="1383" y="9981"/>
                    </a:lnTo>
                    <a:lnTo>
                      <a:pt x="1345" y="10108"/>
                    </a:lnTo>
                    <a:lnTo>
                      <a:pt x="1307" y="10236"/>
                    </a:lnTo>
                    <a:lnTo>
                      <a:pt x="1267" y="10364"/>
                    </a:lnTo>
                    <a:lnTo>
                      <a:pt x="1228" y="10492"/>
                    </a:lnTo>
                    <a:lnTo>
                      <a:pt x="1188" y="10618"/>
                    </a:lnTo>
                    <a:lnTo>
                      <a:pt x="1106" y="10868"/>
                    </a:lnTo>
                    <a:lnTo>
                      <a:pt x="1026" y="11112"/>
                    </a:lnTo>
                    <a:lnTo>
                      <a:pt x="948" y="11346"/>
                    </a:lnTo>
                    <a:lnTo>
                      <a:pt x="872" y="11570"/>
                    </a:lnTo>
                    <a:lnTo>
                      <a:pt x="843" y="11655"/>
                    </a:lnTo>
                    <a:lnTo>
                      <a:pt x="813" y="11742"/>
                    </a:lnTo>
                    <a:lnTo>
                      <a:pt x="779" y="11829"/>
                    </a:lnTo>
                    <a:lnTo>
                      <a:pt x="746" y="11918"/>
                    </a:lnTo>
                    <a:lnTo>
                      <a:pt x="710" y="12010"/>
                    </a:lnTo>
                    <a:lnTo>
                      <a:pt x="673" y="12101"/>
                    </a:lnTo>
                    <a:lnTo>
                      <a:pt x="636" y="12193"/>
                    </a:lnTo>
                    <a:lnTo>
                      <a:pt x="597" y="12285"/>
                    </a:lnTo>
                    <a:lnTo>
                      <a:pt x="519" y="12473"/>
                    </a:lnTo>
                    <a:lnTo>
                      <a:pt x="439" y="12662"/>
                    </a:lnTo>
                    <a:lnTo>
                      <a:pt x="400" y="12756"/>
                    </a:lnTo>
                    <a:lnTo>
                      <a:pt x="362" y="12850"/>
                    </a:lnTo>
                    <a:lnTo>
                      <a:pt x="324" y="12943"/>
                    </a:lnTo>
                    <a:lnTo>
                      <a:pt x="287" y="13038"/>
                    </a:lnTo>
                    <a:lnTo>
                      <a:pt x="252" y="13130"/>
                    </a:lnTo>
                    <a:lnTo>
                      <a:pt x="218" y="13222"/>
                    </a:lnTo>
                    <a:lnTo>
                      <a:pt x="185" y="13314"/>
                    </a:lnTo>
                    <a:lnTo>
                      <a:pt x="155" y="13404"/>
                    </a:lnTo>
                    <a:lnTo>
                      <a:pt x="126" y="13494"/>
                    </a:lnTo>
                    <a:lnTo>
                      <a:pt x="100" y="13581"/>
                    </a:lnTo>
                    <a:lnTo>
                      <a:pt x="75" y="13668"/>
                    </a:lnTo>
                    <a:lnTo>
                      <a:pt x="55" y="13753"/>
                    </a:lnTo>
                    <a:lnTo>
                      <a:pt x="37" y="13836"/>
                    </a:lnTo>
                    <a:lnTo>
                      <a:pt x="22" y="13917"/>
                    </a:lnTo>
                    <a:lnTo>
                      <a:pt x="11" y="13997"/>
                    </a:lnTo>
                    <a:lnTo>
                      <a:pt x="3" y="14074"/>
                    </a:lnTo>
                    <a:lnTo>
                      <a:pt x="0" y="14149"/>
                    </a:lnTo>
                    <a:lnTo>
                      <a:pt x="0" y="14222"/>
                    </a:lnTo>
                    <a:lnTo>
                      <a:pt x="5" y="14292"/>
                    </a:lnTo>
                    <a:lnTo>
                      <a:pt x="14" y="1435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1" name="Freeform 1063"/>
              <p:cNvSpPr>
                <a:spLocks noChangeAspect="1"/>
              </p:cNvSpPr>
              <p:nvPr/>
            </p:nvSpPr>
            <p:spPr bwMode="auto">
              <a:xfrm>
                <a:off x="4445" y="2374"/>
                <a:ext cx="40" cy="6"/>
              </a:xfrm>
              <a:custGeom>
                <a:avLst/>
                <a:gdLst>
                  <a:gd name="T0" fmla="*/ 953 w 953"/>
                  <a:gd name="T1" fmla="*/ 111 h 160"/>
                  <a:gd name="T2" fmla="*/ 934 w 953"/>
                  <a:gd name="T3" fmla="*/ 123 h 160"/>
                  <a:gd name="T4" fmla="*/ 913 w 953"/>
                  <a:gd name="T5" fmla="*/ 133 h 160"/>
                  <a:gd name="T6" fmla="*/ 890 w 953"/>
                  <a:gd name="T7" fmla="*/ 142 h 160"/>
                  <a:gd name="T8" fmla="*/ 866 w 953"/>
                  <a:gd name="T9" fmla="*/ 148 h 160"/>
                  <a:gd name="T10" fmla="*/ 841 w 953"/>
                  <a:gd name="T11" fmla="*/ 153 h 160"/>
                  <a:gd name="T12" fmla="*/ 814 w 953"/>
                  <a:gd name="T13" fmla="*/ 157 h 160"/>
                  <a:gd name="T14" fmla="*/ 786 w 953"/>
                  <a:gd name="T15" fmla="*/ 159 h 160"/>
                  <a:gd name="T16" fmla="*/ 757 w 953"/>
                  <a:gd name="T17" fmla="*/ 160 h 160"/>
                  <a:gd name="T18" fmla="*/ 727 w 953"/>
                  <a:gd name="T19" fmla="*/ 159 h 160"/>
                  <a:gd name="T20" fmla="*/ 696 w 953"/>
                  <a:gd name="T21" fmla="*/ 158 h 160"/>
                  <a:gd name="T22" fmla="*/ 665 w 953"/>
                  <a:gd name="T23" fmla="*/ 155 h 160"/>
                  <a:gd name="T24" fmla="*/ 632 w 953"/>
                  <a:gd name="T25" fmla="*/ 151 h 160"/>
                  <a:gd name="T26" fmla="*/ 599 w 953"/>
                  <a:gd name="T27" fmla="*/ 147 h 160"/>
                  <a:gd name="T28" fmla="*/ 565 w 953"/>
                  <a:gd name="T29" fmla="*/ 141 h 160"/>
                  <a:gd name="T30" fmla="*/ 531 w 953"/>
                  <a:gd name="T31" fmla="*/ 135 h 160"/>
                  <a:gd name="T32" fmla="*/ 497 w 953"/>
                  <a:gd name="T33" fmla="*/ 128 h 160"/>
                  <a:gd name="T34" fmla="*/ 428 w 953"/>
                  <a:gd name="T35" fmla="*/ 113 h 160"/>
                  <a:gd name="T36" fmla="*/ 360 w 953"/>
                  <a:gd name="T37" fmla="*/ 96 h 160"/>
                  <a:gd name="T38" fmla="*/ 292 w 953"/>
                  <a:gd name="T39" fmla="*/ 78 h 160"/>
                  <a:gd name="T40" fmla="*/ 227 w 953"/>
                  <a:gd name="T41" fmla="*/ 60 h 160"/>
                  <a:gd name="T42" fmla="*/ 163 w 953"/>
                  <a:gd name="T43" fmla="*/ 42 h 160"/>
                  <a:gd name="T44" fmla="*/ 104 w 953"/>
                  <a:gd name="T45" fmla="*/ 26 h 160"/>
                  <a:gd name="T46" fmla="*/ 49 w 953"/>
                  <a:gd name="T47" fmla="*/ 12 h 160"/>
                  <a:gd name="T48" fmla="*/ 0 w 953"/>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3" h="160">
                    <a:moveTo>
                      <a:pt x="953" y="111"/>
                    </a:moveTo>
                    <a:lnTo>
                      <a:pt x="934" y="123"/>
                    </a:lnTo>
                    <a:lnTo>
                      <a:pt x="913" y="133"/>
                    </a:lnTo>
                    <a:lnTo>
                      <a:pt x="890" y="142"/>
                    </a:lnTo>
                    <a:lnTo>
                      <a:pt x="866" y="148"/>
                    </a:lnTo>
                    <a:lnTo>
                      <a:pt x="841" y="153"/>
                    </a:lnTo>
                    <a:lnTo>
                      <a:pt x="814" y="157"/>
                    </a:lnTo>
                    <a:lnTo>
                      <a:pt x="786" y="159"/>
                    </a:lnTo>
                    <a:lnTo>
                      <a:pt x="757" y="160"/>
                    </a:lnTo>
                    <a:lnTo>
                      <a:pt x="727" y="159"/>
                    </a:lnTo>
                    <a:lnTo>
                      <a:pt x="696" y="158"/>
                    </a:lnTo>
                    <a:lnTo>
                      <a:pt x="665" y="155"/>
                    </a:lnTo>
                    <a:lnTo>
                      <a:pt x="632" y="151"/>
                    </a:lnTo>
                    <a:lnTo>
                      <a:pt x="599" y="147"/>
                    </a:lnTo>
                    <a:lnTo>
                      <a:pt x="565" y="141"/>
                    </a:lnTo>
                    <a:lnTo>
                      <a:pt x="531" y="135"/>
                    </a:lnTo>
                    <a:lnTo>
                      <a:pt x="497" y="128"/>
                    </a:lnTo>
                    <a:lnTo>
                      <a:pt x="428" y="113"/>
                    </a:lnTo>
                    <a:lnTo>
                      <a:pt x="360" y="96"/>
                    </a:lnTo>
                    <a:lnTo>
                      <a:pt x="292" y="78"/>
                    </a:lnTo>
                    <a:lnTo>
                      <a:pt x="227" y="60"/>
                    </a:lnTo>
                    <a:lnTo>
                      <a:pt x="163" y="42"/>
                    </a:lnTo>
                    <a:lnTo>
                      <a:pt x="104" y="26"/>
                    </a:lnTo>
                    <a:lnTo>
                      <a:pt x="49" y="12"/>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2" name="Freeform 1064"/>
              <p:cNvSpPr>
                <a:spLocks noChangeAspect="1"/>
              </p:cNvSpPr>
              <p:nvPr/>
            </p:nvSpPr>
            <p:spPr bwMode="auto">
              <a:xfrm>
                <a:off x="4426" y="2342"/>
                <a:ext cx="60" cy="20"/>
              </a:xfrm>
              <a:custGeom>
                <a:avLst/>
                <a:gdLst>
                  <a:gd name="T0" fmla="*/ 1423 w 1423"/>
                  <a:gd name="T1" fmla="*/ 0 h 483"/>
                  <a:gd name="T2" fmla="*/ 1398 w 1423"/>
                  <a:gd name="T3" fmla="*/ 16 h 483"/>
                  <a:gd name="T4" fmla="*/ 1372 w 1423"/>
                  <a:gd name="T5" fmla="*/ 32 h 483"/>
                  <a:gd name="T6" fmla="*/ 1341 w 1423"/>
                  <a:gd name="T7" fmla="*/ 46 h 483"/>
                  <a:gd name="T8" fmla="*/ 1310 w 1423"/>
                  <a:gd name="T9" fmla="*/ 60 h 483"/>
                  <a:gd name="T10" fmla="*/ 1277 w 1423"/>
                  <a:gd name="T11" fmla="*/ 74 h 483"/>
                  <a:gd name="T12" fmla="*/ 1241 w 1423"/>
                  <a:gd name="T13" fmla="*/ 86 h 483"/>
                  <a:gd name="T14" fmla="*/ 1204 w 1423"/>
                  <a:gd name="T15" fmla="*/ 99 h 483"/>
                  <a:gd name="T16" fmla="*/ 1165 w 1423"/>
                  <a:gd name="T17" fmla="*/ 110 h 483"/>
                  <a:gd name="T18" fmla="*/ 1125 w 1423"/>
                  <a:gd name="T19" fmla="*/ 122 h 483"/>
                  <a:gd name="T20" fmla="*/ 1083 w 1423"/>
                  <a:gd name="T21" fmla="*/ 133 h 483"/>
                  <a:gd name="T22" fmla="*/ 1039 w 1423"/>
                  <a:gd name="T23" fmla="*/ 144 h 483"/>
                  <a:gd name="T24" fmla="*/ 994 w 1423"/>
                  <a:gd name="T25" fmla="*/ 155 h 483"/>
                  <a:gd name="T26" fmla="*/ 901 w 1423"/>
                  <a:gd name="T27" fmla="*/ 177 h 483"/>
                  <a:gd name="T28" fmla="*/ 804 w 1423"/>
                  <a:gd name="T29" fmla="*/ 200 h 483"/>
                  <a:gd name="T30" fmla="*/ 705 w 1423"/>
                  <a:gd name="T31" fmla="*/ 224 h 483"/>
                  <a:gd name="T32" fmla="*/ 602 w 1423"/>
                  <a:gd name="T33" fmla="*/ 250 h 483"/>
                  <a:gd name="T34" fmla="*/ 551 w 1423"/>
                  <a:gd name="T35" fmla="*/ 264 h 483"/>
                  <a:gd name="T36" fmla="*/ 500 w 1423"/>
                  <a:gd name="T37" fmla="*/ 278 h 483"/>
                  <a:gd name="T38" fmla="*/ 448 w 1423"/>
                  <a:gd name="T39" fmla="*/ 294 h 483"/>
                  <a:gd name="T40" fmla="*/ 397 w 1423"/>
                  <a:gd name="T41" fmla="*/ 310 h 483"/>
                  <a:gd name="T42" fmla="*/ 345 w 1423"/>
                  <a:gd name="T43" fmla="*/ 327 h 483"/>
                  <a:gd name="T44" fmla="*/ 295 w 1423"/>
                  <a:gd name="T45" fmla="*/ 347 h 483"/>
                  <a:gd name="T46" fmla="*/ 243 w 1423"/>
                  <a:gd name="T47" fmla="*/ 366 h 483"/>
                  <a:gd name="T48" fmla="*/ 193 w 1423"/>
                  <a:gd name="T49" fmla="*/ 387 h 483"/>
                  <a:gd name="T50" fmla="*/ 143 w 1423"/>
                  <a:gd name="T51" fmla="*/ 409 h 483"/>
                  <a:gd name="T52" fmla="*/ 95 w 1423"/>
                  <a:gd name="T53" fmla="*/ 432 h 483"/>
                  <a:gd name="T54" fmla="*/ 47 w 1423"/>
                  <a:gd name="T55" fmla="*/ 457 h 483"/>
                  <a:gd name="T56" fmla="*/ 0 w 1423"/>
                  <a:gd name="T5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3" h="483">
                    <a:moveTo>
                      <a:pt x="1423" y="0"/>
                    </a:moveTo>
                    <a:lnTo>
                      <a:pt x="1398" y="16"/>
                    </a:lnTo>
                    <a:lnTo>
                      <a:pt x="1372" y="32"/>
                    </a:lnTo>
                    <a:lnTo>
                      <a:pt x="1341" y="46"/>
                    </a:lnTo>
                    <a:lnTo>
                      <a:pt x="1310" y="60"/>
                    </a:lnTo>
                    <a:lnTo>
                      <a:pt x="1277" y="74"/>
                    </a:lnTo>
                    <a:lnTo>
                      <a:pt x="1241" y="86"/>
                    </a:lnTo>
                    <a:lnTo>
                      <a:pt x="1204" y="99"/>
                    </a:lnTo>
                    <a:lnTo>
                      <a:pt x="1165" y="110"/>
                    </a:lnTo>
                    <a:lnTo>
                      <a:pt x="1125" y="122"/>
                    </a:lnTo>
                    <a:lnTo>
                      <a:pt x="1083" y="133"/>
                    </a:lnTo>
                    <a:lnTo>
                      <a:pt x="1039" y="144"/>
                    </a:lnTo>
                    <a:lnTo>
                      <a:pt x="994" y="155"/>
                    </a:lnTo>
                    <a:lnTo>
                      <a:pt x="901" y="177"/>
                    </a:lnTo>
                    <a:lnTo>
                      <a:pt x="804" y="200"/>
                    </a:lnTo>
                    <a:lnTo>
                      <a:pt x="705" y="224"/>
                    </a:lnTo>
                    <a:lnTo>
                      <a:pt x="602" y="250"/>
                    </a:lnTo>
                    <a:lnTo>
                      <a:pt x="551" y="264"/>
                    </a:lnTo>
                    <a:lnTo>
                      <a:pt x="500" y="278"/>
                    </a:lnTo>
                    <a:lnTo>
                      <a:pt x="448" y="294"/>
                    </a:lnTo>
                    <a:lnTo>
                      <a:pt x="397" y="310"/>
                    </a:lnTo>
                    <a:lnTo>
                      <a:pt x="345" y="327"/>
                    </a:lnTo>
                    <a:lnTo>
                      <a:pt x="295" y="347"/>
                    </a:lnTo>
                    <a:lnTo>
                      <a:pt x="243" y="366"/>
                    </a:lnTo>
                    <a:lnTo>
                      <a:pt x="193" y="387"/>
                    </a:lnTo>
                    <a:lnTo>
                      <a:pt x="143" y="409"/>
                    </a:lnTo>
                    <a:lnTo>
                      <a:pt x="95" y="432"/>
                    </a:lnTo>
                    <a:lnTo>
                      <a:pt x="47" y="457"/>
                    </a:lnTo>
                    <a:lnTo>
                      <a:pt x="0" y="48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3" name="Freeform 1065"/>
              <p:cNvSpPr>
                <a:spLocks noChangeAspect="1"/>
              </p:cNvSpPr>
              <p:nvPr/>
            </p:nvSpPr>
            <p:spPr bwMode="auto">
              <a:xfrm>
                <a:off x="4439" y="2325"/>
                <a:ext cx="50" cy="23"/>
              </a:xfrm>
              <a:custGeom>
                <a:avLst/>
                <a:gdLst>
                  <a:gd name="T0" fmla="*/ 1202 w 1202"/>
                  <a:gd name="T1" fmla="*/ 0 h 539"/>
                  <a:gd name="T2" fmla="*/ 1191 w 1202"/>
                  <a:gd name="T3" fmla="*/ 11 h 539"/>
                  <a:gd name="T4" fmla="*/ 1178 w 1202"/>
                  <a:gd name="T5" fmla="*/ 21 h 539"/>
                  <a:gd name="T6" fmla="*/ 1162 w 1202"/>
                  <a:gd name="T7" fmla="*/ 29 h 539"/>
                  <a:gd name="T8" fmla="*/ 1144 w 1202"/>
                  <a:gd name="T9" fmla="*/ 35 h 539"/>
                  <a:gd name="T10" fmla="*/ 1123 w 1202"/>
                  <a:gd name="T11" fmla="*/ 41 h 539"/>
                  <a:gd name="T12" fmla="*/ 1100 w 1202"/>
                  <a:gd name="T13" fmla="*/ 47 h 539"/>
                  <a:gd name="T14" fmla="*/ 1074 w 1202"/>
                  <a:gd name="T15" fmla="*/ 51 h 539"/>
                  <a:gd name="T16" fmla="*/ 1047 w 1202"/>
                  <a:gd name="T17" fmla="*/ 55 h 539"/>
                  <a:gd name="T18" fmla="*/ 986 w 1202"/>
                  <a:gd name="T19" fmla="*/ 64 h 539"/>
                  <a:gd name="T20" fmla="*/ 917 w 1202"/>
                  <a:gd name="T21" fmla="*/ 72 h 539"/>
                  <a:gd name="T22" fmla="*/ 880 w 1202"/>
                  <a:gd name="T23" fmla="*/ 78 h 539"/>
                  <a:gd name="T24" fmla="*/ 842 w 1202"/>
                  <a:gd name="T25" fmla="*/ 84 h 539"/>
                  <a:gd name="T26" fmla="*/ 803 w 1202"/>
                  <a:gd name="T27" fmla="*/ 91 h 539"/>
                  <a:gd name="T28" fmla="*/ 762 w 1202"/>
                  <a:gd name="T29" fmla="*/ 99 h 539"/>
                  <a:gd name="T30" fmla="*/ 719 w 1202"/>
                  <a:gd name="T31" fmla="*/ 108 h 539"/>
                  <a:gd name="T32" fmla="*/ 675 w 1202"/>
                  <a:gd name="T33" fmla="*/ 119 h 539"/>
                  <a:gd name="T34" fmla="*/ 630 w 1202"/>
                  <a:gd name="T35" fmla="*/ 132 h 539"/>
                  <a:gd name="T36" fmla="*/ 585 w 1202"/>
                  <a:gd name="T37" fmla="*/ 146 h 539"/>
                  <a:gd name="T38" fmla="*/ 539 w 1202"/>
                  <a:gd name="T39" fmla="*/ 163 h 539"/>
                  <a:gd name="T40" fmla="*/ 492 w 1202"/>
                  <a:gd name="T41" fmla="*/ 182 h 539"/>
                  <a:gd name="T42" fmla="*/ 444 w 1202"/>
                  <a:gd name="T43" fmla="*/ 203 h 539"/>
                  <a:gd name="T44" fmla="*/ 396 w 1202"/>
                  <a:gd name="T45" fmla="*/ 227 h 539"/>
                  <a:gd name="T46" fmla="*/ 346 w 1202"/>
                  <a:gd name="T47" fmla="*/ 255 h 539"/>
                  <a:gd name="T48" fmla="*/ 297 w 1202"/>
                  <a:gd name="T49" fmla="*/ 285 h 539"/>
                  <a:gd name="T50" fmla="*/ 247 w 1202"/>
                  <a:gd name="T51" fmla="*/ 318 h 539"/>
                  <a:gd name="T52" fmla="*/ 198 w 1202"/>
                  <a:gd name="T53" fmla="*/ 355 h 539"/>
                  <a:gd name="T54" fmla="*/ 148 w 1202"/>
                  <a:gd name="T55" fmla="*/ 395 h 539"/>
                  <a:gd name="T56" fmla="*/ 99 w 1202"/>
                  <a:gd name="T57" fmla="*/ 439 h 539"/>
                  <a:gd name="T58" fmla="*/ 49 w 1202"/>
                  <a:gd name="T59" fmla="*/ 487 h 539"/>
                  <a:gd name="T60" fmla="*/ 0 w 1202"/>
                  <a:gd name="T61"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2" h="539">
                    <a:moveTo>
                      <a:pt x="1202" y="0"/>
                    </a:moveTo>
                    <a:lnTo>
                      <a:pt x="1191" y="11"/>
                    </a:lnTo>
                    <a:lnTo>
                      <a:pt x="1178" y="21"/>
                    </a:lnTo>
                    <a:lnTo>
                      <a:pt x="1162" y="29"/>
                    </a:lnTo>
                    <a:lnTo>
                      <a:pt x="1144" y="35"/>
                    </a:lnTo>
                    <a:lnTo>
                      <a:pt x="1123" y="41"/>
                    </a:lnTo>
                    <a:lnTo>
                      <a:pt x="1100" y="47"/>
                    </a:lnTo>
                    <a:lnTo>
                      <a:pt x="1074" y="51"/>
                    </a:lnTo>
                    <a:lnTo>
                      <a:pt x="1047" y="55"/>
                    </a:lnTo>
                    <a:lnTo>
                      <a:pt x="986" y="64"/>
                    </a:lnTo>
                    <a:lnTo>
                      <a:pt x="917" y="72"/>
                    </a:lnTo>
                    <a:lnTo>
                      <a:pt x="880" y="78"/>
                    </a:lnTo>
                    <a:lnTo>
                      <a:pt x="842" y="84"/>
                    </a:lnTo>
                    <a:lnTo>
                      <a:pt x="803" y="91"/>
                    </a:lnTo>
                    <a:lnTo>
                      <a:pt x="762" y="99"/>
                    </a:lnTo>
                    <a:lnTo>
                      <a:pt x="719" y="108"/>
                    </a:lnTo>
                    <a:lnTo>
                      <a:pt x="675" y="119"/>
                    </a:lnTo>
                    <a:lnTo>
                      <a:pt x="630" y="132"/>
                    </a:lnTo>
                    <a:lnTo>
                      <a:pt x="585" y="146"/>
                    </a:lnTo>
                    <a:lnTo>
                      <a:pt x="539" y="163"/>
                    </a:lnTo>
                    <a:lnTo>
                      <a:pt x="492" y="182"/>
                    </a:lnTo>
                    <a:lnTo>
                      <a:pt x="444" y="203"/>
                    </a:lnTo>
                    <a:lnTo>
                      <a:pt x="396" y="227"/>
                    </a:lnTo>
                    <a:lnTo>
                      <a:pt x="346" y="255"/>
                    </a:lnTo>
                    <a:lnTo>
                      <a:pt x="297" y="285"/>
                    </a:lnTo>
                    <a:lnTo>
                      <a:pt x="247" y="318"/>
                    </a:lnTo>
                    <a:lnTo>
                      <a:pt x="198" y="355"/>
                    </a:lnTo>
                    <a:lnTo>
                      <a:pt x="148" y="395"/>
                    </a:lnTo>
                    <a:lnTo>
                      <a:pt x="99" y="439"/>
                    </a:lnTo>
                    <a:lnTo>
                      <a:pt x="49" y="487"/>
                    </a:lnTo>
                    <a:lnTo>
                      <a:pt x="0" y="53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44" name="Freeform 1066"/>
              <p:cNvSpPr>
                <a:spLocks noChangeAspect="1"/>
              </p:cNvSpPr>
              <p:nvPr/>
            </p:nvSpPr>
            <p:spPr bwMode="auto">
              <a:xfrm>
                <a:off x="4207" y="2306"/>
                <a:ext cx="280" cy="622"/>
              </a:xfrm>
              <a:custGeom>
                <a:avLst/>
                <a:gdLst>
                  <a:gd name="T0" fmla="*/ 6697 w 6744"/>
                  <a:gd name="T1" fmla="*/ 22 h 14912"/>
                  <a:gd name="T2" fmla="*/ 6640 w 6744"/>
                  <a:gd name="T3" fmla="*/ 57 h 14912"/>
                  <a:gd name="T4" fmla="*/ 6592 w 6744"/>
                  <a:gd name="T5" fmla="*/ 82 h 14912"/>
                  <a:gd name="T6" fmla="*/ 6448 w 6744"/>
                  <a:gd name="T7" fmla="*/ 131 h 14912"/>
                  <a:gd name="T8" fmla="*/ 6297 w 6744"/>
                  <a:gd name="T9" fmla="*/ 223 h 14912"/>
                  <a:gd name="T10" fmla="*/ 6142 w 6744"/>
                  <a:gd name="T11" fmla="*/ 348 h 14912"/>
                  <a:gd name="T12" fmla="*/ 5988 w 6744"/>
                  <a:gd name="T13" fmla="*/ 497 h 14912"/>
                  <a:gd name="T14" fmla="*/ 5837 w 6744"/>
                  <a:gd name="T15" fmla="*/ 660 h 14912"/>
                  <a:gd name="T16" fmla="*/ 5694 w 6744"/>
                  <a:gd name="T17" fmla="*/ 828 h 14912"/>
                  <a:gd name="T18" fmla="*/ 5520 w 6744"/>
                  <a:gd name="T19" fmla="*/ 1041 h 14912"/>
                  <a:gd name="T20" fmla="*/ 5374 w 6744"/>
                  <a:gd name="T21" fmla="*/ 1222 h 14912"/>
                  <a:gd name="T22" fmla="*/ 5288 w 6744"/>
                  <a:gd name="T23" fmla="*/ 1322 h 14912"/>
                  <a:gd name="T24" fmla="*/ 5224 w 6744"/>
                  <a:gd name="T25" fmla="*/ 1381 h 14912"/>
                  <a:gd name="T26" fmla="*/ 4476 w 6744"/>
                  <a:gd name="T27" fmla="*/ 1866 h 14912"/>
                  <a:gd name="T28" fmla="*/ 4015 w 6744"/>
                  <a:gd name="T29" fmla="*/ 2165 h 14912"/>
                  <a:gd name="T30" fmla="*/ 3756 w 6744"/>
                  <a:gd name="T31" fmla="*/ 2337 h 14912"/>
                  <a:gd name="T32" fmla="*/ 3619 w 6744"/>
                  <a:gd name="T33" fmla="*/ 2439 h 14912"/>
                  <a:gd name="T34" fmla="*/ 3521 w 6744"/>
                  <a:gd name="T35" fmla="*/ 2530 h 14912"/>
                  <a:gd name="T36" fmla="*/ 3440 w 6744"/>
                  <a:gd name="T37" fmla="*/ 2600 h 14912"/>
                  <a:gd name="T38" fmla="*/ 3351 w 6744"/>
                  <a:gd name="T39" fmla="*/ 2678 h 14912"/>
                  <a:gd name="T40" fmla="*/ 3227 w 6744"/>
                  <a:gd name="T41" fmla="*/ 2807 h 14912"/>
                  <a:gd name="T42" fmla="*/ 3075 w 6744"/>
                  <a:gd name="T43" fmla="*/ 2989 h 14912"/>
                  <a:gd name="T44" fmla="*/ 2906 w 6744"/>
                  <a:gd name="T45" fmla="*/ 3229 h 14912"/>
                  <a:gd name="T46" fmla="*/ 2729 w 6744"/>
                  <a:gd name="T47" fmla="*/ 3532 h 14912"/>
                  <a:gd name="T48" fmla="*/ 2553 w 6744"/>
                  <a:gd name="T49" fmla="*/ 3901 h 14912"/>
                  <a:gd name="T50" fmla="*/ 2388 w 6744"/>
                  <a:gd name="T51" fmla="*/ 4340 h 14912"/>
                  <a:gd name="T52" fmla="*/ 2244 w 6744"/>
                  <a:gd name="T53" fmla="*/ 4854 h 14912"/>
                  <a:gd name="T54" fmla="*/ 2130 w 6744"/>
                  <a:gd name="T55" fmla="*/ 5446 h 14912"/>
                  <a:gd name="T56" fmla="*/ 2027 w 6744"/>
                  <a:gd name="T57" fmla="*/ 6272 h 14912"/>
                  <a:gd name="T58" fmla="*/ 1906 w 6744"/>
                  <a:gd name="T59" fmla="*/ 7184 h 14912"/>
                  <a:gd name="T60" fmla="*/ 1818 w 6744"/>
                  <a:gd name="T61" fmla="*/ 7792 h 14912"/>
                  <a:gd name="T62" fmla="*/ 1746 w 6744"/>
                  <a:gd name="T63" fmla="*/ 8246 h 14912"/>
                  <a:gd name="T64" fmla="*/ 1669 w 6744"/>
                  <a:gd name="T65" fmla="*/ 8699 h 14912"/>
                  <a:gd name="T66" fmla="*/ 1584 w 6744"/>
                  <a:gd name="T67" fmla="*/ 9152 h 14912"/>
                  <a:gd name="T68" fmla="*/ 1493 w 6744"/>
                  <a:gd name="T69" fmla="*/ 9605 h 14912"/>
                  <a:gd name="T70" fmla="*/ 1394 w 6744"/>
                  <a:gd name="T71" fmla="*/ 10056 h 14912"/>
                  <a:gd name="T72" fmla="*/ 1286 w 6744"/>
                  <a:gd name="T73" fmla="*/ 10507 h 14912"/>
                  <a:gd name="T74" fmla="*/ 1254 w 6744"/>
                  <a:gd name="T75" fmla="*/ 10639 h 14912"/>
                  <a:gd name="T76" fmla="*/ 1208 w 6744"/>
                  <a:gd name="T77" fmla="*/ 10861 h 14912"/>
                  <a:gd name="T78" fmla="*/ 1162 w 6744"/>
                  <a:gd name="T79" fmla="*/ 11123 h 14912"/>
                  <a:gd name="T80" fmla="*/ 1114 w 6744"/>
                  <a:gd name="T81" fmla="*/ 11380 h 14912"/>
                  <a:gd name="T82" fmla="*/ 1086 w 6744"/>
                  <a:gd name="T83" fmla="*/ 11505 h 14912"/>
                  <a:gd name="T84" fmla="*/ 1053 w 6744"/>
                  <a:gd name="T85" fmla="*/ 11627 h 14912"/>
                  <a:gd name="T86" fmla="*/ 1014 w 6744"/>
                  <a:gd name="T87" fmla="*/ 11746 h 14912"/>
                  <a:gd name="T88" fmla="*/ 968 w 6744"/>
                  <a:gd name="T89" fmla="*/ 11861 h 14912"/>
                  <a:gd name="T90" fmla="*/ 862 w 6744"/>
                  <a:gd name="T91" fmla="*/ 12126 h 14912"/>
                  <a:gd name="T92" fmla="*/ 770 w 6744"/>
                  <a:gd name="T93" fmla="*/ 12401 h 14912"/>
                  <a:gd name="T94" fmla="*/ 687 w 6744"/>
                  <a:gd name="T95" fmla="*/ 12682 h 14912"/>
                  <a:gd name="T96" fmla="*/ 610 w 6744"/>
                  <a:gd name="T97" fmla="*/ 12971 h 14912"/>
                  <a:gd name="T98" fmla="*/ 459 w 6744"/>
                  <a:gd name="T99" fmla="*/ 13557 h 14912"/>
                  <a:gd name="T100" fmla="*/ 352 w 6744"/>
                  <a:gd name="T101" fmla="*/ 13950 h 14912"/>
                  <a:gd name="T102" fmla="*/ 262 w 6744"/>
                  <a:gd name="T103" fmla="*/ 14244 h 14912"/>
                  <a:gd name="T104" fmla="*/ 160 w 6744"/>
                  <a:gd name="T105" fmla="*/ 14533 h 14912"/>
                  <a:gd name="T106" fmla="*/ 43 w 6744"/>
                  <a:gd name="T107" fmla="*/ 14819 h 1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44" h="14912">
                    <a:moveTo>
                      <a:pt x="6744" y="0"/>
                    </a:moveTo>
                    <a:lnTo>
                      <a:pt x="6720" y="11"/>
                    </a:lnTo>
                    <a:lnTo>
                      <a:pt x="6697" y="22"/>
                    </a:lnTo>
                    <a:lnTo>
                      <a:pt x="6677" y="34"/>
                    </a:lnTo>
                    <a:lnTo>
                      <a:pt x="6658" y="46"/>
                    </a:lnTo>
                    <a:lnTo>
                      <a:pt x="6640" y="57"/>
                    </a:lnTo>
                    <a:lnTo>
                      <a:pt x="6623" y="67"/>
                    </a:lnTo>
                    <a:lnTo>
                      <a:pt x="6607" y="76"/>
                    </a:lnTo>
                    <a:lnTo>
                      <a:pt x="6592" y="82"/>
                    </a:lnTo>
                    <a:lnTo>
                      <a:pt x="6545" y="93"/>
                    </a:lnTo>
                    <a:lnTo>
                      <a:pt x="6497" y="109"/>
                    </a:lnTo>
                    <a:lnTo>
                      <a:pt x="6448" y="131"/>
                    </a:lnTo>
                    <a:lnTo>
                      <a:pt x="6398" y="157"/>
                    </a:lnTo>
                    <a:lnTo>
                      <a:pt x="6348" y="187"/>
                    </a:lnTo>
                    <a:lnTo>
                      <a:pt x="6297" y="223"/>
                    </a:lnTo>
                    <a:lnTo>
                      <a:pt x="6245" y="261"/>
                    </a:lnTo>
                    <a:lnTo>
                      <a:pt x="6193" y="303"/>
                    </a:lnTo>
                    <a:lnTo>
                      <a:pt x="6142" y="348"/>
                    </a:lnTo>
                    <a:lnTo>
                      <a:pt x="6091" y="395"/>
                    </a:lnTo>
                    <a:lnTo>
                      <a:pt x="6039" y="445"/>
                    </a:lnTo>
                    <a:lnTo>
                      <a:pt x="5988" y="497"/>
                    </a:lnTo>
                    <a:lnTo>
                      <a:pt x="5938" y="550"/>
                    </a:lnTo>
                    <a:lnTo>
                      <a:pt x="5887" y="605"/>
                    </a:lnTo>
                    <a:lnTo>
                      <a:pt x="5837" y="660"/>
                    </a:lnTo>
                    <a:lnTo>
                      <a:pt x="5789" y="716"/>
                    </a:lnTo>
                    <a:lnTo>
                      <a:pt x="5741" y="772"/>
                    </a:lnTo>
                    <a:lnTo>
                      <a:pt x="5694" y="828"/>
                    </a:lnTo>
                    <a:lnTo>
                      <a:pt x="5649" y="883"/>
                    </a:lnTo>
                    <a:lnTo>
                      <a:pt x="5605" y="937"/>
                    </a:lnTo>
                    <a:lnTo>
                      <a:pt x="5520" y="1041"/>
                    </a:lnTo>
                    <a:lnTo>
                      <a:pt x="5443" y="1137"/>
                    </a:lnTo>
                    <a:lnTo>
                      <a:pt x="5408" y="1181"/>
                    </a:lnTo>
                    <a:lnTo>
                      <a:pt x="5374" y="1222"/>
                    </a:lnTo>
                    <a:lnTo>
                      <a:pt x="5343" y="1260"/>
                    </a:lnTo>
                    <a:lnTo>
                      <a:pt x="5314" y="1293"/>
                    </a:lnTo>
                    <a:lnTo>
                      <a:pt x="5288" y="1322"/>
                    </a:lnTo>
                    <a:lnTo>
                      <a:pt x="5264" y="1347"/>
                    </a:lnTo>
                    <a:lnTo>
                      <a:pt x="5243" y="1366"/>
                    </a:lnTo>
                    <a:lnTo>
                      <a:pt x="5224" y="1381"/>
                    </a:lnTo>
                    <a:lnTo>
                      <a:pt x="4938" y="1566"/>
                    </a:lnTo>
                    <a:lnTo>
                      <a:pt x="4690" y="1728"/>
                    </a:lnTo>
                    <a:lnTo>
                      <a:pt x="4476" y="1866"/>
                    </a:lnTo>
                    <a:lnTo>
                      <a:pt x="4295" y="1984"/>
                    </a:lnTo>
                    <a:lnTo>
                      <a:pt x="4143" y="2082"/>
                    </a:lnTo>
                    <a:lnTo>
                      <a:pt x="4015" y="2165"/>
                    </a:lnTo>
                    <a:lnTo>
                      <a:pt x="3910" y="2234"/>
                    </a:lnTo>
                    <a:lnTo>
                      <a:pt x="3825" y="2290"/>
                    </a:lnTo>
                    <a:lnTo>
                      <a:pt x="3756" y="2337"/>
                    </a:lnTo>
                    <a:lnTo>
                      <a:pt x="3701" y="2376"/>
                    </a:lnTo>
                    <a:lnTo>
                      <a:pt x="3656" y="2409"/>
                    </a:lnTo>
                    <a:lnTo>
                      <a:pt x="3619" y="2439"/>
                    </a:lnTo>
                    <a:lnTo>
                      <a:pt x="3586" y="2468"/>
                    </a:lnTo>
                    <a:lnTo>
                      <a:pt x="3554" y="2497"/>
                    </a:lnTo>
                    <a:lnTo>
                      <a:pt x="3521" y="2530"/>
                    </a:lnTo>
                    <a:lnTo>
                      <a:pt x="3483" y="2568"/>
                    </a:lnTo>
                    <a:lnTo>
                      <a:pt x="3473" y="2574"/>
                    </a:lnTo>
                    <a:lnTo>
                      <a:pt x="3440" y="2600"/>
                    </a:lnTo>
                    <a:lnTo>
                      <a:pt x="3415" y="2621"/>
                    </a:lnTo>
                    <a:lnTo>
                      <a:pt x="3385" y="2647"/>
                    </a:lnTo>
                    <a:lnTo>
                      <a:pt x="3351" y="2678"/>
                    </a:lnTo>
                    <a:lnTo>
                      <a:pt x="3313" y="2716"/>
                    </a:lnTo>
                    <a:lnTo>
                      <a:pt x="3272" y="2758"/>
                    </a:lnTo>
                    <a:lnTo>
                      <a:pt x="3227" y="2807"/>
                    </a:lnTo>
                    <a:lnTo>
                      <a:pt x="3179" y="2861"/>
                    </a:lnTo>
                    <a:lnTo>
                      <a:pt x="3128" y="2922"/>
                    </a:lnTo>
                    <a:lnTo>
                      <a:pt x="3075" y="2989"/>
                    </a:lnTo>
                    <a:lnTo>
                      <a:pt x="3020" y="3062"/>
                    </a:lnTo>
                    <a:lnTo>
                      <a:pt x="2963" y="3142"/>
                    </a:lnTo>
                    <a:lnTo>
                      <a:pt x="2906" y="3229"/>
                    </a:lnTo>
                    <a:lnTo>
                      <a:pt x="2847" y="3323"/>
                    </a:lnTo>
                    <a:lnTo>
                      <a:pt x="2788" y="3424"/>
                    </a:lnTo>
                    <a:lnTo>
                      <a:pt x="2729" y="3532"/>
                    </a:lnTo>
                    <a:lnTo>
                      <a:pt x="2669" y="3647"/>
                    </a:lnTo>
                    <a:lnTo>
                      <a:pt x="2610" y="3771"/>
                    </a:lnTo>
                    <a:lnTo>
                      <a:pt x="2553" y="3901"/>
                    </a:lnTo>
                    <a:lnTo>
                      <a:pt x="2496" y="4039"/>
                    </a:lnTo>
                    <a:lnTo>
                      <a:pt x="2441" y="4185"/>
                    </a:lnTo>
                    <a:lnTo>
                      <a:pt x="2388" y="4340"/>
                    </a:lnTo>
                    <a:lnTo>
                      <a:pt x="2338" y="4503"/>
                    </a:lnTo>
                    <a:lnTo>
                      <a:pt x="2289" y="4673"/>
                    </a:lnTo>
                    <a:lnTo>
                      <a:pt x="2244" y="4854"/>
                    </a:lnTo>
                    <a:lnTo>
                      <a:pt x="2202" y="5042"/>
                    </a:lnTo>
                    <a:lnTo>
                      <a:pt x="2164" y="5240"/>
                    </a:lnTo>
                    <a:lnTo>
                      <a:pt x="2130" y="5446"/>
                    </a:lnTo>
                    <a:lnTo>
                      <a:pt x="2101" y="5660"/>
                    </a:lnTo>
                    <a:lnTo>
                      <a:pt x="2064" y="5966"/>
                    </a:lnTo>
                    <a:lnTo>
                      <a:pt x="2027" y="6272"/>
                    </a:lnTo>
                    <a:lnTo>
                      <a:pt x="1988" y="6576"/>
                    </a:lnTo>
                    <a:lnTo>
                      <a:pt x="1948" y="6881"/>
                    </a:lnTo>
                    <a:lnTo>
                      <a:pt x="1906" y="7184"/>
                    </a:lnTo>
                    <a:lnTo>
                      <a:pt x="1863" y="7488"/>
                    </a:lnTo>
                    <a:lnTo>
                      <a:pt x="1841" y="7640"/>
                    </a:lnTo>
                    <a:lnTo>
                      <a:pt x="1818" y="7792"/>
                    </a:lnTo>
                    <a:lnTo>
                      <a:pt x="1795" y="7943"/>
                    </a:lnTo>
                    <a:lnTo>
                      <a:pt x="1771" y="8094"/>
                    </a:lnTo>
                    <a:lnTo>
                      <a:pt x="1746" y="8246"/>
                    </a:lnTo>
                    <a:lnTo>
                      <a:pt x="1721" y="8398"/>
                    </a:lnTo>
                    <a:lnTo>
                      <a:pt x="1695" y="8548"/>
                    </a:lnTo>
                    <a:lnTo>
                      <a:pt x="1669" y="8699"/>
                    </a:lnTo>
                    <a:lnTo>
                      <a:pt x="1642" y="8851"/>
                    </a:lnTo>
                    <a:lnTo>
                      <a:pt x="1614" y="9002"/>
                    </a:lnTo>
                    <a:lnTo>
                      <a:pt x="1584" y="9152"/>
                    </a:lnTo>
                    <a:lnTo>
                      <a:pt x="1554" y="9304"/>
                    </a:lnTo>
                    <a:lnTo>
                      <a:pt x="1524" y="9455"/>
                    </a:lnTo>
                    <a:lnTo>
                      <a:pt x="1493" y="9605"/>
                    </a:lnTo>
                    <a:lnTo>
                      <a:pt x="1461" y="9756"/>
                    </a:lnTo>
                    <a:lnTo>
                      <a:pt x="1428" y="9906"/>
                    </a:lnTo>
                    <a:lnTo>
                      <a:pt x="1394" y="10056"/>
                    </a:lnTo>
                    <a:lnTo>
                      <a:pt x="1359" y="10207"/>
                    </a:lnTo>
                    <a:lnTo>
                      <a:pt x="1323" y="10357"/>
                    </a:lnTo>
                    <a:lnTo>
                      <a:pt x="1286" y="10507"/>
                    </a:lnTo>
                    <a:lnTo>
                      <a:pt x="1275" y="10551"/>
                    </a:lnTo>
                    <a:lnTo>
                      <a:pt x="1264" y="10595"/>
                    </a:lnTo>
                    <a:lnTo>
                      <a:pt x="1254" y="10639"/>
                    </a:lnTo>
                    <a:lnTo>
                      <a:pt x="1243" y="10684"/>
                    </a:lnTo>
                    <a:lnTo>
                      <a:pt x="1225" y="10773"/>
                    </a:lnTo>
                    <a:lnTo>
                      <a:pt x="1208" y="10861"/>
                    </a:lnTo>
                    <a:lnTo>
                      <a:pt x="1192" y="10949"/>
                    </a:lnTo>
                    <a:lnTo>
                      <a:pt x="1177" y="11036"/>
                    </a:lnTo>
                    <a:lnTo>
                      <a:pt x="1162" y="11123"/>
                    </a:lnTo>
                    <a:lnTo>
                      <a:pt x="1147" y="11209"/>
                    </a:lnTo>
                    <a:lnTo>
                      <a:pt x="1131" y="11296"/>
                    </a:lnTo>
                    <a:lnTo>
                      <a:pt x="1114" y="11380"/>
                    </a:lnTo>
                    <a:lnTo>
                      <a:pt x="1105" y="11422"/>
                    </a:lnTo>
                    <a:lnTo>
                      <a:pt x="1096" y="11464"/>
                    </a:lnTo>
                    <a:lnTo>
                      <a:pt x="1086" y="11505"/>
                    </a:lnTo>
                    <a:lnTo>
                      <a:pt x="1076" y="11546"/>
                    </a:lnTo>
                    <a:lnTo>
                      <a:pt x="1065" y="11587"/>
                    </a:lnTo>
                    <a:lnTo>
                      <a:pt x="1053" y="11627"/>
                    </a:lnTo>
                    <a:lnTo>
                      <a:pt x="1041" y="11667"/>
                    </a:lnTo>
                    <a:lnTo>
                      <a:pt x="1028" y="11706"/>
                    </a:lnTo>
                    <a:lnTo>
                      <a:pt x="1014" y="11746"/>
                    </a:lnTo>
                    <a:lnTo>
                      <a:pt x="1000" y="11785"/>
                    </a:lnTo>
                    <a:lnTo>
                      <a:pt x="984" y="11823"/>
                    </a:lnTo>
                    <a:lnTo>
                      <a:pt x="968" y="11861"/>
                    </a:lnTo>
                    <a:lnTo>
                      <a:pt x="931" y="11948"/>
                    </a:lnTo>
                    <a:lnTo>
                      <a:pt x="896" y="12036"/>
                    </a:lnTo>
                    <a:lnTo>
                      <a:pt x="862" y="12126"/>
                    </a:lnTo>
                    <a:lnTo>
                      <a:pt x="830" y="12216"/>
                    </a:lnTo>
                    <a:lnTo>
                      <a:pt x="799" y="12309"/>
                    </a:lnTo>
                    <a:lnTo>
                      <a:pt x="770" y="12401"/>
                    </a:lnTo>
                    <a:lnTo>
                      <a:pt x="741" y="12494"/>
                    </a:lnTo>
                    <a:lnTo>
                      <a:pt x="714" y="12588"/>
                    </a:lnTo>
                    <a:lnTo>
                      <a:pt x="687" y="12682"/>
                    </a:lnTo>
                    <a:lnTo>
                      <a:pt x="660" y="12779"/>
                    </a:lnTo>
                    <a:lnTo>
                      <a:pt x="635" y="12874"/>
                    </a:lnTo>
                    <a:lnTo>
                      <a:pt x="610" y="12971"/>
                    </a:lnTo>
                    <a:lnTo>
                      <a:pt x="560" y="13164"/>
                    </a:lnTo>
                    <a:lnTo>
                      <a:pt x="509" y="13361"/>
                    </a:lnTo>
                    <a:lnTo>
                      <a:pt x="459" y="13557"/>
                    </a:lnTo>
                    <a:lnTo>
                      <a:pt x="407" y="13754"/>
                    </a:lnTo>
                    <a:lnTo>
                      <a:pt x="380" y="13852"/>
                    </a:lnTo>
                    <a:lnTo>
                      <a:pt x="352" y="13950"/>
                    </a:lnTo>
                    <a:lnTo>
                      <a:pt x="323" y="14048"/>
                    </a:lnTo>
                    <a:lnTo>
                      <a:pt x="293" y="14146"/>
                    </a:lnTo>
                    <a:lnTo>
                      <a:pt x="262" y="14244"/>
                    </a:lnTo>
                    <a:lnTo>
                      <a:pt x="230" y="14341"/>
                    </a:lnTo>
                    <a:lnTo>
                      <a:pt x="196" y="14437"/>
                    </a:lnTo>
                    <a:lnTo>
                      <a:pt x="160" y="14533"/>
                    </a:lnTo>
                    <a:lnTo>
                      <a:pt x="123" y="14629"/>
                    </a:lnTo>
                    <a:lnTo>
                      <a:pt x="84" y="14725"/>
                    </a:lnTo>
                    <a:lnTo>
                      <a:pt x="43" y="14819"/>
                    </a:lnTo>
                    <a:lnTo>
                      <a:pt x="0" y="1491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22" name="Group 1067"/>
            <p:cNvGrpSpPr>
              <a:grpSpLocks noChangeAspect="1"/>
            </p:cNvGrpSpPr>
            <p:nvPr/>
          </p:nvGrpSpPr>
          <p:grpSpPr bwMode="auto">
            <a:xfrm rot="-6575241">
              <a:off x="2997" y="2273"/>
              <a:ext cx="158" cy="1440"/>
              <a:chOff x="4322" y="1826"/>
              <a:chExt cx="141" cy="742"/>
            </a:xfrm>
          </p:grpSpPr>
          <p:sp>
            <p:nvSpPr>
              <p:cNvPr id="78" name="Freeform 1068"/>
              <p:cNvSpPr>
                <a:spLocks noChangeAspect="1"/>
              </p:cNvSpPr>
              <p:nvPr/>
            </p:nvSpPr>
            <p:spPr bwMode="auto">
              <a:xfrm>
                <a:off x="4382" y="1846"/>
                <a:ext cx="29" cy="487"/>
              </a:xfrm>
              <a:custGeom>
                <a:avLst/>
                <a:gdLst>
                  <a:gd name="T0" fmla="*/ 271 w 626"/>
                  <a:gd name="T1" fmla="*/ 10475 h 10703"/>
                  <a:gd name="T2" fmla="*/ 297 w 626"/>
                  <a:gd name="T3" fmla="*/ 10170 h 10703"/>
                  <a:gd name="T4" fmla="*/ 320 w 626"/>
                  <a:gd name="T5" fmla="*/ 9635 h 10703"/>
                  <a:gd name="T6" fmla="*/ 332 w 626"/>
                  <a:gd name="T7" fmla="*/ 9026 h 10703"/>
                  <a:gd name="T8" fmla="*/ 349 w 626"/>
                  <a:gd name="T9" fmla="*/ 8422 h 10703"/>
                  <a:gd name="T10" fmla="*/ 378 w 626"/>
                  <a:gd name="T11" fmla="*/ 7839 h 10703"/>
                  <a:gd name="T12" fmla="*/ 402 w 626"/>
                  <a:gd name="T13" fmla="*/ 7270 h 10703"/>
                  <a:gd name="T14" fmla="*/ 415 w 626"/>
                  <a:gd name="T15" fmla="*/ 6706 h 10703"/>
                  <a:gd name="T16" fmla="*/ 412 w 626"/>
                  <a:gd name="T17" fmla="*/ 6145 h 10703"/>
                  <a:gd name="T18" fmla="*/ 409 w 626"/>
                  <a:gd name="T19" fmla="*/ 5905 h 10703"/>
                  <a:gd name="T20" fmla="*/ 414 w 626"/>
                  <a:gd name="T21" fmla="*/ 5504 h 10703"/>
                  <a:gd name="T22" fmla="*/ 424 w 626"/>
                  <a:gd name="T23" fmla="*/ 5102 h 10703"/>
                  <a:gd name="T24" fmla="*/ 432 w 626"/>
                  <a:gd name="T25" fmla="*/ 4694 h 10703"/>
                  <a:gd name="T26" fmla="*/ 434 w 626"/>
                  <a:gd name="T27" fmla="*/ 4308 h 10703"/>
                  <a:gd name="T28" fmla="*/ 440 w 626"/>
                  <a:gd name="T29" fmla="*/ 3937 h 10703"/>
                  <a:gd name="T30" fmla="*/ 449 w 626"/>
                  <a:gd name="T31" fmla="*/ 3536 h 10703"/>
                  <a:gd name="T32" fmla="*/ 457 w 626"/>
                  <a:gd name="T33" fmla="*/ 3227 h 10703"/>
                  <a:gd name="T34" fmla="*/ 458 w 626"/>
                  <a:gd name="T35" fmla="*/ 3050 h 10703"/>
                  <a:gd name="T36" fmla="*/ 458 w 626"/>
                  <a:gd name="T37" fmla="*/ 2743 h 10703"/>
                  <a:gd name="T38" fmla="*/ 467 w 626"/>
                  <a:gd name="T39" fmla="*/ 2446 h 10703"/>
                  <a:gd name="T40" fmla="*/ 484 w 626"/>
                  <a:gd name="T41" fmla="*/ 2142 h 10703"/>
                  <a:gd name="T42" fmla="*/ 507 w 626"/>
                  <a:gd name="T43" fmla="*/ 1796 h 10703"/>
                  <a:gd name="T44" fmla="*/ 537 w 626"/>
                  <a:gd name="T45" fmla="*/ 1378 h 10703"/>
                  <a:gd name="T46" fmla="*/ 563 w 626"/>
                  <a:gd name="T47" fmla="*/ 960 h 10703"/>
                  <a:gd name="T48" fmla="*/ 594 w 626"/>
                  <a:gd name="T49" fmla="*/ 542 h 10703"/>
                  <a:gd name="T50" fmla="*/ 626 w 626"/>
                  <a:gd name="T51" fmla="*/ 219 h 10703"/>
                  <a:gd name="T52" fmla="*/ 618 w 626"/>
                  <a:gd name="T53" fmla="*/ 181 h 10703"/>
                  <a:gd name="T54" fmla="*/ 596 w 626"/>
                  <a:gd name="T55" fmla="*/ 143 h 10703"/>
                  <a:gd name="T56" fmla="*/ 555 w 626"/>
                  <a:gd name="T57" fmla="*/ 98 h 10703"/>
                  <a:gd name="T58" fmla="*/ 467 w 626"/>
                  <a:gd name="T59" fmla="*/ 39 h 10703"/>
                  <a:gd name="T60" fmla="*/ 377 w 626"/>
                  <a:gd name="T61" fmla="*/ 4 h 10703"/>
                  <a:gd name="T62" fmla="*/ 319 w 626"/>
                  <a:gd name="T63" fmla="*/ 2 h 10703"/>
                  <a:gd name="T64" fmla="*/ 261 w 626"/>
                  <a:gd name="T65" fmla="*/ 17 h 10703"/>
                  <a:gd name="T66" fmla="*/ 155 w 626"/>
                  <a:gd name="T67" fmla="*/ 69 h 10703"/>
                  <a:gd name="T68" fmla="*/ 62 w 626"/>
                  <a:gd name="T69" fmla="*/ 139 h 10703"/>
                  <a:gd name="T70" fmla="*/ 25 w 626"/>
                  <a:gd name="T71" fmla="*/ 180 h 10703"/>
                  <a:gd name="T72" fmla="*/ 3 w 626"/>
                  <a:gd name="T73" fmla="*/ 218 h 10703"/>
                  <a:gd name="T74" fmla="*/ 17 w 626"/>
                  <a:gd name="T75" fmla="*/ 351 h 10703"/>
                  <a:gd name="T76" fmla="*/ 75 w 626"/>
                  <a:gd name="T77" fmla="*/ 791 h 10703"/>
                  <a:gd name="T78" fmla="*/ 116 w 626"/>
                  <a:gd name="T79" fmla="*/ 1236 h 10703"/>
                  <a:gd name="T80" fmla="*/ 133 w 626"/>
                  <a:gd name="T81" fmla="*/ 1687 h 10703"/>
                  <a:gd name="T82" fmla="*/ 128 w 626"/>
                  <a:gd name="T83" fmla="*/ 2031 h 10703"/>
                  <a:gd name="T84" fmla="*/ 136 w 626"/>
                  <a:gd name="T85" fmla="*/ 2038 h 10703"/>
                  <a:gd name="T86" fmla="*/ 145 w 626"/>
                  <a:gd name="T87" fmla="*/ 2029 h 10703"/>
                  <a:gd name="T88" fmla="*/ 139 w 626"/>
                  <a:gd name="T89" fmla="*/ 2052 h 10703"/>
                  <a:gd name="T90" fmla="*/ 136 w 626"/>
                  <a:gd name="T91" fmla="*/ 2180 h 10703"/>
                  <a:gd name="T92" fmla="*/ 141 w 626"/>
                  <a:gd name="T93" fmla="*/ 2379 h 10703"/>
                  <a:gd name="T94" fmla="*/ 139 w 626"/>
                  <a:gd name="T95" fmla="*/ 2826 h 10703"/>
                  <a:gd name="T96" fmla="*/ 144 w 626"/>
                  <a:gd name="T97" fmla="*/ 3352 h 10703"/>
                  <a:gd name="T98" fmla="*/ 150 w 626"/>
                  <a:gd name="T99" fmla="*/ 3873 h 10703"/>
                  <a:gd name="T100" fmla="*/ 145 w 626"/>
                  <a:gd name="T101" fmla="*/ 4401 h 10703"/>
                  <a:gd name="T102" fmla="*/ 144 w 626"/>
                  <a:gd name="T103" fmla="*/ 4550 h 10703"/>
                  <a:gd name="T104" fmla="*/ 145 w 626"/>
                  <a:gd name="T105" fmla="*/ 4540 h 10703"/>
                  <a:gd name="T106" fmla="*/ 147 w 626"/>
                  <a:gd name="T107" fmla="*/ 4841 h 10703"/>
                  <a:gd name="T108" fmla="*/ 151 w 626"/>
                  <a:gd name="T109" fmla="*/ 5245 h 10703"/>
                  <a:gd name="T110" fmla="*/ 153 w 626"/>
                  <a:gd name="T111" fmla="*/ 5649 h 10703"/>
                  <a:gd name="T112" fmla="*/ 153 w 626"/>
                  <a:gd name="T113" fmla="*/ 6054 h 10703"/>
                  <a:gd name="T114" fmla="*/ 155 w 626"/>
                  <a:gd name="T115" fmla="*/ 6947 h 10703"/>
                  <a:gd name="T116" fmla="*/ 145 w 626"/>
                  <a:gd name="T117" fmla="*/ 8000 h 10703"/>
                  <a:gd name="T118" fmla="*/ 134 w 626"/>
                  <a:gd name="T119" fmla="*/ 9052 h 10703"/>
                  <a:gd name="T120" fmla="*/ 137 w 626"/>
                  <a:gd name="T121" fmla="*/ 10100 h 10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10703">
                    <a:moveTo>
                      <a:pt x="243" y="10703"/>
                    </a:moveTo>
                    <a:lnTo>
                      <a:pt x="253" y="10627"/>
                    </a:lnTo>
                    <a:lnTo>
                      <a:pt x="263" y="10551"/>
                    </a:lnTo>
                    <a:lnTo>
                      <a:pt x="271" y="10475"/>
                    </a:lnTo>
                    <a:lnTo>
                      <a:pt x="279" y="10398"/>
                    </a:lnTo>
                    <a:lnTo>
                      <a:pt x="285" y="10322"/>
                    </a:lnTo>
                    <a:lnTo>
                      <a:pt x="291" y="10247"/>
                    </a:lnTo>
                    <a:lnTo>
                      <a:pt x="297" y="10170"/>
                    </a:lnTo>
                    <a:lnTo>
                      <a:pt x="302" y="10094"/>
                    </a:lnTo>
                    <a:lnTo>
                      <a:pt x="310" y="9941"/>
                    </a:lnTo>
                    <a:lnTo>
                      <a:pt x="316" y="9788"/>
                    </a:lnTo>
                    <a:lnTo>
                      <a:pt x="320" y="9635"/>
                    </a:lnTo>
                    <a:lnTo>
                      <a:pt x="324" y="9482"/>
                    </a:lnTo>
                    <a:lnTo>
                      <a:pt x="327" y="9331"/>
                    </a:lnTo>
                    <a:lnTo>
                      <a:pt x="329" y="9178"/>
                    </a:lnTo>
                    <a:lnTo>
                      <a:pt x="332" y="9026"/>
                    </a:lnTo>
                    <a:lnTo>
                      <a:pt x="334" y="8874"/>
                    </a:lnTo>
                    <a:lnTo>
                      <a:pt x="338" y="8723"/>
                    </a:lnTo>
                    <a:lnTo>
                      <a:pt x="343" y="8571"/>
                    </a:lnTo>
                    <a:lnTo>
                      <a:pt x="349" y="8422"/>
                    </a:lnTo>
                    <a:lnTo>
                      <a:pt x="358" y="8272"/>
                    </a:lnTo>
                    <a:lnTo>
                      <a:pt x="365" y="8127"/>
                    </a:lnTo>
                    <a:lnTo>
                      <a:pt x="372" y="7983"/>
                    </a:lnTo>
                    <a:lnTo>
                      <a:pt x="378" y="7839"/>
                    </a:lnTo>
                    <a:lnTo>
                      <a:pt x="385" y="7697"/>
                    </a:lnTo>
                    <a:lnTo>
                      <a:pt x="392" y="7554"/>
                    </a:lnTo>
                    <a:lnTo>
                      <a:pt x="397" y="7411"/>
                    </a:lnTo>
                    <a:lnTo>
                      <a:pt x="402" y="7270"/>
                    </a:lnTo>
                    <a:lnTo>
                      <a:pt x="407" y="7128"/>
                    </a:lnTo>
                    <a:lnTo>
                      <a:pt x="410" y="6988"/>
                    </a:lnTo>
                    <a:lnTo>
                      <a:pt x="413" y="6846"/>
                    </a:lnTo>
                    <a:lnTo>
                      <a:pt x="415" y="6706"/>
                    </a:lnTo>
                    <a:lnTo>
                      <a:pt x="416" y="6565"/>
                    </a:lnTo>
                    <a:lnTo>
                      <a:pt x="416" y="6425"/>
                    </a:lnTo>
                    <a:lnTo>
                      <a:pt x="415" y="6285"/>
                    </a:lnTo>
                    <a:lnTo>
                      <a:pt x="412" y="6145"/>
                    </a:lnTo>
                    <a:lnTo>
                      <a:pt x="408" y="6004"/>
                    </a:lnTo>
                    <a:lnTo>
                      <a:pt x="408" y="6014"/>
                    </a:lnTo>
                    <a:lnTo>
                      <a:pt x="408" y="6004"/>
                    </a:lnTo>
                    <a:lnTo>
                      <a:pt x="409" y="5905"/>
                    </a:lnTo>
                    <a:lnTo>
                      <a:pt x="409" y="5805"/>
                    </a:lnTo>
                    <a:lnTo>
                      <a:pt x="411" y="5705"/>
                    </a:lnTo>
                    <a:lnTo>
                      <a:pt x="412" y="5605"/>
                    </a:lnTo>
                    <a:lnTo>
                      <a:pt x="414" y="5504"/>
                    </a:lnTo>
                    <a:lnTo>
                      <a:pt x="416" y="5405"/>
                    </a:lnTo>
                    <a:lnTo>
                      <a:pt x="418" y="5304"/>
                    </a:lnTo>
                    <a:lnTo>
                      <a:pt x="422" y="5203"/>
                    </a:lnTo>
                    <a:lnTo>
                      <a:pt x="424" y="5102"/>
                    </a:lnTo>
                    <a:lnTo>
                      <a:pt x="426" y="5001"/>
                    </a:lnTo>
                    <a:lnTo>
                      <a:pt x="428" y="4899"/>
                    </a:lnTo>
                    <a:lnTo>
                      <a:pt x="430" y="4797"/>
                    </a:lnTo>
                    <a:lnTo>
                      <a:pt x="432" y="4694"/>
                    </a:lnTo>
                    <a:lnTo>
                      <a:pt x="433" y="4591"/>
                    </a:lnTo>
                    <a:lnTo>
                      <a:pt x="434" y="4487"/>
                    </a:lnTo>
                    <a:lnTo>
                      <a:pt x="434" y="4383"/>
                    </a:lnTo>
                    <a:lnTo>
                      <a:pt x="434" y="4308"/>
                    </a:lnTo>
                    <a:lnTo>
                      <a:pt x="435" y="4225"/>
                    </a:lnTo>
                    <a:lnTo>
                      <a:pt x="436" y="4134"/>
                    </a:lnTo>
                    <a:lnTo>
                      <a:pt x="438" y="4038"/>
                    </a:lnTo>
                    <a:lnTo>
                      <a:pt x="440" y="3937"/>
                    </a:lnTo>
                    <a:lnTo>
                      <a:pt x="442" y="3835"/>
                    </a:lnTo>
                    <a:lnTo>
                      <a:pt x="444" y="3733"/>
                    </a:lnTo>
                    <a:lnTo>
                      <a:pt x="446" y="3632"/>
                    </a:lnTo>
                    <a:lnTo>
                      <a:pt x="449" y="3536"/>
                    </a:lnTo>
                    <a:lnTo>
                      <a:pt x="452" y="3446"/>
                    </a:lnTo>
                    <a:lnTo>
                      <a:pt x="454" y="3363"/>
                    </a:lnTo>
                    <a:lnTo>
                      <a:pt x="456" y="3290"/>
                    </a:lnTo>
                    <a:lnTo>
                      <a:pt x="457" y="3227"/>
                    </a:lnTo>
                    <a:lnTo>
                      <a:pt x="459" y="3179"/>
                    </a:lnTo>
                    <a:lnTo>
                      <a:pt x="460" y="3145"/>
                    </a:lnTo>
                    <a:lnTo>
                      <a:pt x="460" y="3129"/>
                    </a:lnTo>
                    <a:lnTo>
                      <a:pt x="458" y="3050"/>
                    </a:lnTo>
                    <a:lnTo>
                      <a:pt x="457" y="2971"/>
                    </a:lnTo>
                    <a:lnTo>
                      <a:pt x="456" y="2894"/>
                    </a:lnTo>
                    <a:lnTo>
                      <a:pt x="457" y="2818"/>
                    </a:lnTo>
                    <a:lnTo>
                      <a:pt x="458" y="2743"/>
                    </a:lnTo>
                    <a:lnTo>
                      <a:pt x="460" y="2668"/>
                    </a:lnTo>
                    <a:lnTo>
                      <a:pt x="462" y="2593"/>
                    </a:lnTo>
                    <a:lnTo>
                      <a:pt x="464" y="2520"/>
                    </a:lnTo>
                    <a:lnTo>
                      <a:pt x="467" y="2446"/>
                    </a:lnTo>
                    <a:lnTo>
                      <a:pt x="471" y="2371"/>
                    </a:lnTo>
                    <a:lnTo>
                      <a:pt x="475" y="2295"/>
                    </a:lnTo>
                    <a:lnTo>
                      <a:pt x="479" y="2219"/>
                    </a:lnTo>
                    <a:lnTo>
                      <a:pt x="484" y="2142"/>
                    </a:lnTo>
                    <a:lnTo>
                      <a:pt x="489" y="2063"/>
                    </a:lnTo>
                    <a:lnTo>
                      <a:pt x="493" y="1983"/>
                    </a:lnTo>
                    <a:lnTo>
                      <a:pt x="498" y="1901"/>
                    </a:lnTo>
                    <a:lnTo>
                      <a:pt x="507" y="1796"/>
                    </a:lnTo>
                    <a:lnTo>
                      <a:pt x="516" y="1692"/>
                    </a:lnTo>
                    <a:lnTo>
                      <a:pt x="523" y="1587"/>
                    </a:lnTo>
                    <a:lnTo>
                      <a:pt x="530" y="1483"/>
                    </a:lnTo>
                    <a:lnTo>
                      <a:pt x="537" y="1378"/>
                    </a:lnTo>
                    <a:lnTo>
                      <a:pt x="543" y="1273"/>
                    </a:lnTo>
                    <a:lnTo>
                      <a:pt x="550" y="1170"/>
                    </a:lnTo>
                    <a:lnTo>
                      <a:pt x="557" y="1065"/>
                    </a:lnTo>
                    <a:lnTo>
                      <a:pt x="563" y="960"/>
                    </a:lnTo>
                    <a:lnTo>
                      <a:pt x="570" y="856"/>
                    </a:lnTo>
                    <a:lnTo>
                      <a:pt x="578" y="751"/>
                    </a:lnTo>
                    <a:lnTo>
                      <a:pt x="586" y="647"/>
                    </a:lnTo>
                    <a:lnTo>
                      <a:pt x="594" y="542"/>
                    </a:lnTo>
                    <a:lnTo>
                      <a:pt x="603" y="437"/>
                    </a:lnTo>
                    <a:lnTo>
                      <a:pt x="614" y="334"/>
                    </a:lnTo>
                    <a:lnTo>
                      <a:pt x="625" y="229"/>
                    </a:lnTo>
                    <a:lnTo>
                      <a:pt x="626" y="219"/>
                    </a:lnTo>
                    <a:lnTo>
                      <a:pt x="625" y="210"/>
                    </a:lnTo>
                    <a:lnTo>
                      <a:pt x="624" y="200"/>
                    </a:lnTo>
                    <a:lnTo>
                      <a:pt x="622" y="190"/>
                    </a:lnTo>
                    <a:lnTo>
                      <a:pt x="618" y="181"/>
                    </a:lnTo>
                    <a:lnTo>
                      <a:pt x="614" y="172"/>
                    </a:lnTo>
                    <a:lnTo>
                      <a:pt x="608" y="161"/>
                    </a:lnTo>
                    <a:lnTo>
                      <a:pt x="603" y="152"/>
                    </a:lnTo>
                    <a:lnTo>
                      <a:pt x="596" y="143"/>
                    </a:lnTo>
                    <a:lnTo>
                      <a:pt x="589" y="134"/>
                    </a:lnTo>
                    <a:lnTo>
                      <a:pt x="582" y="124"/>
                    </a:lnTo>
                    <a:lnTo>
                      <a:pt x="573" y="115"/>
                    </a:lnTo>
                    <a:lnTo>
                      <a:pt x="555" y="98"/>
                    </a:lnTo>
                    <a:lnTo>
                      <a:pt x="534" y="81"/>
                    </a:lnTo>
                    <a:lnTo>
                      <a:pt x="512" y="66"/>
                    </a:lnTo>
                    <a:lnTo>
                      <a:pt x="491" y="52"/>
                    </a:lnTo>
                    <a:lnTo>
                      <a:pt x="467" y="39"/>
                    </a:lnTo>
                    <a:lnTo>
                      <a:pt x="444" y="28"/>
                    </a:lnTo>
                    <a:lnTo>
                      <a:pt x="422" y="18"/>
                    </a:lnTo>
                    <a:lnTo>
                      <a:pt x="399" y="10"/>
                    </a:lnTo>
                    <a:lnTo>
                      <a:pt x="377" y="4"/>
                    </a:lnTo>
                    <a:lnTo>
                      <a:pt x="358" y="0"/>
                    </a:lnTo>
                    <a:lnTo>
                      <a:pt x="345" y="0"/>
                    </a:lnTo>
                    <a:lnTo>
                      <a:pt x="333" y="0"/>
                    </a:lnTo>
                    <a:lnTo>
                      <a:pt x="319" y="2"/>
                    </a:lnTo>
                    <a:lnTo>
                      <a:pt x="305" y="4"/>
                    </a:lnTo>
                    <a:lnTo>
                      <a:pt x="290" y="7"/>
                    </a:lnTo>
                    <a:lnTo>
                      <a:pt x="276" y="12"/>
                    </a:lnTo>
                    <a:lnTo>
                      <a:pt x="261" y="17"/>
                    </a:lnTo>
                    <a:lnTo>
                      <a:pt x="246" y="23"/>
                    </a:lnTo>
                    <a:lnTo>
                      <a:pt x="216" y="36"/>
                    </a:lnTo>
                    <a:lnTo>
                      <a:pt x="185" y="52"/>
                    </a:lnTo>
                    <a:lnTo>
                      <a:pt x="155" y="69"/>
                    </a:lnTo>
                    <a:lnTo>
                      <a:pt x="126" y="87"/>
                    </a:lnTo>
                    <a:lnTo>
                      <a:pt x="99" y="108"/>
                    </a:lnTo>
                    <a:lnTo>
                      <a:pt x="75" y="129"/>
                    </a:lnTo>
                    <a:lnTo>
                      <a:pt x="62" y="139"/>
                    </a:lnTo>
                    <a:lnTo>
                      <a:pt x="52" y="149"/>
                    </a:lnTo>
                    <a:lnTo>
                      <a:pt x="42" y="159"/>
                    </a:lnTo>
                    <a:lnTo>
                      <a:pt x="33" y="170"/>
                    </a:lnTo>
                    <a:lnTo>
                      <a:pt x="25" y="180"/>
                    </a:lnTo>
                    <a:lnTo>
                      <a:pt x="18" y="190"/>
                    </a:lnTo>
                    <a:lnTo>
                      <a:pt x="12" y="199"/>
                    </a:lnTo>
                    <a:lnTo>
                      <a:pt x="6" y="209"/>
                    </a:lnTo>
                    <a:lnTo>
                      <a:pt x="3" y="218"/>
                    </a:lnTo>
                    <a:lnTo>
                      <a:pt x="1" y="226"/>
                    </a:lnTo>
                    <a:lnTo>
                      <a:pt x="0" y="234"/>
                    </a:lnTo>
                    <a:lnTo>
                      <a:pt x="0" y="241"/>
                    </a:lnTo>
                    <a:lnTo>
                      <a:pt x="17" y="351"/>
                    </a:lnTo>
                    <a:lnTo>
                      <a:pt x="32" y="461"/>
                    </a:lnTo>
                    <a:lnTo>
                      <a:pt x="48" y="571"/>
                    </a:lnTo>
                    <a:lnTo>
                      <a:pt x="62" y="680"/>
                    </a:lnTo>
                    <a:lnTo>
                      <a:pt x="75" y="791"/>
                    </a:lnTo>
                    <a:lnTo>
                      <a:pt x="87" y="902"/>
                    </a:lnTo>
                    <a:lnTo>
                      <a:pt x="97" y="1014"/>
                    </a:lnTo>
                    <a:lnTo>
                      <a:pt x="108" y="1125"/>
                    </a:lnTo>
                    <a:lnTo>
                      <a:pt x="116" y="1236"/>
                    </a:lnTo>
                    <a:lnTo>
                      <a:pt x="122" y="1349"/>
                    </a:lnTo>
                    <a:lnTo>
                      <a:pt x="127" y="1461"/>
                    </a:lnTo>
                    <a:lnTo>
                      <a:pt x="131" y="1574"/>
                    </a:lnTo>
                    <a:lnTo>
                      <a:pt x="133" y="1687"/>
                    </a:lnTo>
                    <a:lnTo>
                      <a:pt x="133" y="1799"/>
                    </a:lnTo>
                    <a:lnTo>
                      <a:pt x="131" y="1913"/>
                    </a:lnTo>
                    <a:lnTo>
                      <a:pt x="128" y="2027"/>
                    </a:lnTo>
                    <a:lnTo>
                      <a:pt x="128" y="2031"/>
                    </a:lnTo>
                    <a:lnTo>
                      <a:pt x="129" y="2034"/>
                    </a:lnTo>
                    <a:lnTo>
                      <a:pt x="130" y="2036"/>
                    </a:lnTo>
                    <a:lnTo>
                      <a:pt x="131" y="2038"/>
                    </a:lnTo>
                    <a:lnTo>
                      <a:pt x="136" y="2038"/>
                    </a:lnTo>
                    <a:lnTo>
                      <a:pt x="140" y="2036"/>
                    </a:lnTo>
                    <a:lnTo>
                      <a:pt x="143" y="2034"/>
                    </a:lnTo>
                    <a:lnTo>
                      <a:pt x="144" y="2031"/>
                    </a:lnTo>
                    <a:lnTo>
                      <a:pt x="145" y="2029"/>
                    </a:lnTo>
                    <a:lnTo>
                      <a:pt x="144" y="2028"/>
                    </a:lnTo>
                    <a:lnTo>
                      <a:pt x="143" y="2027"/>
                    </a:lnTo>
                    <a:lnTo>
                      <a:pt x="141" y="2027"/>
                    </a:lnTo>
                    <a:lnTo>
                      <a:pt x="139" y="2052"/>
                    </a:lnTo>
                    <a:lnTo>
                      <a:pt x="138" y="2076"/>
                    </a:lnTo>
                    <a:lnTo>
                      <a:pt x="136" y="2102"/>
                    </a:lnTo>
                    <a:lnTo>
                      <a:pt x="136" y="2128"/>
                    </a:lnTo>
                    <a:lnTo>
                      <a:pt x="136" y="2180"/>
                    </a:lnTo>
                    <a:lnTo>
                      <a:pt x="136" y="2233"/>
                    </a:lnTo>
                    <a:lnTo>
                      <a:pt x="138" y="2285"/>
                    </a:lnTo>
                    <a:lnTo>
                      <a:pt x="139" y="2334"/>
                    </a:lnTo>
                    <a:lnTo>
                      <a:pt x="141" y="2379"/>
                    </a:lnTo>
                    <a:lnTo>
                      <a:pt x="141" y="2420"/>
                    </a:lnTo>
                    <a:lnTo>
                      <a:pt x="139" y="2556"/>
                    </a:lnTo>
                    <a:lnTo>
                      <a:pt x="139" y="2692"/>
                    </a:lnTo>
                    <a:lnTo>
                      <a:pt x="139" y="2826"/>
                    </a:lnTo>
                    <a:lnTo>
                      <a:pt x="139" y="2959"/>
                    </a:lnTo>
                    <a:lnTo>
                      <a:pt x="141" y="3091"/>
                    </a:lnTo>
                    <a:lnTo>
                      <a:pt x="142" y="3221"/>
                    </a:lnTo>
                    <a:lnTo>
                      <a:pt x="144" y="3352"/>
                    </a:lnTo>
                    <a:lnTo>
                      <a:pt x="146" y="3483"/>
                    </a:lnTo>
                    <a:lnTo>
                      <a:pt x="147" y="3612"/>
                    </a:lnTo>
                    <a:lnTo>
                      <a:pt x="149" y="3742"/>
                    </a:lnTo>
                    <a:lnTo>
                      <a:pt x="150" y="3873"/>
                    </a:lnTo>
                    <a:lnTo>
                      <a:pt x="150" y="4004"/>
                    </a:lnTo>
                    <a:lnTo>
                      <a:pt x="149" y="4135"/>
                    </a:lnTo>
                    <a:lnTo>
                      <a:pt x="148" y="4267"/>
                    </a:lnTo>
                    <a:lnTo>
                      <a:pt x="145" y="4401"/>
                    </a:lnTo>
                    <a:lnTo>
                      <a:pt x="141" y="4535"/>
                    </a:lnTo>
                    <a:lnTo>
                      <a:pt x="142" y="4543"/>
                    </a:lnTo>
                    <a:lnTo>
                      <a:pt x="143" y="4547"/>
                    </a:lnTo>
                    <a:lnTo>
                      <a:pt x="144" y="4550"/>
                    </a:lnTo>
                    <a:lnTo>
                      <a:pt x="146" y="4550"/>
                    </a:lnTo>
                    <a:lnTo>
                      <a:pt x="147" y="4547"/>
                    </a:lnTo>
                    <a:lnTo>
                      <a:pt x="146" y="4544"/>
                    </a:lnTo>
                    <a:lnTo>
                      <a:pt x="145" y="4540"/>
                    </a:lnTo>
                    <a:lnTo>
                      <a:pt x="141" y="4535"/>
                    </a:lnTo>
                    <a:lnTo>
                      <a:pt x="143" y="4637"/>
                    </a:lnTo>
                    <a:lnTo>
                      <a:pt x="145" y="4739"/>
                    </a:lnTo>
                    <a:lnTo>
                      <a:pt x="147" y="4841"/>
                    </a:lnTo>
                    <a:lnTo>
                      <a:pt x="148" y="4941"/>
                    </a:lnTo>
                    <a:lnTo>
                      <a:pt x="149" y="5043"/>
                    </a:lnTo>
                    <a:lnTo>
                      <a:pt x="150" y="5143"/>
                    </a:lnTo>
                    <a:lnTo>
                      <a:pt x="151" y="5245"/>
                    </a:lnTo>
                    <a:lnTo>
                      <a:pt x="152" y="5345"/>
                    </a:lnTo>
                    <a:lnTo>
                      <a:pt x="152" y="5447"/>
                    </a:lnTo>
                    <a:lnTo>
                      <a:pt x="153" y="5548"/>
                    </a:lnTo>
                    <a:lnTo>
                      <a:pt x="153" y="5649"/>
                    </a:lnTo>
                    <a:lnTo>
                      <a:pt x="153" y="5750"/>
                    </a:lnTo>
                    <a:lnTo>
                      <a:pt x="153" y="5851"/>
                    </a:lnTo>
                    <a:lnTo>
                      <a:pt x="153" y="5953"/>
                    </a:lnTo>
                    <a:lnTo>
                      <a:pt x="153" y="6054"/>
                    </a:lnTo>
                    <a:lnTo>
                      <a:pt x="153" y="6156"/>
                    </a:lnTo>
                    <a:lnTo>
                      <a:pt x="155" y="6419"/>
                    </a:lnTo>
                    <a:lnTo>
                      <a:pt x="155" y="6683"/>
                    </a:lnTo>
                    <a:lnTo>
                      <a:pt x="155" y="6947"/>
                    </a:lnTo>
                    <a:lnTo>
                      <a:pt x="153" y="7210"/>
                    </a:lnTo>
                    <a:lnTo>
                      <a:pt x="151" y="7474"/>
                    </a:lnTo>
                    <a:lnTo>
                      <a:pt x="148" y="7738"/>
                    </a:lnTo>
                    <a:lnTo>
                      <a:pt x="145" y="8000"/>
                    </a:lnTo>
                    <a:lnTo>
                      <a:pt x="143" y="8264"/>
                    </a:lnTo>
                    <a:lnTo>
                      <a:pt x="140" y="8526"/>
                    </a:lnTo>
                    <a:lnTo>
                      <a:pt x="137" y="8789"/>
                    </a:lnTo>
                    <a:lnTo>
                      <a:pt x="134" y="9052"/>
                    </a:lnTo>
                    <a:lnTo>
                      <a:pt x="133" y="9314"/>
                    </a:lnTo>
                    <a:lnTo>
                      <a:pt x="133" y="9577"/>
                    </a:lnTo>
                    <a:lnTo>
                      <a:pt x="134" y="9838"/>
                    </a:lnTo>
                    <a:lnTo>
                      <a:pt x="137" y="10100"/>
                    </a:lnTo>
                    <a:lnTo>
                      <a:pt x="141" y="10361"/>
                    </a:lnTo>
                    <a:lnTo>
                      <a:pt x="243" y="107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79" name="Freeform 1069"/>
              <p:cNvSpPr>
                <a:spLocks noChangeAspect="1"/>
              </p:cNvSpPr>
              <p:nvPr/>
            </p:nvSpPr>
            <p:spPr bwMode="auto">
              <a:xfrm>
                <a:off x="4382" y="1846"/>
                <a:ext cx="29" cy="487"/>
              </a:xfrm>
              <a:custGeom>
                <a:avLst/>
                <a:gdLst>
                  <a:gd name="T0" fmla="*/ 271 w 626"/>
                  <a:gd name="T1" fmla="*/ 10475 h 10703"/>
                  <a:gd name="T2" fmla="*/ 297 w 626"/>
                  <a:gd name="T3" fmla="*/ 10170 h 10703"/>
                  <a:gd name="T4" fmla="*/ 320 w 626"/>
                  <a:gd name="T5" fmla="*/ 9635 h 10703"/>
                  <a:gd name="T6" fmla="*/ 332 w 626"/>
                  <a:gd name="T7" fmla="*/ 9026 h 10703"/>
                  <a:gd name="T8" fmla="*/ 349 w 626"/>
                  <a:gd name="T9" fmla="*/ 8422 h 10703"/>
                  <a:gd name="T10" fmla="*/ 378 w 626"/>
                  <a:gd name="T11" fmla="*/ 7839 h 10703"/>
                  <a:gd name="T12" fmla="*/ 402 w 626"/>
                  <a:gd name="T13" fmla="*/ 7270 h 10703"/>
                  <a:gd name="T14" fmla="*/ 415 w 626"/>
                  <a:gd name="T15" fmla="*/ 6706 h 10703"/>
                  <a:gd name="T16" fmla="*/ 412 w 626"/>
                  <a:gd name="T17" fmla="*/ 6145 h 10703"/>
                  <a:gd name="T18" fmla="*/ 409 w 626"/>
                  <a:gd name="T19" fmla="*/ 5905 h 10703"/>
                  <a:gd name="T20" fmla="*/ 414 w 626"/>
                  <a:gd name="T21" fmla="*/ 5504 h 10703"/>
                  <a:gd name="T22" fmla="*/ 424 w 626"/>
                  <a:gd name="T23" fmla="*/ 5102 h 10703"/>
                  <a:gd name="T24" fmla="*/ 432 w 626"/>
                  <a:gd name="T25" fmla="*/ 4694 h 10703"/>
                  <a:gd name="T26" fmla="*/ 434 w 626"/>
                  <a:gd name="T27" fmla="*/ 4308 h 10703"/>
                  <a:gd name="T28" fmla="*/ 440 w 626"/>
                  <a:gd name="T29" fmla="*/ 3937 h 10703"/>
                  <a:gd name="T30" fmla="*/ 449 w 626"/>
                  <a:gd name="T31" fmla="*/ 3536 h 10703"/>
                  <a:gd name="T32" fmla="*/ 457 w 626"/>
                  <a:gd name="T33" fmla="*/ 3227 h 10703"/>
                  <a:gd name="T34" fmla="*/ 458 w 626"/>
                  <a:gd name="T35" fmla="*/ 3050 h 10703"/>
                  <a:gd name="T36" fmla="*/ 458 w 626"/>
                  <a:gd name="T37" fmla="*/ 2743 h 10703"/>
                  <a:gd name="T38" fmla="*/ 467 w 626"/>
                  <a:gd name="T39" fmla="*/ 2446 h 10703"/>
                  <a:gd name="T40" fmla="*/ 484 w 626"/>
                  <a:gd name="T41" fmla="*/ 2142 h 10703"/>
                  <a:gd name="T42" fmla="*/ 507 w 626"/>
                  <a:gd name="T43" fmla="*/ 1796 h 10703"/>
                  <a:gd name="T44" fmla="*/ 537 w 626"/>
                  <a:gd name="T45" fmla="*/ 1378 h 10703"/>
                  <a:gd name="T46" fmla="*/ 563 w 626"/>
                  <a:gd name="T47" fmla="*/ 960 h 10703"/>
                  <a:gd name="T48" fmla="*/ 594 w 626"/>
                  <a:gd name="T49" fmla="*/ 542 h 10703"/>
                  <a:gd name="T50" fmla="*/ 626 w 626"/>
                  <a:gd name="T51" fmla="*/ 219 h 10703"/>
                  <a:gd name="T52" fmla="*/ 618 w 626"/>
                  <a:gd name="T53" fmla="*/ 181 h 10703"/>
                  <a:gd name="T54" fmla="*/ 596 w 626"/>
                  <a:gd name="T55" fmla="*/ 143 h 10703"/>
                  <a:gd name="T56" fmla="*/ 555 w 626"/>
                  <a:gd name="T57" fmla="*/ 98 h 10703"/>
                  <a:gd name="T58" fmla="*/ 467 w 626"/>
                  <a:gd name="T59" fmla="*/ 39 h 10703"/>
                  <a:gd name="T60" fmla="*/ 377 w 626"/>
                  <a:gd name="T61" fmla="*/ 4 h 10703"/>
                  <a:gd name="T62" fmla="*/ 319 w 626"/>
                  <a:gd name="T63" fmla="*/ 2 h 10703"/>
                  <a:gd name="T64" fmla="*/ 261 w 626"/>
                  <a:gd name="T65" fmla="*/ 17 h 10703"/>
                  <a:gd name="T66" fmla="*/ 155 w 626"/>
                  <a:gd name="T67" fmla="*/ 69 h 10703"/>
                  <a:gd name="T68" fmla="*/ 62 w 626"/>
                  <a:gd name="T69" fmla="*/ 139 h 10703"/>
                  <a:gd name="T70" fmla="*/ 25 w 626"/>
                  <a:gd name="T71" fmla="*/ 180 h 10703"/>
                  <a:gd name="T72" fmla="*/ 3 w 626"/>
                  <a:gd name="T73" fmla="*/ 218 h 10703"/>
                  <a:gd name="T74" fmla="*/ 17 w 626"/>
                  <a:gd name="T75" fmla="*/ 351 h 10703"/>
                  <a:gd name="T76" fmla="*/ 75 w 626"/>
                  <a:gd name="T77" fmla="*/ 791 h 10703"/>
                  <a:gd name="T78" fmla="*/ 116 w 626"/>
                  <a:gd name="T79" fmla="*/ 1236 h 10703"/>
                  <a:gd name="T80" fmla="*/ 133 w 626"/>
                  <a:gd name="T81" fmla="*/ 1687 h 10703"/>
                  <a:gd name="T82" fmla="*/ 128 w 626"/>
                  <a:gd name="T83" fmla="*/ 2031 h 10703"/>
                  <a:gd name="T84" fmla="*/ 136 w 626"/>
                  <a:gd name="T85" fmla="*/ 2038 h 10703"/>
                  <a:gd name="T86" fmla="*/ 145 w 626"/>
                  <a:gd name="T87" fmla="*/ 2029 h 10703"/>
                  <a:gd name="T88" fmla="*/ 139 w 626"/>
                  <a:gd name="T89" fmla="*/ 2052 h 10703"/>
                  <a:gd name="T90" fmla="*/ 136 w 626"/>
                  <a:gd name="T91" fmla="*/ 2180 h 10703"/>
                  <a:gd name="T92" fmla="*/ 141 w 626"/>
                  <a:gd name="T93" fmla="*/ 2379 h 10703"/>
                  <a:gd name="T94" fmla="*/ 139 w 626"/>
                  <a:gd name="T95" fmla="*/ 2826 h 10703"/>
                  <a:gd name="T96" fmla="*/ 144 w 626"/>
                  <a:gd name="T97" fmla="*/ 3352 h 10703"/>
                  <a:gd name="T98" fmla="*/ 150 w 626"/>
                  <a:gd name="T99" fmla="*/ 3873 h 10703"/>
                  <a:gd name="T100" fmla="*/ 145 w 626"/>
                  <a:gd name="T101" fmla="*/ 4401 h 10703"/>
                  <a:gd name="T102" fmla="*/ 144 w 626"/>
                  <a:gd name="T103" fmla="*/ 4550 h 10703"/>
                  <a:gd name="T104" fmla="*/ 145 w 626"/>
                  <a:gd name="T105" fmla="*/ 4540 h 10703"/>
                  <a:gd name="T106" fmla="*/ 147 w 626"/>
                  <a:gd name="T107" fmla="*/ 4841 h 10703"/>
                  <a:gd name="T108" fmla="*/ 151 w 626"/>
                  <a:gd name="T109" fmla="*/ 5245 h 10703"/>
                  <a:gd name="T110" fmla="*/ 153 w 626"/>
                  <a:gd name="T111" fmla="*/ 5649 h 10703"/>
                  <a:gd name="T112" fmla="*/ 153 w 626"/>
                  <a:gd name="T113" fmla="*/ 6054 h 10703"/>
                  <a:gd name="T114" fmla="*/ 155 w 626"/>
                  <a:gd name="T115" fmla="*/ 6947 h 10703"/>
                  <a:gd name="T116" fmla="*/ 145 w 626"/>
                  <a:gd name="T117" fmla="*/ 8000 h 10703"/>
                  <a:gd name="T118" fmla="*/ 134 w 626"/>
                  <a:gd name="T119" fmla="*/ 9052 h 10703"/>
                  <a:gd name="T120" fmla="*/ 137 w 626"/>
                  <a:gd name="T121" fmla="*/ 10100 h 10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 h="10703">
                    <a:moveTo>
                      <a:pt x="243" y="10703"/>
                    </a:moveTo>
                    <a:lnTo>
                      <a:pt x="253" y="10627"/>
                    </a:lnTo>
                    <a:lnTo>
                      <a:pt x="263" y="10551"/>
                    </a:lnTo>
                    <a:lnTo>
                      <a:pt x="271" y="10475"/>
                    </a:lnTo>
                    <a:lnTo>
                      <a:pt x="279" y="10398"/>
                    </a:lnTo>
                    <a:lnTo>
                      <a:pt x="285" y="10322"/>
                    </a:lnTo>
                    <a:lnTo>
                      <a:pt x="291" y="10247"/>
                    </a:lnTo>
                    <a:lnTo>
                      <a:pt x="297" y="10170"/>
                    </a:lnTo>
                    <a:lnTo>
                      <a:pt x="302" y="10094"/>
                    </a:lnTo>
                    <a:lnTo>
                      <a:pt x="310" y="9941"/>
                    </a:lnTo>
                    <a:lnTo>
                      <a:pt x="316" y="9788"/>
                    </a:lnTo>
                    <a:lnTo>
                      <a:pt x="320" y="9635"/>
                    </a:lnTo>
                    <a:lnTo>
                      <a:pt x="324" y="9482"/>
                    </a:lnTo>
                    <a:lnTo>
                      <a:pt x="327" y="9331"/>
                    </a:lnTo>
                    <a:lnTo>
                      <a:pt x="329" y="9178"/>
                    </a:lnTo>
                    <a:lnTo>
                      <a:pt x="332" y="9026"/>
                    </a:lnTo>
                    <a:lnTo>
                      <a:pt x="334" y="8874"/>
                    </a:lnTo>
                    <a:lnTo>
                      <a:pt x="338" y="8723"/>
                    </a:lnTo>
                    <a:lnTo>
                      <a:pt x="343" y="8571"/>
                    </a:lnTo>
                    <a:lnTo>
                      <a:pt x="349" y="8422"/>
                    </a:lnTo>
                    <a:lnTo>
                      <a:pt x="358" y="8272"/>
                    </a:lnTo>
                    <a:lnTo>
                      <a:pt x="365" y="8127"/>
                    </a:lnTo>
                    <a:lnTo>
                      <a:pt x="372" y="7983"/>
                    </a:lnTo>
                    <a:lnTo>
                      <a:pt x="378" y="7839"/>
                    </a:lnTo>
                    <a:lnTo>
                      <a:pt x="385" y="7697"/>
                    </a:lnTo>
                    <a:lnTo>
                      <a:pt x="392" y="7554"/>
                    </a:lnTo>
                    <a:lnTo>
                      <a:pt x="397" y="7411"/>
                    </a:lnTo>
                    <a:lnTo>
                      <a:pt x="402" y="7270"/>
                    </a:lnTo>
                    <a:lnTo>
                      <a:pt x="407" y="7128"/>
                    </a:lnTo>
                    <a:lnTo>
                      <a:pt x="410" y="6988"/>
                    </a:lnTo>
                    <a:lnTo>
                      <a:pt x="413" y="6846"/>
                    </a:lnTo>
                    <a:lnTo>
                      <a:pt x="415" y="6706"/>
                    </a:lnTo>
                    <a:lnTo>
                      <a:pt x="416" y="6565"/>
                    </a:lnTo>
                    <a:lnTo>
                      <a:pt x="416" y="6425"/>
                    </a:lnTo>
                    <a:lnTo>
                      <a:pt x="415" y="6285"/>
                    </a:lnTo>
                    <a:lnTo>
                      <a:pt x="412" y="6145"/>
                    </a:lnTo>
                    <a:lnTo>
                      <a:pt x="408" y="6004"/>
                    </a:lnTo>
                    <a:lnTo>
                      <a:pt x="408" y="6014"/>
                    </a:lnTo>
                    <a:lnTo>
                      <a:pt x="408" y="6004"/>
                    </a:lnTo>
                    <a:lnTo>
                      <a:pt x="409" y="5905"/>
                    </a:lnTo>
                    <a:lnTo>
                      <a:pt x="409" y="5805"/>
                    </a:lnTo>
                    <a:lnTo>
                      <a:pt x="411" y="5705"/>
                    </a:lnTo>
                    <a:lnTo>
                      <a:pt x="412" y="5605"/>
                    </a:lnTo>
                    <a:lnTo>
                      <a:pt x="414" y="5504"/>
                    </a:lnTo>
                    <a:lnTo>
                      <a:pt x="416" y="5405"/>
                    </a:lnTo>
                    <a:lnTo>
                      <a:pt x="418" y="5304"/>
                    </a:lnTo>
                    <a:lnTo>
                      <a:pt x="422" y="5203"/>
                    </a:lnTo>
                    <a:lnTo>
                      <a:pt x="424" y="5102"/>
                    </a:lnTo>
                    <a:lnTo>
                      <a:pt x="426" y="5001"/>
                    </a:lnTo>
                    <a:lnTo>
                      <a:pt x="428" y="4899"/>
                    </a:lnTo>
                    <a:lnTo>
                      <a:pt x="430" y="4797"/>
                    </a:lnTo>
                    <a:lnTo>
                      <a:pt x="432" y="4694"/>
                    </a:lnTo>
                    <a:lnTo>
                      <a:pt x="433" y="4591"/>
                    </a:lnTo>
                    <a:lnTo>
                      <a:pt x="434" y="4487"/>
                    </a:lnTo>
                    <a:lnTo>
                      <a:pt x="434" y="4383"/>
                    </a:lnTo>
                    <a:lnTo>
                      <a:pt x="434" y="4308"/>
                    </a:lnTo>
                    <a:lnTo>
                      <a:pt x="435" y="4225"/>
                    </a:lnTo>
                    <a:lnTo>
                      <a:pt x="436" y="4134"/>
                    </a:lnTo>
                    <a:lnTo>
                      <a:pt x="438" y="4038"/>
                    </a:lnTo>
                    <a:lnTo>
                      <a:pt x="440" y="3937"/>
                    </a:lnTo>
                    <a:lnTo>
                      <a:pt x="442" y="3835"/>
                    </a:lnTo>
                    <a:lnTo>
                      <a:pt x="444" y="3733"/>
                    </a:lnTo>
                    <a:lnTo>
                      <a:pt x="446" y="3632"/>
                    </a:lnTo>
                    <a:lnTo>
                      <a:pt x="449" y="3536"/>
                    </a:lnTo>
                    <a:lnTo>
                      <a:pt x="452" y="3446"/>
                    </a:lnTo>
                    <a:lnTo>
                      <a:pt x="454" y="3363"/>
                    </a:lnTo>
                    <a:lnTo>
                      <a:pt x="456" y="3290"/>
                    </a:lnTo>
                    <a:lnTo>
                      <a:pt x="457" y="3227"/>
                    </a:lnTo>
                    <a:lnTo>
                      <a:pt x="459" y="3179"/>
                    </a:lnTo>
                    <a:lnTo>
                      <a:pt x="460" y="3145"/>
                    </a:lnTo>
                    <a:lnTo>
                      <a:pt x="460" y="3129"/>
                    </a:lnTo>
                    <a:lnTo>
                      <a:pt x="458" y="3050"/>
                    </a:lnTo>
                    <a:lnTo>
                      <a:pt x="457" y="2971"/>
                    </a:lnTo>
                    <a:lnTo>
                      <a:pt x="456" y="2894"/>
                    </a:lnTo>
                    <a:lnTo>
                      <a:pt x="457" y="2818"/>
                    </a:lnTo>
                    <a:lnTo>
                      <a:pt x="458" y="2743"/>
                    </a:lnTo>
                    <a:lnTo>
                      <a:pt x="460" y="2668"/>
                    </a:lnTo>
                    <a:lnTo>
                      <a:pt x="462" y="2593"/>
                    </a:lnTo>
                    <a:lnTo>
                      <a:pt x="464" y="2520"/>
                    </a:lnTo>
                    <a:lnTo>
                      <a:pt x="467" y="2446"/>
                    </a:lnTo>
                    <a:lnTo>
                      <a:pt x="471" y="2371"/>
                    </a:lnTo>
                    <a:lnTo>
                      <a:pt x="475" y="2295"/>
                    </a:lnTo>
                    <a:lnTo>
                      <a:pt x="479" y="2219"/>
                    </a:lnTo>
                    <a:lnTo>
                      <a:pt x="484" y="2142"/>
                    </a:lnTo>
                    <a:lnTo>
                      <a:pt x="489" y="2063"/>
                    </a:lnTo>
                    <a:lnTo>
                      <a:pt x="493" y="1983"/>
                    </a:lnTo>
                    <a:lnTo>
                      <a:pt x="498" y="1901"/>
                    </a:lnTo>
                    <a:lnTo>
                      <a:pt x="507" y="1796"/>
                    </a:lnTo>
                    <a:lnTo>
                      <a:pt x="516" y="1692"/>
                    </a:lnTo>
                    <a:lnTo>
                      <a:pt x="523" y="1587"/>
                    </a:lnTo>
                    <a:lnTo>
                      <a:pt x="530" y="1483"/>
                    </a:lnTo>
                    <a:lnTo>
                      <a:pt x="537" y="1378"/>
                    </a:lnTo>
                    <a:lnTo>
                      <a:pt x="543" y="1273"/>
                    </a:lnTo>
                    <a:lnTo>
                      <a:pt x="550" y="1170"/>
                    </a:lnTo>
                    <a:lnTo>
                      <a:pt x="557" y="1065"/>
                    </a:lnTo>
                    <a:lnTo>
                      <a:pt x="563" y="960"/>
                    </a:lnTo>
                    <a:lnTo>
                      <a:pt x="570" y="856"/>
                    </a:lnTo>
                    <a:lnTo>
                      <a:pt x="578" y="751"/>
                    </a:lnTo>
                    <a:lnTo>
                      <a:pt x="586" y="647"/>
                    </a:lnTo>
                    <a:lnTo>
                      <a:pt x="594" y="542"/>
                    </a:lnTo>
                    <a:lnTo>
                      <a:pt x="603" y="437"/>
                    </a:lnTo>
                    <a:lnTo>
                      <a:pt x="614" y="334"/>
                    </a:lnTo>
                    <a:lnTo>
                      <a:pt x="625" y="229"/>
                    </a:lnTo>
                    <a:lnTo>
                      <a:pt x="626" y="219"/>
                    </a:lnTo>
                    <a:lnTo>
                      <a:pt x="625" y="210"/>
                    </a:lnTo>
                    <a:lnTo>
                      <a:pt x="624" y="200"/>
                    </a:lnTo>
                    <a:lnTo>
                      <a:pt x="622" y="190"/>
                    </a:lnTo>
                    <a:lnTo>
                      <a:pt x="618" y="181"/>
                    </a:lnTo>
                    <a:lnTo>
                      <a:pt x="614" y="172"/>
                    </a:lnTo>
                    <a:lnTo>
                      <a:pt x="608" y="161"/>
                    </a:lnTo>
                    <a:lnTo>
                      <a:pt x="603" y="152"/>
                    </a:lnTo>
                    <a:lnTo>
                      <a:pt x="596" y="143"/>
                    </a:lnTo>
                    <a:lnTo>
                      <a:pt x="589" y="134"/>
                    </a:lnTo>
                    <a:lnTo>
                      <a:pt x="582" y="124"/>
                    </a:lnTo>
                    <a:lnTo>
                      <a:pt x="573" y="115"/>
                    </a:lnTo>
                    <a:lnTo>
                      <a:pt x="555" y="98"/>
                    </a:lnTo>
                    <a:lnTo>
                      <a:pt x="534" y="81"/>
                    </a:lnTo>
                    <a:lnTo>
                      <a:pt x="512" y="66"/>
                    </a:lnTo>
                    <a:lnTo>
                      <a:pt x="491" y="52"/>
                    </a:lnTo>
                    <a:lnTo>
                      <a:pt x="467" y="39"/>
                    </a:lnTo>
                    <a:lnTo>
                      <a:pt x="444" y="28"/>
                    </a:lnTo>
                    <a:lnTo>
                      <a:pt x="422" y="18"/>
                    </a:lnTo>
                    <a:lnTo>
                      <a:pt x="399" y="10"/>
                    </a:lnTo>
                    <a:lnTo>
                      <a:pt x="377" y="4"/>
                    </a:lnTo>
                    <a:lnTo>
                      <a:pt x="358" y="0"/>
                    </a:lnTo>
                    <a:lnTo>
                      <a:pt x="345" y="0"/>
                    </a:lnTo>
                    <a:lnTo>
                      <a:pt x="333" y="0"/>
                    </a:lnTo>
                    <a:lnTo>
                      <a:pt x="319" y="2"/>
                    </a:lnTo>
                    <a:lnTo>
                      <a:pt x="305" y="4"/>
                    </a:lnTo>
                    <a:lnTo>
                      <a:pt x="290" y="7"/>
                    </a:lnTo>
                    <a:lnTo>
                      <a:pt x="276" y="12"/>
                    </a:lnTo>
                    <a:lnTo>
                      <a:pt x="261" y="17"/>
                    </a:lnTo>
                    <a:lnTo>
                      <a:pt x="246" y="23"/>
                    </a:lnTo>
                    <a:lnTo>
                      <a:pt x="216" y="36"/>
                    </a:lnTo>
                    <a:lnTo>
                      <a:pt x="185" y="52"/>
                    </a:lnTo>
                    <a:lnTo>
                      <a:pt x="155" y="69"/>
                    </a:lnTo>
                    <a:lnTo>
                      <a:pt x="126" y="87"/>
                    </a:lnTo>
                    <a:lnTo>
                      <a:pt x="99" y="108"/>
                    </a:lnTo>
                    <a:lnTo>
                      <a:pt x="75" y="129"/>
                    </a:lnTo>
                    <a:lnTo>
                      <a:pt x="62" y="139"/>
                    </a:lnTo>
                    <a:lnTo>
                      <a:pt x="52" y="149"/>
                    </a:lnTo>
                    <a:lnTo>
                      <a:pt x="42" y="159"/>
                    </a:lnTo>
                    <a:lnTo>
                      <a:pt x="33" y="170"/>
                    </a:lnTo>
                    <a:lnTo>
                      <a:pt x="25" y="180"/>
                    </a:lnTo>
                    <a:lnTo>
                      <a:pt x="18" y="190"/>
                    </a:lnTo>
                    <a:lnTo>
                      <a:pt x="12" y="199"/>
                    </a:lnTo>
                    <a:lnTo>
                      <a:pt x="6" y="209"/>
                    </a:lnTo>
                    <a:lnTo>
                      <a:pt x="3" y="218"/>
                    </a:lnTo>
                    <a:lnTo>
                      <a:pt x="1" y="226"/>
                    </a:lnTo>
                    <a:lnTo>
                      <a:pt x="0" y="234"/>
                    </a:lnTo>
                    <a:lnTo>
                      <a:pt x="0" y="241"/>
                    </a:lnTo>
                    <a:lnTo>
                      <a:pt x="17" y="351"/>
                    </a:lnTo>
                    <a:lnTo>
                      <a:pt x="32" y="461"/>
                    </a:lnTo>
                    <a:lnTo>
                      <a:pt x="48" y="571"/>
                    </a:lnTo>
                    <a:lnTo>
                      <a:pt x="62" y="680"/>
                    </a:lnTo>
                    <a:lnTo>
                      <a:pt x="75" y="791"/>
                    </a:lnTo>
                    <a:lnTo>
                      <a:pt x="87" y="902"/>
                    </a:lnTo>
                    <a:lnTo>
                      <a:pt x="97" y="1014"/>
                    </a:lnTo>
                    <a:lnTo>
                      <a:pt x="108" y="1125"/>
                    </a:lnTo>
                    <a:lnTo>
                      <a:pt x="116" y="1236"/>
                    </a:lnTo>
                    <a:lnTo>
                      <a:pt x="122" y="1349"/>
                    </a:lnTo>
                    <a:lnTo>
                      <a:pt x="127" y="1461"/>
                    </a:lnTo>
                    <a:lnTo>
                      <a:pt x="131" y="1574"/>
                    </a:lnTo>
                    <a:lnTo>
                      <a:pt x="133" y="1687"/>
                    </a:lnTo>
                    <a:lnTo>
                      <a:pt x="133" y="1799"/>
                    </a:lnTo>
                    <a:lnTo>
                      <a:pt x="131" y="1913"/>
                    </a:lnTo>
                    <a:lnTo>
                      <a:pt x="128" y="2027"/>
                    </a:lnTo>
                    <a:lnTo>
                      <a:pt x="128" y="2031"/>
                    </a:lnTo>
                    <a:lnTo>
                      <a:pt x="129" y="2034"/>
                    </a:lnTo>
                    <a:lnTo>
                      <a:pt x="130" y="2036"/>
                    </a:lnTo>
                    <a:lnTo>
                      <a:pt x="131" y="2038"/>
                    </a:lnTo>
                    <a:lnTo>
                      <a:pt x="136" y="2038"/>
                    </a:lnTo>
                    <a:lnTo>
                      <a:pt x="140" y="2036"/>
                    </a:lnTo>
                    <a:lnTo>
                      <a:pt x="143" y="2034"/>
                    </a:lnTo>
                    <a:lnTo>
                      <a:pt x="144" y="2031"/>
                    </a:lnTo>
                    <a:lnTo>
                      <a:pt x="145" y="2029"/>
                    </a:lnTo>
                    <a:lnTo>
                      <a:pt x="144" y="2028"/>
                    </a:lnTo>
                    <a:lnTo>
                      <a:pt x="143" y="2027"/>
                    </a:lnTo>
                    <a:lnTo>
                      <a:pt x="141" y="2027"/>
                    </a:lnTo>
                    <a:lnTo>
                      <a:pt x="139" y="2052"/>
                    </a:lnTo>
                    <a:lnTo>
                      <a:pt x="138" y="2076"/>
                    </a:lnTo>
                    <a:lnTo>
                      <a:pt x="136" y="2102"/>
                    </a:lnTo>
                    <a:lnTo>
                      <a:pt x="136" y="2128"/>
                    </a:lnTo>
                    <a:lnTo>
                      <a:pt x="136" y="2180"/>
                    </a:lnTo>
                    <a:lnTo>
                      <a:pt x="136" y="2233"/>
                    </a:lnTo>
                    <a:lnTo>
                      <a:pt x="138" y="2285"/>
                    </a:lnTo>
                    <a:lnTo>
                      <a:pt x="139" y="2334"/>
                    </a:lnTo>
                    <a:lnTo>
                      <a:pt x="141" y="2379"/>
                    </a:lnTo>
                    <a:lnTo>
                      <a:pt x="141" y="2420"/>
                    </a:lnTo>
                    <a:lnTo>
                      <a:pt x="139" y="2556"/>
                    </a:lnTo>
                    <a:lnTo>
                      <a:pt x="139" y="2692"/>
                    </a:lnTo>
                    <a:lnTo>
                      <a:pt x="139" y="2826"/>
                    </a:lnTo>
                    <a:lnTo>
                      <a:pt x="139" y="2959"/>
                    </a:lnTo>
                    <a:lnTo>
                      <a:pt x="141" y="3091"/>
                    </a:lnTo>
                    <a:lnTo>
                      <a:pt x="142" y="3221"/>
                    </a:lnTo>
                    <a:lnTo>
                      <a:pt x="144" y="3352"/>
                    </a:lnTo>
                    <a:lnTo>
                      <a:pt x="146" y="3483"/>
                    </a:lnTo>
                    <a:lnTo>
                      <a:pt x="147" y="3612"/>
                    </a:lnTo>
                    <a:lnTo>
                      <a:pt x="149" y="3742"/>
                    </a:lnTo>
                    <a:lnTo>
                      <a:pt x="150" y="3873"/>
                    </a:lnTo>
                    <a:lnTo>
                      <a:pt x="150" y="4004"/>
                    </a:lnTo>
                    <a:lnTo>
                      <a:pt x="149" y="4135"/>
                    </a:lnTo>
                    <a:lnTo>
                      <a:pt x="148" y="4267"/>
                    </a:lnTo>
                    <a:lnTo>
                      <a:pt x="145" y="4401"/>
                    </a:lnTo>
                    <a:lnTo>
                      <a:pt x="141" y="4535"/>
                    </a:lnTo>
                    <a:lnTo>
                      <a:pt x="142" y="4543"/>
                    </a:lnTo>
                    <a:lnTo>
                      <a:pt x="143" y="4547"/>
                    </a:lnTo>
                    <a:lnTo>
                      <a:pt x="144" y="4550"/>
                    </a:lnTo>
                    <a:lnTo>
                      <a:pt x="146" y="4550"/>
                    </a:lnTo>
                    <a:lnTo>
                      <a:pt x="147" y="4547"/>
                    </a:lnTo>
                    <a:lnTo>
                      <a:pt x="146" y="4544"/>
                    </a:lnTo>
                    <a:lnTo>
                      <a:pt x="145" y="4540"/>
                    </a:lnTo>
                    <a:lnTo>
                      <a:pt x="141" y="4535"/>
                    </a:lnTo>
                    <a:lnTo>
                      <a:pt x="143" y="4637"/>
                    </a:lnTo>
                    <a:lnTo>
                      <a:pt x="145" y="4739"/>
                    </a:lnTo>
                    <a:lnTo>
                      <a:pt x="147" y="4841"/>
                    </a:lnTo>
                    <a:lnTo>
                      <a:pt x="148" y="4941"/>
                    </a:lnTo>
                    <a:lnTo>
                      <a:pt x="149" y="5043"/>
                    </a:lnTo>
                    <a:lnTo>
                      <a:pt x="150" y="5143"/>
                    </a:lnTo>
                    <a:lnTo>
                      <a:pt x="151" y="5245"/>
                    </a:lnTo>
                    <a:lnTo>
                      <a:pt x="152" y="5345"/>
                    </a:lnTo>
                    <a:lnTo>
                      <a:pt x="152" y="5447"/>
                    </a:lnTo>
                    <a:lnTo>
                      <a:pt x="153" y="5548"/>
                    </a:lnTo>
                    <a:lnTo>
                      <a:pt x="153" y="5649"/>
                    </a:lnTo>
                    <a:lnTo>
                      <a:pt x="153" y="5750"/>
                    </a:lnTo>
                    <a:lnTo>
                      <a:pt x="153" y="5851"/>
                    </a:lnTo>
                    <a:lnTo>
                      <a:pt x="153" y="5953"/>
                    </a:lnTo>
                    <a:lnTo>
                      <a:pt x="153" y="6054"/>
                    </a:lnTo>
                    <a:lnTo>
                      <a:pt x="153" y="6156"/>
                    </a:lnTo>
                    <a:lnTo>
                      <a:pt x="155" y="6419"/>
                    </a:lnTo>
                    <a:lnTo>
                      <a:pt x="155" y="6683"/>
                    </a:lnTo>
                    <a:lnTo>
                      <a:pt x="155" y="6947"/>
                    </a:lnTo>
                    <a:lnTo>
                      <a:pt x="153" y="7210"/>
                    </a:lnTo>
                    <a:lnTo>
                      <a:pt x="151" y="7474"/>
                    </a:lnTo>
                    <a:lnTo>
                      <a:pt x="148" y="7738"/>
                    </a:lnTo>
                    <a:lnTo>
                      <a:pt x="145" y="8000"/>
                    </a:lnTo>
                    <a:lnTo>
                      <a:pt x="143" y="8264"/>
                    </a:lnTo>
                    <a:lnTo>
                      <a:pt x="140" y="8526"/>
                    </a:lnTo>
                    <a:lnTo>
                      <a:pt x="137" y="8789"/>
                    </a:lnTo>
                    <a:lnTo>
                      <a:pt x="134" y="9052"/>
                    </a:lnTo>
                    <a:lnTo>
                      <a:pt x="133" y="9314"/>
                    </a:lnTo>
                    <a:lnTo>
                      <a:pt x="133" y="9577"/>
                    </a:lnTo>
                    <a:lnTo>
                      <a:pt x="134" y="9838"/>
                    </a:lnTo>
                    <a:lnTo>
                      <a:pt x="137" y="10100"/>
                    </a:lnTo>
                    <a:lnTo>
                      <a:pt x="141" y="10361"/>
                    </a:lnTo>
                    <a:lnTo>
                      <a:pt x="243" y="107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0" name="Freeform 1070"/>
              <p:cNvSpPr>
                <a:spLocks noChangeAspect="1"/>
              </p:cNvSpPr>
              <p:nvPr/>
            </p:nvSpPr>
            <p:spPr bwMode="auto">
              <a:xfrm>
                <a:off x="4394" y="1865"/>
                <a:ext cx="3" cy="186"/>
              </a:xfrm>
              <a:custGeom>
                <a:avLst/>
                <a:gdLst>
                  <a:gd name="T0" fmla="*/ 63 w 63"/>
                  <a:gd name="T1" fmla="*/ 0 h 4103"/>
                  <a:gd name="T2" fmla="*/ 59 w 63"/>
                  <a:gd name="T3" fmla="*/ 256 h 4103"/>
                  <a:gd name="T4" fmla="*/ 53 w 63"/>
                  <a:gd name="T5" fmla="*/ 512 h 4103"/>
                  <a:gd name="T6" fmla="*/ 47 w 63"/>
                  <a:gd name="T7" fmla="*/ 769 h 4103"/>
                  <a:gd name="T8" fmla="*/ 42 w 63"/>
                  <a:gd name="T9" fmla="*/ 1025 h 4103"/>
                  <a:gd name="T10" fmla="*/ 37 w 63"/>
                  <a:gd name="T11" fmla="*/ 1282 h 4103"/>
                  <a:gd name="T12" fmla="*/ 32 w 63"/>
                  <a:gd name="T13" fmla="*/ 1538 h 4103"/>
                  <a:gd name="T14" fmla="*/ 27 w 63"/>
                  <a:gd name="T15" fmla="*/ 1795 h 4103"/>
                  <a:gd name="T16" fmla="*/ 21 w 63"/>
                  <a:gd name="T17" fmla="*/ 2051 h 4103"/>
                  <a:gd name="T18" fmla="*/ 17 w 63"/>
                  <a:gd name="T19" fmla="*/ 2307 h 4103"/>
                  <a:gd name="T20" fmla="*/ 13 w 63"/>
                  <a:gd name="T21" fmla="*/ 2564 h 4103"/>
                  <a:gd name="T22" fmla="*/ 9 w 63"/>
                  <a:gd name="T23" fmla="*/ 2820 h 4103"/>
                  <a:gd name="T24" fmla="*/ 6 w 63"/>
                  <a:gd name="T25" fmla="*/ 3077 h 4103"/>
                  <a:gd name="T26" fmla="*/ 3 w 63"/>
                  <a:gd name="T27" fmla="*/ 3333 h 4103"/>
                  <a:gd name="T28" fmla="*/ 1 w 63"/>
                  <a:gd name="T29" fmla="*/ 3590 h 4103"/>
                  <a:gd name="T30" fmla="*/ 0 w 63"/>
                  <a:gd name="T31" fmla="*/ 3846 h 4103"/>
                  <a:gd name="T32" fmla="*/ 0 w 63"/>
                  <a:gd name="T33" fmla="*/ 4103 h 4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4103">
                    <a:moveTo>
                      <a:pt x="63" y="0"/>
                    </a:moveTo>
                    <a:lnTo>
                      <a:pt x="59" y="256"/>
                    </a:lnTo>
                    <a:lnTo>
                      <a:pt x="53" y="512"/>
                    </a:lnTo>
                    <a:lnTo>
                      <a:pt x="47" y="769"/>
                    </a:lnTo>
                    <a:lnTo>
                      <a:pt x="42" y="1025"/>
                    </a:lnTo>
                    <a:lnTo>
                      <a:pt x="37" y="1282"/>
                    </a:lnTo>
                    <a:lnTo>
                      <a:pt x="32" y="1538"/>
                    </a:lnTo>
                    <a:lnTo>
                      <a:pt x="27" y="1795"/>
                    </a:lnTo>
                    <a:lnTo>
                      <a:pt x="21" y="2051"/>
                    </a:lnTo>
                    <a:lnTo>
                      <a:pt x="17" y="2307"/>
                    </a:lnTo>
                    <a:lnTo>
                      <a:pt x="13" y="2564"/>
                    </a:lnTo>
                    <a:lnTo>
                      <a:pt x="9" y="2820"/>
                    </a:lnTo>
                    <a:lnTo>
                      <a:pt x="6" y="3077"/>
                    </a:lnTo>
                    <a:lnTo>
                      <a:pt x="3" y="3333"/>
                    </a:lnTo>
                    <a:lnTo>
                      <a:pt x="1" y="3590"/>
                    </a:lnTo>
                    <a:lnTo>
                      <a:pt x="0" y="3846"/>
                    </a:lnTo>
                    <a:lnTo>
                      <a:pt x="0" y="41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1" name="Freeform 1071"/>
              <p:cNvSpPr>
                <a:spLocks noChangeAspect="1"/>
              </p:cNvSpPr>
              <p:nvPr/>
            </p:nvSpPr>
            <p:spPr bwMode="auto">
              <a:xfrm>
                <a:off x="4394" y="2057"/>
                <a:ext cx="1" cy="66"/>
              </a:xfrm>
              <a:custGeom>
                <a:avLst/>
                <a:gdLst>
                  <a:gd name="T0" fmla="*/ 0 h 1443"/>
                  <a:gd name="T1" fmla="*/ 92 h 1443"/>
                  <a:gd name="T2" fmla="*/ 183 h 1443"/>
                  <a:gd name="T3" fmla="*/ 275 h 1443"/>
                  <a:gd name="T4" fmla="*/ 366 h 1443"/>
                  <a:gd name="T5" fmla="*/ 456 h 1443"/>
                  <a:gd name="T6" fmla="*/ 546 h 1443"/>
                  <a:gd name="T7" fmla="*/ 637 h 1443"/>
                  <a:gd name="T8" fmla="*/ 726 h 1443"/>
                  <a:gd name="T9" fmla="*/ 816 h 1443"/>
                  <a:gd name="T10" fmla="*/ 905 h 1443"/>
                  <a:gd name="T11" fmla="*/ 995 h 1443"/>
                  <a:gd name="T12" fmla="*/ 1084 h 1443"/>
                  <a:gd name="T13" fmla="*/ 1174 h 1443"/>
                  <a:gd name="T14" fmla="*/ 1263 h 1443"/>
                  <a:gd name="T15" fmla="*/ 1354 h 1443"/>
                  <a:gd name="T16" fmla="*/ 1443 h 144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1443">
                    <a:moveTo>
                      <a:pt x="0" y="0"/>
                    </a:moveTo>
                    <a:lnTo>
                      <a:pt x="0" y="92"/>
                    </a:lnTo>
                    <a:lnTo>
                      <a:pt x="0" y="183"/>
                    </a:lnTo>
                    <a:lnTo>
                      <a:pt x="0" y="275"/>
                    </a:lnTo>
                    <a:lnTo>
                      <a:pt x="0" y="366"/>
                    </a:lnTo>
                    <a:lnTo>
                      <a:pt x="0" y="456"/>
                    </a:lnTo>
                    <a:lnTo>
                      <a:pt x="0" y="546"/>
                    </a:lnTo>
                    <a:lnTo>
                      <a:pt x="0" y="637"/>
                    </a:lnTo>
                    <a:lnTo>
                      <a:pt x="0" y="726"/>
                    </a:lnTo>
                    <a:lnTo>
                      <a:pt x="0" y="816"/>
                    </a:lnTo>
                    <a:lnTo>
                      <a:pt x="0" y="905"/>
                    </a:lnTo>
                    <a:lnTo>
                      <a:pt x="0" y="995"/>
                    </a:lnTo>
                    <a:lnTo>
                      <a:pt x="0" y="1084"/>
                    </a:lnTo>
                    <a:lnTo>
                      <a:pt x="0" y="1174"/>
                    </a:lnTo>
                    <a:lnTo>
                      <a:pt x="0" y="1263"/>
                    </a:lnTo>
                    <a:lnTo>
                      <a:pt x="0" y="1354"/>
                    </a:lnTo>
                    <a:lnTo>
                      <a:pt x="0" y="144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2" name="Freeform 1072"/>
              <p:cNvSpPr>
                <a:spLocks noChangeAspect="1"/>
              </p:cNvSpPr>
              <p:nvPr/>
            </p:nvSpPr>
            <p:spPr bwMode="auto">
              <a:xfrm>
                <a:off x="4394" y="2128"/>
                <a:ext cx="1" cy="158"/>
              </a:xfrm>
              <a:custGeom>
                <a:avLst/>
                <a:gdLst>
                  <a:gd name="T0" fmla="*/ 18 w 18"/>
                  <a:gd name="T1" fmla="*/ 0 h 3458"/>
                  <a:gd name="T2" fmla="*/ 16 w 18"/>
                  <a:gd name="T3" fmla="*/ 105 h 3458"/>
                  <a:gd name="T4" fmla="*/ 13 w 18"/>
                  <a:gd name="T5" fmla="*/ 208 h 3458"/>
                  <a:gd name="T6" fmla="*/ 11 w 18"/>
                  <a:gd name="T7" fmla="*/ 312 h 3458"/>
                  <a:gd name="T8" fmla="*/ 9 w 18"/>
                  <a:gd name="T9" fmla="*/ 416 h 3458"/>
                  <a:gd name="T10" fmla="*/ 7 w 18"/>
                  <a:gd name="T11" fmla="*/ 519 h 3458"/>
                  <a:gd name="T12" fmla="*/ 5 w 18"/>
                  <a:gd name="T13" fmla="*/ 623 h 3458"/>
                  <a:gd name="T14" fmla="*/ 4 w 18"/>
                  <a:gd name="T15" fmla="*/ 726 h 3458"/>
                  <a:gd name="T16" fmla="*/ 2 w 18"/>
                  <a:gd name="T17" fmla="*/ 830 h 3458"/>
                  <a:gd name="T18" fmla="*/ 1 w 18"/>
                  <a:gd name="T19" fmla="*/ 933 h 3458"/>
                  <a:gd name="T20" fmla="*/ 1 w 18"/>
                  <a:gd name="T21" fmla="*/ 1036 h 3458"/>
                  <a:gd name="T22" fmla="*/ 0 w 18"/>
                  <a:gd name="T23" fmla="*/ 1140 h 3458"/>
                  <a:gd name="T24" fmla="*/ 1 w 18"/>
                  <a:gd name="T25" fmla="*/ 1243 h 3458"/>
                  <a:gd name="T26" fmla="*/ 1 w 18"/>
                  <a:gd name="T27" fmla="*/ 1347 h 3458"/>
                  <a:gd name="T28" fmla="*/ 2 w 18"/>
                  <a:gd name="T29" fmla="*/ 1451 h 3458"/>
                  <a:gd name="T30" fmla="*/ 4 w 18"/>
                  <a:gd name="T31" fmla="*/ 1555 h 3458"/>
                  <a:gd name="T32" fmla="*/ 6 w 18"/>
                  <a:gd name="T33" fmla="*/ 1659 h 3458"/>
                  <a:gd name="T34" fmla="*/ 6 w 18"/>
                  <a:gd name="T35" fmla="*/ 1773 h 3458"/>
                  <a:gd name="T36" fmla="*/ 6 w 18"/>
                  <a:gd name="T37" fmla="*/ 1886 h 3458"/>
                  <a:gd name="T38" fmla="*/ 7 w 18"/>
                  <a:gd name="T39" fmla="*/ 2000 h 3458"/>
                  <a:gd name="T40" fmla="*/ 7 w 18"/>
                  <a:gd name="T41" fmla="*/ 2113 h 3458"/>
                  <a:gd name="T42" fmla="*/ 8 w 18"/>
                  <a:gd name="T43" fmla="*/ 2226 h 3458"/>
                  <a:gd name="T44" fmla="*/ 9 w 18"/>
                  <a:gd name="T45" fmla="*/ 2339 h 3458"/>
                  <a:gd name="T46" fmla="*/ 10 w 18"/>
                  <a:gd name="T47" fmla="*/ 2451 h 3458"/>
                  <a:gd name="T48" fmla="*/ 10 w 18"/>
                  <a:gd name="T49" fmla="*/ 2563 h 3458"/>
                  <a:gd name="T50" fmla="*/ 11 w 18"/>
                  <a:gd name="T51" fmla="*/ 2675 h 3458"/>
                  <a:gd name="T52" fmla="*/ 11 w 18"/>
                  <a:gd name="T53" fmla="*/ 2787 h 3458"/>
                  <a:gd name="T54" fmla="*/ 11 w 18"/>
                  <a:gd name="T55" fmla="*/ 2899 h 3458"/>
                  <a:gd name="T56" fmla="*/ 11 w 18"/>
                  <a:gd name="T57" fmla="*/ 3011 h 3458"/>
                  <a:gd name="T58" fmla="*/ 10 w 18"/>
                  <a:gd name="T59" fmla="*/ 3123 h 3458"/>
                  <a:gd name="T60" fmla="*/ 9 w 18"/>
                  <a:gd name="T61" fmla="*/ 3234 h 3458"/>
                  <a:gd name="T62" fmla="*/ 8 w 18"/>
                  <a:gd name="T63" fmla="*/ 3346 h 3458"/>
                  <a:gd name="T64" fmla="*/ 6 w 18"/>
                  <a:gd name="T65" fmla="*/ 3458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458">
                    <a:moveTo>
                      <a:pt x="18" y="0"/>
                    </a:moveTo>
                    <a:lnTo>
                      <a:pt x="16" y="105"/>
                    </a:lnTo>
                    <a:lnTo>
                      <a:pt x="13" y="208"/>
                    </a:lnTo>
                    <a:lnTo>
                      <a:pt x="11" y="312"/>
                    </a:lnTo>
                    <a:lnTo>
                      <a:pt x="9" y="416"/>
                    </a:lnTo>
                    <a:lnTo>
                      <a:pt x="7" y="519"/>
                    </a:lnTo>
                    <a:lnTo>
                      <a:pt x="5" y="623"/>
                    </a:lnTo>
                    <a:lnTo>
                      <a:pt x="4" y="726"/>
                    </a:lnTo>
                    <a:lnTo>
                      <a:pt x="2" y="830"/>
                    </a:lnTo>
                    <a:lnTo>
                      <a:pt x="1" y="933"/>
                    </a:lnTo>
                    <a:lnTo>
                      <a:pt x="1" y="1036"/>
                    </a:lnTo>
                    <a:lnTo>
                      <a:pt x="0" y="1140"/>
                    </a:lnTo>
                    <a:lnTo>
                      <a:pt x="1" y="1243"/>
                    </a:lnTo>
                    <a:lnTo>
                      <a:pt x="1" y="1347"/>
                    </a:lnTo>
                    <a:lnTo>
                      <a:pt x="2" y="1451"/>
                    </a:lnTo>
                    <a:lnTo>
                      <a:pt x="4" y="1555"/>
                    </a:lnTo>
                    <a:lnTo>
                      <a:pt x="6" y="1659"/>
                    </a:lnTo>
                    <a:lnTo>
                      <a:pt x="6" y="1773"/>
                    </a:lnTo>
                    <a:lnTo>
                      <a:pt x="6" y="1886"/>
                    </a:lnTo>
                    <a:lnTo>
                      <a:pt x="7" y="2000"/>
                    </a:lnTo>
                    <a:lnTo>
                      <a:pt x="7" y="2113"/>
                    </a:lnTo>
                    <a:lnTo>
                      <a:pt x="8" y="2226"/>
                    </a:lnTo>
                    <a:lnTo>
                      <a:pt x="9" y="2339"/>
                    </a:lnTo>
                    <a:lnTo>
                      <a:pt x="10" y="2451"/>
                    </a:lnTo>
                    <a:lnTo>
                      <a:pt x="10" y="2563"/>
                    </a:lnTo>
                    <a:lnTo>
                      <a:pt x="11" y="2675"/>
                    </a:lnTo>
                    <a:lnTo>
                      <a:pt x="11" y="2787"/>
                    </a:lnTo>
                    <a:lnTo>
                      <a:pt x="11" y="2899"/>
                    </a:lnTo>
                    <a:lnTo>
                      <a:pt x="11" y="3011"/>
                    </a:lnTo>
                    <a:lnTo>
                      <a:pt x="10" y="3123"/>
                    </a:lnTo>
                    <a:lnTo>
                      <a:pt x="9" y="3234"/>
                    </a:lnTo>
                    <a:lnTo>
                      <a:pt x="8" y="3346"/>
                    </a:lnTo>
                    <a:lnTo>
                      <a:pt x="6" y="3458"/>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3" name="Freeform 1073"/>
              <p:cNvSpPr>
                <a:spLocks noChangeAspect="1"/>
              </p:cNvSpPr>
              <p:nvPr/>
            </p:nvSpPr>
            <p:spPr bwMode="auto">
              <a:xfrm>
                <a:off x="4324" y="2321"/>
                <a:ext cx="66" cy="172"/>
              </a:xfrm>
              <a:custGeom>
                <a:avLst/>
                <a:gdLst>
                  <a:gd name="T0" fmla="*/ 1453 w 1455"/>
                  <a:gd name="T1" fmla="*/ 0 h 3787"/>
                  <a:gd name="T2" fmla="*/ 1455 w 1455"/>
                  <a:gd name="T3" fmla="*/ 51 h 3787"/>
                  <a:gd name="T4" fmla="*/ 1455 w 1455"/>
                  <a:gd name="T5" fmla="*/ 103 h 3787"/>
                  <a:gd name="T6" fmla="*/ 1454 w 1455"/>
                  <a:gd name="T7" fmla="*/ 158 h 3787"/>
                  <a:gd name="T8" fmla="*/ 1452 w 1455"/>
                  <a:gd name="T9" fmla="*/ 213 h 3787"/>
                  <a:gd name="T10" fmla="*/ 1449 w 1455"/>
                  <a:gd name="T11" fmla="*/ 270 h 3787"/>
                  <a:gd name="T12" fmla="*/ 1444 w 1455"/>
                  <a:gd name="T13" fmla="*/ 328 h 3787"/>
                  <a:gd name="T14" fmla="*/ 1438 w 1455"/>
                  <a:gd name="T15" fmla="*/ 386 h 3787"/>
                  <a:gd name="T16" fmla="*/ 1432 w 1455"/>
                  <a:gd name="T17" fmla="*/ 446 h 3787"/>
                  <a:gd name="T18" fmla="*/ 1425 w 1455"/>
                  <a:gd name="T19" fmla="*/ 505 h 3787"/>
                  <a:gd name="T20" fmla="*/ 1417 w 1455"/>
                  <a:gd name="T21" fmla="*/ 565 h 3787"/>
                  <a:gd name="T22" fmla="*/ 1407 w 1455"/>
                  <a:gd name="T23" fmla="*/ 625 h 3787"/>
                  <a:gd name="T24" fmla="*/ 1397 w 1455"/>
                  <a:gd name="T25" fmla="*/ 685 h 3787"/>
                  <a:gd name="T26" fmla="*/ 1387 w 1455"/>
                  <a:gd name="T27" fmla="*/ 744 h 3787"/>
                  <a:gd name="T28" fmla="*/ 1376 w 1455"/>
                  <a:gd name="T29" fmla="*/ 803 h 3787"/>
                  <a:gd name="T30" fmla="*/ 1364 w 1455"/>
                  <a:gd name="T31" fmla="*/ 860 h 3787"/>
                  <a:gd name="T32" fmla="*/ 1353 w 1455"/>
                  <a:gd name="T33" fmla="*/ 917 h 3787"/>
                  <a:gd name="T34" fmla="*/ 1340 w 1455"/>
                  <a:gd name="T35" fmla="*/ 972 h 3787"/>
                  <a:gd name="T36" fmla="*/ 1327 w 1455"/>
                  <a:gd name="T37" fmla="*/ 1026 h 3787"/>
                  <a:gd name="T38" fmla="*/ 1315 w 1455"/>
                  <a:gd name="T39" fmla="*/ 1079 h 3787"/>
                  <a:gd name="T40" fmla="*/ 1301 w 1455"/>
                  <a:gd name="T41" fmla="*/ 1129 h 3787"/>
                  <a:gd name="T42" fmla="*/ 1288 w 1455"/>
                  <a:gd name="T43" fmla="*/ 1178 h 3787"/>
                  <a:gd name="T44" fmla="*/ 1274 w 1455"/>
                  <a:gd name="T45" fmla="*/ 1224 h 3787"/>
                  <a:gd name="T46" fmla="*/ 1260 w 1455"/>
                  <a:gd name="T47" fmla="*/ 1268 h 3787"/>
                  <a:gd name="T48" fmla="*/ 1246 w 1455"/>
                  <a:gd name="T49" fmla="*/ 1310 h 3787"/>
                  <a:gd name="T50" fmla="*/ 1233 w 1455"/>
                  <a:gd name="T51" fmla="*/ 1347 h 3787"/>
                  <a:gd name="T52" fmla="*/ 1219 w 1455"/>
                  <a:gd name="T53" fmla="*/ 1383 h 3787"/>
                  <a:gd name="T54" fmla="*/ 1207 w 1455"/>
                  <a:gd name="T55" fmla="*/ 1415 h 3787"/>
                  <a:gd name="T56" fmla="*/ 1194 w 1455"/>
                  <a:gd name="T57" fmla="*/ 1444 h 3787"/>
                  <a:gd name="T58" fmla="*/ 1181 w 1455"/>
                  <a:gd name="T59" fmla="*/ 1468 h 3787"/>
                  <a:gd name="T60" fmla="*/ 1170 w 1455"/>
                  <a:gd name="T61" fmla="*/ 1490 h 3787"/>
                  <a:gd name="T62" fmla="*/ 1158 w 1455"/>
                  <a:gd name="T63" fmla="*/ 1507 h 3787"/>
                  <a:gd name="T64" fmla="*/ 1147 w 1455"/>
                  <a:gd name="T65" fmla="*/ 1520 h 3787"/>
                  <a:gd name="T66" fmla="*/ 1086 w 1455"/>
                  <a:gd name="T67" fmla="*/ 1576 h 3787"/>
                  <a:gd name="T68" fmla="*/ 1027 w 1455"/>
                  <a:gd name="T69" fmla="*/ 1635 h 3787"/>
                  <a:gd name="T70" fmla="*/ 972 w 1455"/>
                  <a:gd name="T71" fmla="*/ 1694 h 3787"/>
                  <a:gd name="T72" fmla="*/ 919 w 1455"/>
                  <a:gd name="T73" fmla="*/ 1756 h 3787"/>
                  <a:gd name="T74" fmla="*/ 867 w 1455"/>
                  <a:gd name="T75" fmla="*/ 1818 h 3787"/>
                  <a:gd name="T76" fmla="*/ 819 w 1455"/>
                  <a:gd name="T77" fmla="*/ 1882 h 3787"/>
                  <a:gd name="T78" fmla="*/ 772 w 1455"/>
                  <a:gd name="T79" fmla="*/ 1946 h 3787"/>
                  <a:gd name="T80" fmla="*/ 727 w 1455"/>
                  <a:gd name="T81" fmla="*/ 2013 h 3787"/>
                  <a:gd name="T82" fmla="*/ 685 w 1455"/>
                  <a:gd name="T83" fmla="*/ 2081 h 3787"/>
                  <a:gd name="T84" fmla="*/ 643 w 1455"/>
                  <a:gd name="T85" fmla="*/ 2149 h 3787"/>
                  <a:gd name="T86" fmla="*/ 604 w 1455"/>
                  <a:gd name="T87" fmla="*/ 2218 h 3787"/>
                  <a:gd name="T88" fmla="*/ 567 w 1455"/>
                  <a:gd name="T89" fmla="*/ 2288 h 3787"/>
                  <a:gd name="T90" fmla="*/ 530 w 1455"/>
                  <a:gd name="T91" fmla="*/ 2360 h 3787"/>
                  <a:gd name="T92" fmla="*/ 496 w 1455"/>
                  <a:gd name="T93" fmla="*/ 2432 h 3787"/>
                  <a:gd name="T94" fmla="*/ 461 w 1455"/>
                  <a:gd name="T95" fmla="*/ 2505 h 3787"/>
                  <a:gd name="T96" fmla="*/ 429 w 1455"/>
                  <a:gd name="T97" fmla="*/ 2577 h 3787"/>
                  <a:gd name="T98" fmla="*/ 398 w 1455"/>
                  <a:gd name="T99" fmla="*/ 2651 h 3787"/>
                  <a:gd name="T100" fmla="*/ 369 w 1455"/>
                  <a:gd name="T101" fmla="*/ 2726 h 3787"/>
                  <a:gd name="T102" fmla="*/ 340 w 1455"/>
                  <a:gd name="T103" fmla="*/ 2801 h 3787"/>
                  <a:gd name="T104" fmla="*/ 311 w 1455"/>
                  <a:gd name="T105" fmla="*/ 2876 h 3787"/>
                  <a:gd name="T106" fmla="*/ 283 w 1455"/>
                  <a:gd name="T107" fmla="*/ 2952 h 3787"/>
                  <a:gd name="T108" fmla="*/ 256 w 1455"/>
                  <a:gd name="T109" fmla="*/ 3028 h 3787"/>
                  <a:gd name="T110" fmla="*/ 230 w 1455"/>
                  <a:gd name="T111" fmla="*/ 3104 h 3787"/>
                  <a:gd name="T112" fmla="*/ 203 w 1455"/>
                  <a:gd name="T113" fmla="*/ 3179 h 3787"/>
                  <a:gd name="T114" fmla="*/ 153 w 1455"/>
                  <a:gd name="T115" fmla="*/ 3332 h 3787"/>
                  <a:gd name="T116" fmla="*/ 102 w 1455"/>
                  <a:gd name="T117" fmla="*/ 3485 h 3787"/>
                  <a:gd name="T118" fmla="*/ 52 w 1455"/>
                  <a:gd name="T119" fmla="*/ 3637 h 3787"/>
                  <a:gd name="T120" fmla="*/ 0 w 1455"/>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3787">
                    <a:moveTo>
                      <a:pt x="1453" y="0"/>
                    </a:moveTo>
                    <a:lnTo>
                      <a:pt x="1455" y="51"/>
                    </a:lnTo>
                    <a:lnTo>
                      <a:pt x="1455" y="103"/>
                    </a:lnTo>
                    <a:lnTo>
                      <a:pt x="1454" y="158"/>
                    </a:lnTo>
                    <a:lnTo>
                      <a:pt x="1452" y="213"/>
                    </a:lnTo>
                    <a:lnTo>
                      <a:pt x="1449" y="270"/>
                    </a:lnTo>
                    <a:lnTo>
                      <a:pt x="1444" y="328"/>
                    </a:lnTo>
                    <a:lnTo>
                      <a:pt x="1438" y="386"/>
                    </a:lnTo>
                    <a:lnTo>
                      <a:pt x="1432" y="446"/>
                    </a:lnTo>
                    <a:lnTo>
                      <a:pt x="1425" y="505"/>
                    </a:lnTo>
                    <a:lnTo>
                      <a:pt x="1417" y="565"/>
                    </a:lnTo>
                    <a:lnTo>
                      <a:pt x="1407" y="625"/>
                    </a:lnTo>
                    <a:lnTo>
                      <a:pt x="1397" y="685"/>
                    </a:lnTo>
                    <a:lnTo>
                      <a:pt x="1387" y="744"/>
                    </a:lnTo>
                    <a:lnTo>
                      <a:pt x="1376" y="803"/>
                    </a:lnTo>
                    <a:lnTo>
                      <a:pt x="1364" y="860"/>
                    </a:lnTo>
                    <a:lnTo>
                      <a:pt x="1353" y="917"/>
                    </a:lnTo>
                    <a:lnTo>
                      <a:pt x="1340" y="972"/>
                    </a:lnTo>
                    <a:lnTo>
                      <a:pt x="1327" y="1026"/>
                    </a:lnTo>
                    <a:lnTo>
                      <a:pt x="1315" y="1079"/>
                    </a:lnTo>
                    <a:lnTo>
                      <a:pt x="1301" y="1129"/>
                    </a:lnTo>
                    <a:lnTo>
                      <a:pt x="1288" y="1178"/>
                    </a:lnTo>
                    <a:lnTo>
                      <a:pt x="1274" y="1224"/>
                    </a:lnTo>
                    <a:lnTo>
                      <a:pt x="1260" y="1268"/>
                    </a:lnTo>
                    <a:lnTo>
                      <a:pt x="1246" y="1310"/>
                    </a:lnTo>
                    <a:lnTo>
                      <a:pt x="1233" y="1347"/>
                    </a:lnTo>
                    <a:lnTo>
                      <a:pt x="1219" y="1383"/>
                    </a:lnTo>
                    <a:lnTo>
                      <a:pt x="1207" y="1415"/>
                    </a:lnTo>
                    <a:lnTo>
                      <a:pt x="1194" y="1444"/>
                    </a:lnTo>
                    <a:lnTo>
                      <a:pt x="1181" y="1468"/>
                    </a:lnTo>
                    <a:lnTo>
                      <a:pt x="1170" y="1490"/>
                    </a:lnTo>
                    <a:lnTo>
                      <a:pt x="1158" y="1507"/>
                    </a:lnTo>
                    <a:lnTo>
                      <a:pt x="1147" y="1520"/>
                    </a:lnTo>
                    <a:lnTo>
                      <a:pt x="1086" y="1576"/>
                    </a:lnTo>
                    <a:lnTo>
                      <a:pt x="1027" y="1635"/>
                    </a:lnTo>
                    <a:lnTo>
                      <a:pt x="972" y="1694"/>
                    </a:lnTo>
                    <a:lnTo>
                      <a:pt x="919" y="1756"/>
                    </a:lnTo>
                    <a:lnTo>
                      <a:pt x="867" y="1818"/>
                    </a:lnTo>
                    <a:lnTo>
                      <a:pt x="819" y="1882"/>
                    </a:lnTo>
                    <a:lnTo>
                      <a:pt x="772" y="1946"/>
                    </a:lnTo>
                    <a:lnTo>
                      <a:pt x="727" y="2013"/>
                    </a:lnTo>
                    <a:lnTo>
                      <a:pt x="685" y="2081"/>
                    </a:lnTo>
                    <a:lnTo>
                      <a:pt x="643" y="2149"/>
                    </a:lnTo>
                    <a:lnTo>
                      <a:pt x="604" y="2218"/>
                    </a:lnTo>
                    <a:lnTo>
                      <a:pt x="567" y="2288"/>
                    </a:lnTo>
                    <a:lnTo>
                      <a:pt x="530" y="2360"/>
                    </a:lnTo>
                    <a:lnTo>
                      <a:pt x="496" y="2432"/>
                    </a:lnTo>
                    <a:lnTo>
                      <a:pt x="461" y="2505"/>
                    </a:lnTo>
                    <a:lnTo>
                      <a:pt x="429" y="2577"/>
                    </a:lnTo>
                    <a:lnTo>
                      <a:pt x="398" y="2651"/>
                    </a:lnTo>
                    <a:lnTo>
                      <a:pt x="369" y="2726"/>
                    </a:lnTo>
                    <a:lnTo>
                      <a:pt x="340" y="2801"/>
                    </a:lnTo>
                    <a:lnTo>
                      <a:pt x="311" y="2876"/>
                    </a:lnTo>
                    <a:lnTo>
                      <a:pt x="283" y="2952"/>
                    </a:lnTo>
                    <a:lnTo>
                      <a:pt x="256" y="3028"/>
                    </a:lnTo>
                    <a:lnTo>
                      <a:pt x="230" y="3104"/>
                    </a:lnTo>
                    <a:lnTo>
                      <a:pt x="203" y="3179"/>
                    </a:lnTo>
                    <a:lnTo>
                      <a:pt x="153" y="3332"/>
                    </a:lnTo>
                    <a:lnTo>
                      <a:pt x="102" y="3485"/>
                    </a:lnTo>
                    <a:lnTo>
                      <a:pt x="52" y="3637"/>
                    </a:lnTo>
                    <a:lnTo>
                      <a:pt x="0"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4" name="Freeform 1074"/>
              <p:cNvSpPr>
                <a:spLocks noChangeAspect="1"/>
              </p:cNvSpPr>
              <p:nvPr/>
            </p:nvSpPr>
            <p:spPr bwMode="auto">
              <a:xfrm>
                <a:off x="4329" y="2368"/>
                <a:ext cx="36" cy="96"/>
              </a:xfrm>
              <a:custGeom>
                <a:avLst/>
                <a:gdLst>
                  <a:gd name="T0" fmla="*/ 791 w 791"/>
                  <a:gd name="T1" fmla="*/ 0 h 2102"/>
                  <a:gd name="T2" fmla="*/ 785 w 791"/>
                  <a:gd name="T3" fmla="*/ 0 h 2102"/>
                  <a:gd name="T4" fmla="*/ 779 w 791"/>
                  <a:gd name="T5" fmla="*/ 2 h 2102"/>
                  <a:gd name="T6" fmla="*/ 772 w 791"/>
                  <a:gd name="T7" fmla="*/ 5 h 2102"/>
                  <a:gd name="T8" fmla="*/ 765 w 791"/>
                  <a:gd name="T9" fmla="*/ 9 h 2102"/>
                  <a:gd name="T10" fmla="*/ 758 w 791"/>
                  <a:gd name="T11" fmla="*/ 14 h 2102"/>
                  <a:gd name="T12" fmla="*/ 751 w 791"/>
                  <a:gd name="T13" fmla="*/ 20 h 2102"/>
                  <a:gd name="T14" fmla="*/ 744 w 791"/>
                  <a:gd name="T15" fmla="*/ 26 h 2102"/>
                  <a:gd name="T16" fmla="*/ 736 w 791"/>
                  <a:gd name="T17" fmla="*/ 34 h 2102"/>
                  <a:gd name="T18" fmla="*/ 721 w 791"/>
                  <a:gd name="T19" fmla="*/ 51 h 2102"/>
                  <a:gd name="T20" fmla="*/ 705 w 791"/>
                  <a:gd name="T21" fmla="*/ 70 h 2102"/>
                  <a:gd name="T22" fmla="*/ 691 w 791"/>
                  <a:gd name="T23" fmla="*/ 91 h 2102"/>
                  <a:gd name="T24" fmla="*/ 676 w 791"/>
                  <a:gd name="T25" fmla="*/ 114 h 2102"/>
                  <a:gd name="T26" fmla="*/ 662 w 791"/>
                  <a:gd name="T27" fmla="*/ 136 h 2102"/>
                  <a:gd name="T28" fmla="*/ 649 w 791"/>
                  <a:gd name="T29" fmla="*/ 159 h 2102"/>
                  <a:gd name="T30" fmla="*/ 637 w 791"/>
                  <a:gd name="T31" fmla="*/ 181 h 2102"/>
                  <a:gd name="T32" fmla="*/ 626 w 791"/>
                  <a:gd name="T33" fmla="*/ 203 h 2102"/>
                  <a:gd name="T34" fmla="*/ 617 w 791"/>
                  <a:gd name="T35" fmla="*/ 222 h 2102"/>
                  <a:gd name="T36" fmla="*/ 609 w 791"/>
                  <a:gd name="T37" fmla="*/ 240 h 2102"/>
                  <a:gd name="T38" fmla="*/ 603 w 791"/>
                  <a:gd name="T39" fmla="*/ 254 h 2102"/>
                  <a:gd name="T40" fmla="*/ 600 w 791"/>
                  <a:gd name="T41" fmla="*/ 265 h 2102"/>
                  <a:gd name="T42" fmla="*/ 563 w 791"/>
                  <a:gd name="T43" fmla="*/ 371 h 2102"/>
                  <a:gd name="T44" fmla="*/ 527 w 791"/>
                  <a:gd name="T45" fmla="*/ 474 h 2102"/>
                  <a:gd name="T46" fmla="*/ 493 w 791"/>
                  <a:gd name="T47" fmla="*/ 573 h 2102"/>
                  <a:gd name="T48" fmla="*/ 461 w 791"/>
                  <a:gd name="T49" fmla="*/ 672 h 2102"/>
                  <a:gd name="T50" fmla="*/ 429 w 791"/>
                  <a:gd name="T51" fmla="*/ 768 h 2102"/>
                  <a:gd name="T52" fmla="*/ 399 w 791"/>
                  <a:gd name="T53" fmla="*/ 864 h 2102"/>
                  <a:gd name="T54" fmla="*/ 368 w 791"/>
                  <a:gd name="T55" fmla="*/ 959 h 2102"/>
                  <a:gd name="T56" fmla="*/ 338 w 791"/>
                  <a:gd name="T57" fmla="*/ 1054 h 2102"/>
                  <a:gd name="T58" fmla="*/ 308 w 791"/>
                  <a:gd name="T59" fmla="*/ 1150 h 2102"/>
                  <a:gd name="T60" fmla="*/ 278 w 791"/>
                  <a:gd name="T61" fmla="*/ 1245 h 2102"/>
                  <a:gd name="T62" fmla="*/ 247 w 791"/>
                  <a:gd name="T63" fmla="*/ 1342 h 2102"/>
                  <a:gd name="T64" fmla="*/ 216 w 791"/>
                  <a:gd name="T65" fmla="*/ 1441 h 2102"/>
                  <a:gd name="T66" fmla="*/ 183 w 791"/>
                  <a:gd name="T67" fmla="*/ 1542 h 2102"/>
                  <a:gd name="T68" fmla="*/ 150 w 791"/>
                  <a:gd name="T69" fmla="*/ 1645 h 2102"/>
                  <a:gd name="T70" fmla="*/ 114 w 791"/>
                  <a:gd name="T71" fmla="*/ 1752 h 2102"/>
                  <a:gd name="T72" fmla="*/ 77 w 791"/>
                  <a:gd name="T73" fmla="*/ 1861 h 2102"/>
                  <a:gd name="T74" fmla="*/ 67 w 791"/>
                  <a:gd name="T75" fmla="*/ 1887 h 2102"/>
                  <a:gd name="T76" fmla="*/ 56 w 791"/>
                  <a:gd name="T77" fmla="*/ 1917 h 2102"/>
                  <a:gd name="T78" fmla="*/ 44 w 791"/>
                  <a:gd name="T79" fmla="*/ 1949 h 2102"/>
                  <a:gd name="T80" fmla="*/ 34 w 791"/>
                  <a:gd name="T81" fmla="*/ 1981 h 2102"/>
                  <a:gd name="T82" fmla="*/ 24 w 791"/>
                  <a:gd name="T83" fmla="*/ 2015 h 2102"/>
                  <a:gd name="T84" fmla="*/ 15 w 791"/>
                  <a:gd name="T85" fmla="*/ 2047 h 2102"/>
                  <a:gd name="T86" fmla="*/ 6 w 791"/>
                  <a:gd name="T87" fmla="*/ 2076 h 2102"/>
                  <a:gd name="T88" fmla="*/ 0 w 791"/>
                  <a:gd name="T89" fmla="*/ 2102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2">
                    <a:moveTo>
                      <a:pt x="791" y="0"/>
                    </a:moveTo>
                    <a:lnTo>
                      <a:pt x="785" y="0"/>
                    </a:lnTo>
                    <a:lnTo>
                      <a:pt x="779" y="2"/>
                    </a:lnTo>
                    <a:lnTo>
                      <a:pt x="772" y="5"/>
                    </a:lnTo>
                    <a:lnTo>
                      <a:pt x="765" y="9"/>
                    </a:lnTo>
                    <a:lnTo>
                      <a:pt x="758" y="14"/>
                    </a:lnTo>
                    <a:lnTo>
                      <a:pt x="751" y="20"/>
                    </a:lnTo>
                    <a:lnTo>
                      <a:pt x="744" y="26"/>
                    </a:lnTo>
                    <a:lnTo>
                      <a:pt x="736" y="34"/>
                    </a:lnTo>
                    <a:lnTo>
                      <a:pt x="721" y="51"/>
                    </a:lnTo>
                    <a:lnTo>
                      <a:pt x="705" y="70"/>
                    </a:lnTo>
                    <a:lnTo>
                      <a:pt x="691" y="91"/>
                    </a:lnTo>
                    <a:lnTo>
                      <a:pt x="676" y="114"/>
                    </a:lnTo>
                    <a:lnTo>
                      <a:pt x="662" y="136"/>
                    </a:lnTo>
                    <a:lnTo>
                      <a:pt x="649" y="159"/>
                    </a:lnTo>
                    <a:lnTo>
                      <a:pt x="637" y="181"/>
                    </a:lnTo>
                    <a:lnTo>
                      <a:pt x="626" y="203"/>
                    </a:lnTo>
                    <a:lnTo>
                      <a:pt x="617" y="222"/>
                    </a:lnTo>
                    <a:lnTo>
                      <a:pt x="609" y="240"/>
                    </a:lnTo>
                    <a:lnTo>
                      <a:pt x="603" y="254"/>
                    </a:lnTo>
                    <a:lnTo>
                      <a:pt x="600" y="265"/>
                    </a:lnTo>
                    <a:lnTo>
                      <a:pt x="563" y="371"/>
                    </a:lnTo>
                    <a:lnTo>
                      <a:pt x="527" y="474"/>
                    </a:lnTo>
                    <a:lnTo>
                      <a:pt x="493" y="573"/>
                    </a:lnTo>
                    <a:lnTo>
                      <a:pt x="461" y="672"/>
                    </a:lnTo>
                    <a:lnTo>
                      <a:pt x="429" y="768"/>
                    </a:lnTo>
                    <a:lnTo>
                      <a:pt x="399" y="864"/>
                    </a:lnTo>
                    <a:lnTo>
                      <a:pt x="368" y="959"/>
                    </a:lnTo>
                    <a:lnTo>
                      <a:pt x="338" y="1054"/>
                    </a:lnTo>
                    <a:lnTo>
                      <a:pt x="308" y="1150"/>
                    </a:lnTo>
                    <a:lnTo>
                      <a:pt x="278" y="1245"/>
                    </a:lnTo>
                    <a:lnTo>
                      <a:pt x="247" y="1342"/>
                    </a:lnTo>
                    <a:lnTo>
                      <a:pt x="216" y="1441"/>
                    </a:lnTo>
                    <a:lnTo>
                      <a:pt x="183" y="1542"/>
                    </a:lnTo>
                    <a:lnTo>
                      <a:pt x="150" y="1645"/>
                    </a:lnTo>
                    <a:lnTo>
                      <a:pt x="114" y="1752"/>
                    </a:lnTo>
                    <a:lnTo>
                      <a:pt x="77" y="1861"/>
                    </a:lnTo>
                    <a:lnTo>
                      <a:pt x="67" y="1887"/>
                    </a:lnTo>
                    <a:lnTo>
                      <a:pt x="56" y="1917"/>
                    </a:lnTo>
                    <a:lnTo>
                      <a:pt x="44" y="1949"/>
                    </a:lnTo>
                    <a:lnTo>
                      <a:pt x="34" y="1981"/>
                    </a:lnTo>
                    <a:lnTo>
                      <a:pt x="24" y="2015"/>
                    </a:lnTo>
                    <a:lnTo>
                      <a:pt x="15" y="2047"/>
                    </a:lnTo>
                    <a:lnTo>
                      <a:pt x="6" y="2076"/>
                    </a:lnTo>
                    <a:lnTo>
                      <a:pt x="0" y="21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5" name="Freeform 1075"/>
              <p:cNvSpPr>
                <a:spLocks noChangeAspect="1"/>
              </p:cNvSpPr>
              <p:nvPr/>
            </p:nvSpPr>
            <p:spPr bwMode="auto">
              <a:xfrm>
                <a:off x="4343" y="2325"/>
                <a:ext cx="51" cy="217"/>
              </a:xfrm>
              <a:custGeom>
                <a:avLst/>
                <a:gdLst>
                  <a:gd name="T0" fmla="*/ 5 w 1109"/>
                  <a:gd name="T1" fmla="*/ 4650 h 4775"/>
                  <a:gd name="T2" fmla="*/ 16 w 1109"/>
                  <a:gd name="T3" fmla="*/ 4466 h 4775"/>
                  <a:gd name="T4" fmla="*/ 25 w 1109"/>
                  <a:gd name="T5" fmla="*/ 4345 h 4775"/>
                  <a:gd name="T6" fmla="*/ 37 w 1109"/>
                  <a:gd name="T7" fmla="*/ 4227 h 4775"/>
                  <a:gd name="T8" fmla="*/ 53 w 1109"/>
                  <a:gd name="T9" fmla="*/ 4110 h 4775"/>
                  <a:gd name="T10" fmla="*/ 72 w 1109"/>
                  <a:gd name="T11" fmla="*/ 3996 h 4775"/>
                  <a:gd name="T12" fmla="*/ 97 w 1109"/>
                  <a:gd name="T13" fmla="*/ 3883 h 4775"/>
                  <a:gd name="T14" fmla="*/ 127 w 1109"/>
                  <a:gd name="T15" fmla="*/ 3773 h 4775"/>
                  <a:gd name="T16" fmla="*/ 163 w 1109"/>
                  <a:gd name="T17" fmla="*/ 3665 h 4775"/>
                  <a:gd name="T18" fmla="*/ 206 w 1109"/>
                  <a:gd name="T19" fmla="*/ 3558 h 4775"/>
                  <a:gd name="T20" fmla="*/ 255 w 1109"/>
                  <a:gd name="T21" fmla="*/ 3455 h 4775"/>
                  <a:gd name="T22" fmla="*/ 313 w 1109"/>
                  <a:gd name="T23" fmla="*/ 3353 h 4775"/>
                  <a:gd name="T24" fmla="*/ 379 w 1109"/>
                  <a:gd name="T25" fmla="*/ 3253 h 4775"/>
                  <a:gd name="T26" fmla="*/ 455 w 1109"/>
                  <a:gd name="T27" fmla="*/ 3156 h 4775"/>
                  <a:gd name="T28" fmla="*/ 540 w 1109"/>
                  <a:gd name="T29" fmla="*/ 3061 h 4775"/>
                  <a:gd name="T30" fmla="*/ 615 w 1109"/>
                  <a:gd name="T31" fmla="*/ 2985 h 4775"/>
                  <a:gd name="T32" fmla="*/ 667 w 1109"/>
                  <a:gd name="T33" fmla="*/ 2922 h 4775"/>
                  <a:gd name="T34" fmla="*/ 715 w 1109"/>
                  <a:gd name="T35" fmla="*/ 2854 h 4775"/>
                  <a:gd name="T36" fmla="*/ 758 w 1109"/>
                  <a:gd name="T37" fmla="*/ 2781 h 4775"/>
                  <a:gd name="T38" fmla="*/ 796 w 1109"/>
                  <a:gd name="T39" fmla="*/ 2705 h 4775"/>
                  <a:gd name="T40" fmla="*/ 832 w 1109"/>
                  <a:gd name="T41" fmla="*/ 2625 h 4775"/>
                  <a:gd name="T42" fmla="*/ 861 w 1109"/>
                  <a:gd name="T43" fmla="*/ 2542 h 4775"/>
                  <a:gd name="T44" fmla="*/ 888 w 1109"/>
                  <a:gd name="T45" fmla="*/ 2457 h 4775"/>
                  <a:gd name="T46" fmla="*/ 912 w 1109"/>
                  <a:gd name="T47" fmla="*/ 2371 h 4775"/>
                  <a:gd name="T48" fmla="*/ 932 w 1109"/>
                  <a:gd name="T49" fmla="*/ 2284 h 4775"/>
                  <a:gd name="T50" fmla="*/ 948 w 1109"/>
                  <a:gd name="T51" fmla="*/ 2197 h 4775"/>
                  <a:gd name="T52" fmla="*/ 963 w 1109"/>
                  <a:gd name="T53" fmla="*/ 2111 h 4775"/>
                  <a:gd name="T54" fmla="*/ 978 w 1109"/>
                  <a:gd name="T55" fmla="*/ 1985 h 4775"/>
                  <a:gd name="T56" fmla="*/ 992 w 1109"/>
                  <a:gd name="T57" fmla="*/ 1823 h 4775"/>
                  <a:gd name="T58" fmla="*/ 1000 w 1109"/>
                  <a:gd name="T59" fmla="*/ 1638 h 4775"/>
                  <a:gd name="T60" fmla="*/ 1012 w 1109"/>
                  <a:gd name="T61" fmla="*/ 1420 h 4775"/>
                  <a:gd name="T62" fmla="*/ 1028 w 1109"/>
                  <a:gd name="T63" fmla="*/ 1201 h 4775"/>
                  <a:gd name="T64" fmla="*/ 1044 w 1109"/>
                  <a:gd name="T65" fmla="*/ 983 h 4775"/>
                  <a:gd name="T66" fmla="*/ 1061 w 1109"/>
                  <a:gd name="T67" fmla="*/ 764 h 4775"/>
                  <a:gd name="T68" fmla="*/ 1076 w 1109"/>
                  <a:gd name="T69" fmla="*/ 546 h 4775"/>
                  <a:gd name="T70" fmla="*/ 1092 w 1109"/>
                  <a:gd name="T71" fmla="*/ 327 h 4775"/>
                  <a:gd name="T72" fmla="*/ 1104 w 1109"/>
                  <a:gd name="T73" fmla="*/ 109 h 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4775">
                    <a:moveTo>
                      <a:pt x="0" y="4775"/>
                    </a:moveTo>
                    <a:lnTo>
                      <a:pt x="5" y="4650"/>
                    </a:lnTo>
                    <a:lnTo>
                      <a:pt x="12" y="4526"/>
                    </a:lnTo>
                    <a:lnTo>
                      <a:pt x="16" y="4466"/>
                    </a:lnTo>
                    <a:lnTo>
                      <a:pt x="20" y="4405"/>
                    </a:lnTo>
                    <a:lnTo>
                      <a:pt x="25" y="4345"/>
                    </a:lnTo>
                    <a:lnTo>
                      <a:pt x="31" y="4285"/>
                    </a:lnTo>
                    <a:lnTo>
                      <a:pt x="37" y="4227"/>
                    </a:lnTo>
                    <a:lnTo>
                      <a:pt x="45" y="4169"/>
                    </a:lnTo>
                    <a:lnTo>
                      <a:pt x="53" y="4110"/>
                    </a:lnTo>
                    <a:lnTo>
                      <a:pt x="62" y="4053"/>
                    </a:lnTo>
                    <a:lnTo>
                      <a:pt x="72" y="3996"/>
                    </a:lnTo>
                    <a:lnTo>
                      <a:pt x="85" y="3940"/>
                    </a:lnTo>
                    <a:lnTo>
                      <a:pt x="97" y="3883"/>
                    </a:lnTo>
                    <a:lnTo>
                      <a:pt x="112" y="3828"/>
                    </a:lnTo>
                    <a:lnTo>
                      <a:pt x="127" y="3773"/>
                    </a:lnTo>
                    <a:lnTo>
                      <a:pt x="145" y="3718"/>
                    </a:lnTo>
                    <a:lnTo>
                      <a:pt x="163" y="3665"/>
                    </a:lnTo>
                    <a:lnTo>
                      <a:pt x="184" y="3612"/>
                    </a:lnTo>
                    <a:lnTo>
                      <a:pt x="206" y="3558"/>
                    </a:lnTo>
                    <a:lnTo>
                      <a:pt x="229" y="3506"/>
                    </a:lnTo>
                    <a:lnTo>
                      <a:pt x="255" y="3455"/>
                    </a:lnTo>
                    <a:lnTo>
                      <a:pt x="283" y="3403"/>
                    </a:lnTo>
                    <a:lnTo>
                      <a:pt x="313" y="3353"/>
                    </a:lnTo>
                    <a:lnTo>
                      <a:pt x="345" y="3303"/>
                    </a:lnTo>
                    <a:lnTo>
                      <a:pt x="379" y="3253"/>
                    </a:lnTo>
                    <a:lnTo>
                      <a:pt x="416" y="3204"/>
                    </a:lnTo>
                    <a:lnTo>
                      <a:pt x="455" y="3156"/>
                    </a:lnTo>
                    <a:lnTo>
                      <a:pt x="496" y="3108"/>
                    </a:lnTo>
                    <a:lnTo>
                      <a:pt x="540" y="3061"/>
                    </a:lnTo>
                    <a:lnTo>
                      <a:pt x="587" y="3015"/>
                    </a:lnTo>
                    <a:lnTo>
                      <a:pt x="615" y="2985"/>
                    </a:lnTo>
                    <a:lnTo>
                      <a:pt x="641" y="2954"/>
                    </a:lnTo>
                    <a:lnTo>
                      <a:pt x="667" y="2922"/>
                    </a:lnTo>
                    <a:lnTo>
                      <a:pt x="692" y="2888"/>
                    </a:lnTo>
                    <a:lnTo>
                      <a:pt x="715" y="2854"/>
                    </a:lnTo>
                    <a:lnTo>
                      <a:pt x="736" y="2818"/>
                    </a:lnTo>
                    <a:lnTo>
                      <a:pt x="758" y="2781"/>
                    </a:lnTo>
                    <a:lnTo>
                      <a:pt x="778" y="2743"/>
                    </a:lnTo>
                    <a:lnTo>
                      <a:pt x="796" y="2705"/>
                    </a:lnTo>
                    <a:lnTo>
                      <a:pt x="814" y="2665"/>
                    </a:lnTo>
                    <a:lnTo>
                      <a:pt x="832" y="2625"/>
                    </a:lnTo>
                    <a:lnTo>
                      <a:pt x="847" y="2584"/>
                    </a:lnTo>
                    <a:lnTo>
                      <a:pt x="861" y="2542"/>
                    </a:lnTo>
                    <a:lnTo>
                      <a:pt x="876" y="2500"/>
                    </a:lnTo>
                    <a:lnTo>
                      <a:pt x="888" y="2457"/>
                    </a:lnTo>
                    <a:lnTo>
                      <a:pt x="901" y="2414"/>
                    </a:lnTo>
                    <a:lnTo>
                      <a:pt x="912" y="2371"/>
                    </a:lnTo>
                    <a:lnTo>
                      <a:pt x="922" y="2327"/>
                    </a:lnTo>
                    <a:lnTo>
                      <a:pt x="932" y="2284"/>
                    </a:lnTo>
                    <a:lnTo>
                      <a:pt x="941" y="2241"/>
                    </a:lnTo>
                    <a:lnTo>
                      <a:pt x="948" y="2197"/>
                    </a:lnTo>
                    <a:lnTo>
                      <a:pt x="956" y="2154"/>
                    </a:lnTo>
                    <a:lnTo>
                      <a:pt x="963" y="2111"/>
                    </a:lnTo>
                    <a:lnTo>
                      <a:pt x="969" y="2069"/>
                    </a:lnTo>
                    <a:lnTo>
                      <a:pt x="978" y="1985"/>
                    </a:lnTo>
                    <a:lnTo>
                      <a:pt x="986" y="1903"/>
                    </a:lnTo>
                    <a:lnTo>
                      <a:pt x="992" y="1823"/>
                    </a:lnTo>
                    <a:lnTo>
                      <a:pt x="995" y="1748"/>
                    </a:lnTo>
                    <a:lnTo>
                      <a:pt x="1000" y="1638"/>
                    </a:lnTo>
                    <a:lnTo>
                      <a:pt x="1006" y="1529"/>
                    </a:lnTo>
                    <a:lnTo>
                      <a:pt x="1012" y="1420"/>
                    </a:lnTo>
                    <a:lnTo>
                      <a:pt x="1019" y="1311"/>
                    </a:lnTo>
                    <a:lnTo>
                      <a:pt x="1028" y="1201"/>
                    </a:lnTo>
                    <a:lnTo>
                      <a:pt x="1036" y="1092"/>
                    </a:lnTo>
                    <a:lnTo>
                      <a:pt x="1044" y="983"/>
                    </a:lnTo>
                    <a:lnTo>
                      <a:pt x="1053" y="874"/>
                    </a:lnTo>
                    <a:lnTo>
                      <a:pt x="1061" y="764"/>
                    </a:lnTo>
                    <a:lnTo>
                      <a:pt x="1069" y="655"/>
                    </a:lnTo>
                    <a:lnTo>
                      <a:pt x="1076" y="546"/>
                    </a:lnTo>
                    <a:lnTo>
                      <a:pt x="1085" y="437"/>
                    </a:lnTo>
                    <a:lnTo>
                      <a:pt x="1092" y="327"/>
                    </a:lnTo>
                    <a:lnTo>
                      <a:pt x="1098" y="218"/>
                    </a:lnTo>
                    <a:lnTo>
                      <a:pt x="1104" y="109"/>
                    </a:lnTo>
                    <a:lnTo>
                      <a:pt x="1109"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6" name="Freeform 1076"/>
              <p:cNvSpPr>
                <a:spLocks noChangeAspect="1"/>
              </p:cNvSpPr>
              <p:nvPr/>
            </p:nvSpPr>
            <p:spPr bwMode="auto">
              <a:xfrm>
                <a:off x="4347" y="2328"/>
                <a:ext cx="46" cy="175"/>
              </a:xfrm>
              <a:custGeom>
                <a:avLst/>
                <a:gdLst>
                  <a:gd name="T0" fmla="*/ 1 w 1008"/>
                  <a:gd name="T1" fmla="*/ 3738 h 3851"/>
                  <a:gd name="T2" fmla="*/ 2 w 1008"/>
                  <a:gd name="T3" fmla="*/ 3566 h 3851"/>
                  <a:gd name="T4" fmla="*/ 6 w 1008"/>
                  <a:gd name="T5" fmla="*/ 3449 h 3851"/>
                  <a:gd name="T6" fmla="*/ 13 w 1008"/>
                  <a:gd name="T7" fmla="*/ 3332 h 3851"/>
                  <a:gd name="T8" fmla="*/ 24 w 1008"/>
                  <a:gd name="T9" fmla="*/ 3216 h 3851"/>
                  <a:gd name="T10" fmla="*/ 39 w 1008"/>
                  <a:gd name="T11" fmla="*/ 3101 h 3851"/>
                  <a:gd name="T12" fmla="*/ 60 w 1008"/>
                  <a:gd name="T13" fmla="*/ 2987 h 3851"/>
                  <a:gd name="T14" fmla="*/ 87 w 1008"/>
                  <a:gd name="T15" fmla="*/ 2877 h 3851"/>
                  <a:gd name="T16" fmla="*/ 121 w 1008"/>
                  <a:gd name="T17" fmla="*/ 2769 h 3851"/>
                  <a:gd name="T18" fmla="*/ 162 w 1008"/>
                  <a:gd name="T19" fmla="*/ 2664 h 3851"/>
                  <a:gd name="T20" fmla="*/ 214 w 1008"/>
                  <a:gd name="T21" fmla="*/ 2565 h 3851"/>
                  <a:gd name="T22" fmla="*/ 274 w 1008"/>
                  <a:gd name="T23" fmla="*/ 2470 h 3851"/>
                  <a:gd name="T24" fmla="*/ 345 w 1008"/>
                  <a:gd name="T25" fmla="*/ 2382 h 3851"/>
                  <a:gd name="T26" fmla="*/ 428 w 1008"/>
                  <a:gd name="T27" fmla="*/ 2301 h 3851"/>
                  <a:gd name="T28" fmla="*/ 523 w 1008"/>
                  <a:gd name="T29" fmla="*/ 2226 h 3851"/>
                  <a:gd name="T30" fmla="*/ 603 w 1008"/>
                  <a:gd name="T31" fmla="*/ 2171 h 3851"/>
                  <a:gd name="T32" fmla="*/ 655 w 1008"/>
                  <a:gd name="T33" fmla="*/ 2125 h 3851"/>
                  <a:gd name="T34" fmla="*/ 699 w 1008"/>
                  <a:gd name="T35" fmla="*/ 2072 h 3851"/>
                  <a:gd name="T36" fmla="*/ 736 w 1008"/>
                  <a:gd name="T37" fmla="*/ 2015 h 3851"/>
                  <a:gd name="T38" fmla="*/ 767 w 1008"/>
                  <a:gd name="T39" fmla="*/ 1952 h 3851"/>
                  <a:gd name="T40" fmla="*/ 793 w 1008"/>
                  <a:gd name="T41" fmla="*/ 1887 h 3851"/>
                  <a:gd name="T42" fmla="*/ 814 w 1008"/>
                  <a:gd name="T43" fmla="*/ 1817 h 3851"/>
                  <a:gd name="T44" fmla="*/ 830 w 1008"/>
                  <a:gd name="T45" fmla="*/ 1745 h 3851"/>
                  <a:gd name="T46" fmla="*/ 843 w 1008"/>
                  <a:gd name="T47" fmla="*/ 1670 h 3851"/>
                  <a:gd name="T48" fmla="*/ 852 w 1008"/>
                  <a:gd name="T49" fmla="*/ 1593 h 3851"/>
                  <a:gd name="T50" fmla="*/ 862 w 1008"/>
                  <a:gd name="T51" fmla="*/ 1476 h 3851"/>
                  <a:gd name="T52" fmla="*/ 870 w 1008"/>
                  <a:gd name="T53" fmla="*/ 1320 h 3851"/>
                  <a:gd name="T54" fmla="*/ 876 w 1008"/>
                  <a:gd name="T55" fmla="*/ 1165 h 3851"/>
                  <a:gd name="T56" fmla="*/ 881 w 1008"/>
                  <a:gd name="T57" fmla="*/ 1051 h 3851"/>
                  <a:gd name="T58" fmla="*/ 884 w 1008"/>
                  <a:gd name="T59" fmla="*/ 973 h 3851"/>
                  <a:gd name="T60" fmla="*/ 890 w 1008"/>
                  <a:gd name="T61" fmla="*/ 898 h 3851"/>
                  <a:gd name="T62" fmla="*/ 897 w 1008"/>
                  <a:gd name="T63" fmla="*/ 826 h 3851"/>
                  <a:gd name="T64" fmla="*/ 913 w 1008"/>
                  <a:gd name="T65" fmla="*/ 722 h 3851"/>
                  <a:gd name="T66" fmla="*/ 934 w 1008"/>
                  <a:gd name="T67" fmla="*/ 587 h 3851"/>
                  <a:gd name="T68" fmla="*/ 951 w 1008"/>
                  <a:gd name="T69" fmla="*/ 497 h 3851"/>
                  <a:gd name="T70" fmla="*/ 961 w 1008"/>
                  <a:gd name="T71" fmla="*/ 438 h 3851"/>
                  <a:gd name="T72" fmla="*/ 974 w 1008"/>
                  <a:gd name="T73" fmla="*/ 333 h 3851"/>
                  <a:gd name="T74" fmla="*/ 986 w 1008"/>
                  <a:gd name="T75" fmla="*/ 180 h 3851"/>
                  <a:gd name="T76" fmla="*/ 996 w 1008"/>
                  <a:gd name="T77" fmla="*/ 76 h 3851"/>
                  <a:gd name="T78" fmla="*/ 1003 w 1008"/>
                  <a:gd name="T79" fmla="*/ 22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3851">
                    <a:moveTo>
                      <a:pt x="0" y="3851"/>
                    </a:moveTo>
                    <a:lnTo>
                      <a:pt x="1" y="3738"/>
                    </a:lnTo>
                    <a:lnTo>
                      <a:pt x="2" y="3623"/>
                    </a:lnTo>
                    <a:lnTo>
                      <a:pt x="2" y="3566"/>
                    </a:lnTo>
                    <a:lnTo>
                      <a:pt x="4" y="3507"/>
                    </a:lnTo>
                    <a:lnTo>
                      <a:pt x="6" y="3449"/>
                    </a:lnTo>
                    <a:lnTo>
                      <a:pt x="9" y="3391"/>
                    </a:lnTo>
                    <a:lnTo>
                      <a:pt x="13" y="3332"/>
                    </a:lnTo>
                    <a:lnTo>
                      <a:pt x="18" y="3275"/>
                    </a:lnTo>
                    <a:lnTo>
                      <a:pt x="24" y="3216"/>
                    </a:lnTo>
                    <a:lnTo>
                      <a:pt x="31" y="3159"/>
                    </a:lnTo>
                    <a:lnTo>
                      <a:pt x="39" y="3101"/>
                    </a:lnTo>
                    <a:lnTo>
                      <a:pt x="49" y="3044"/>
                    </a:lnTo>
                    <a:lnTo>
                      <a:pt x="60" y="2987"/>
                    </a:lnTo>
                    <a:lnTo>
                      <a:pt x="72" y="2931"/>
                    </a:lnTo>
                    <a:lnTo>
                      <a:pt x="87" y="2877"/>
                    </a:lnTo>
                    <a:lnTo>
                      <a:pt x="102" y="2822"/>
                    </a:lnTo>
                    <a:lnTo>
                      <a:pt x="121" y="2769"/>
                    </a:lnTo>
                    <a:lnTo>
                      <a:pt x="140" y="2716"/>
                    </a:lnTo>
                    <a:lnTo>
                      <a:pt x="162" y="2664"/>
                    </a:lnTo>
                    <a:lnTo>
                      <a:pt x="187" y="2614"/>
                    </a:lnTo>
                    <a:lnTo>
                      <a:pt x="214" y="2565"/>
                    </a:lnTo>
                    <a:lnTo>
                      <a:pt x="243" y="2518"/>
                    </a:lnTo>
                    <a:lnTo>
                      <a:pt x="274" y="2470"/>
                    </a:lnTo>
                    <a:lnTo>
                      <a:pt x="308" y="2426"/>
                    </a:lnTo>
                    <a:lnTo>
                      <a:pt x="345" y="2382"/>
                    </a:lnTo>
                    <a:lnTo>
                      <a:pt x="385" y="2341"/>
                    </a:lnTo>
                    <a:lnTo>
                      <a:pt x="428" y="2301"/>
                    </a:lnTo>
                    <a:lnTo>
                      <a:pt x="473" y="2262"/>
                    </a:lnTo>
                    <a:lnTo>
                      <a:pt x="523" y="2226"/>
                    </a:lnTo>
                    <a:lnTo>
                      <a:pt x="574" y="2192"/>
                    </a:lnTo>
                    <a:lnTo>
                      <a:pt x="603" y="2171"/>
                    </a:lnTo>
                    <a:lnTo>
                      <a:pt x="630" y="2148"/>
                    </a:lnTo>
                    <a:lnTo>
                      <a:pt x="655" y="2125"/>
                    </a:lnTo>
                    <a:lnTo>
                      <a:pt x="677" y="2099"/>
                    </a:lnTo>
                    <a:lnTo>
                      <a:pt x="699" y="2072"/>
                    </a:lnTo>
                    <a:lnTo>
                      <a:pt x="719" y="2044"/>
                    </a:lnTo>
                    <a:lnTo>
                      <a:pt x="736" y="2015"/>
                    </a:lnTo>
                    <a:lnTo>
                      <a:pt x="753" y="1984"/>
                    </a:lnTo>
                    <a:lnTo>
                      <a:pt x="767" y="1952"/>
                    </a:lnTo>
                    <a:lnTo>
                      <a:pt x="782" y="1921"/>
                    </a:lnTo>
                    <a:lnTo>
                      <a:pt x="793" y="1887"/>
                    </a:lnTo>
                    <a:lnTo>
                      <a:pt x="804" y="1853"/>
                    </a:lnTo>
                    <a:lnTo>
                      <a:pt x="814" y="1817"/>
                    </a:lnTo>
                    <a:lnTo>
                      <a:pt x="823" y="1781"/>
                    </a:lnTo>
                    <a:lnTo>
                      <a:pt x="830" y="1745"/>
                    </a:lnTo>
                    <a:lnTo>
                      <a:pt x="838" y="1707"/>
                    </a:lnTo>
                    <a:lnTo>
                      <a:pt x="843" y="1670"/>
                    </a:lnTo>
                    <a:lnTo>
                      <a:pt x="848" y="1632"/>
                    </a:lnTo>
                    <a:lnTo>
                      <a:pt x="852" y="1593"/>
                    </a:lnTo>
                    <a:lnTo>
                      <a:pt x="856" y="1554"/>
                    </a:lnTo>
                    <a:lnTo>
                      <a:pt x="862" y="1476"/>
                    </a:lnTo>
                    <a:lnTo>
                      <a:pt x="866" y="1398"/>
                    </a:lnTo>
                    <a:lnTo>
                      <a:pt x="870" y="1320"/>
                    </a:lnTo>
                    <a:lnTo>
                      <a:pt x="873" y="1242"/>
                    </a:lnTo>
                    <a:lnTo>
                      <a:pt x="876" y="1165"/>
                    </a:lnTo>
                    <a:lnTo>
                      <a:pt x="880" y="1090"/>
                    </a:lnTo>
                    <a:lnTo>
                      <a:pt x="881" y="1051"/>
                    </a:lnTo>
                    <a:lnTo>
                      <a:pt x="882" y="1011"/>
                    </a:lnTo>
                    <a:lnTo>
                      <a:pt x="884" y="973"/>
                    </a:lnTo>
                    <a:lnTo>
                      <a:pt x="887" y="935"/>
                    </a:lnTo>
                    <a:lnTo>
                      <a:pt x="890" y="898"/>
                    </a:lnTo>
                    <a:lnTo>
                      <a:pt x="893" y="862"/>
                    </a:lnTo>
                    <a:lnTo>
                      <a:pt x="897" y="826"/>
                    </a:lnTo>
                    <a:lnTo>
                      <a:pt x="903" y="791"/>
                    </a:lnTo>
                    <a:lnTo>
                      <a:pt x="913" y="722"/>
                    </a:lnTo>
                    <a:lnTo>
                      <a:pt x="923" y="654"/>
                    </a:lnTo>
                    <a:lnTo>
                      <a:pt x="934" y="587"/>
                    </a:lnTo>
                    <a:lnTo>
                      <a:pt x="944" y="520"/>
                    </a:lnTo>
                    <a:lnTo>
                      <a:pt x="951" y="497"/>
                    </a:lnTo>
                    <a:lnTo>
                      <a:pt x="956" y="469"/>
                    </a:lnTo>
                    <a:lnTo>
                      <a:pt x="961" y="438"/>
                    </a:lnTo>
                    <a:lnTo>
                      <a:pt x="967" y="406"/>
                    </a:lnTo>
                    <a:lnTo>
                      <a:pt x="974" y="333"/>
                    </a:lnTo>
                    <a:lnTo>
                      <a:pt x="981" y="256"/>
                    </a:lnTo>
                    <a:lnTo>
                      <a:pt x="986" y="180"/>
                    </a:lnTo>
                    <a:lnTo>
                      <a:pt x="992" y="109"/>
                    </a:lnTo>
                    <a:lnTo>
                      <a:pt x="996" y="76"/>
                    </a:lnTo>
                    <a:lnTo>
                      <a:pt x="1000" y="48"/>
                    </a:lnTo>
                    <a:lnTo>
                      <a:pt x="1003" y="22"/>
                    </a:lnTo>
                    <a:lnTo>
                      <a:pt x="100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7" name="Freeform 1077"/>
              <p:cNvSpPr>
                <a:spLocks noChangeAspect="1"/>
              </p:cNvSpPr>
              <p:nvPr/>
            </p:nvSpPr>
            <p:spPr bwMode="auto">
              <a:xfrm>
                <a:off x="4348" y="2338"/>
                <a:ext cx="46" cy="214"/>
              </a:xfrm>
              <a:custGeom>
                <a:avLst/>
                <a:gdLst>
                  <a:gd name="T0" fmla="*/ 3 w 995"/>
                  <a:gd name="T1" fmla="*/ 4666 h 4699"/>
                  <a:gd name="T2" fmla="*/ 10 w 995"/>
                  <a:gd name="T3" fmla="*/ 4599 h 4699"/>
                  <a:gd name="T4" fmla="*/ 19 w 995"/>
                  <a:gd name="T5" fmla="*/ 4533 h 4699"/>
                  <a:gd name="T6" fmla="*/ 32 w 995"/>
                  <a:gd name="T7" fmla="*/ 4466 h 4699"/>
                  <a:gd name="T8" fmla="*/ 46 w 995"/>
                  <a:gd name="T9" fmla="*/ 4400 h 4699"/>
                  <a:gd name="T10" fmla="*/ 65 w 995"/>
                  <a:gd name="T11" fmla="*/ 4335 h 4699"/>
                  <a:gd name="T12" fmla="*/ 84 w 995"/>
                  <a:gd name="T13" fmla="*/ 4270 h 4699"/>
                  <a:gd name="T14" fmla="*/ 108 w 995"/>
                  <a:gd name="T15" fmla="*/ 4206 h 4699"/>
                  <a:gd name="T16" fmla="*/ 134 w 995"/>
                  <a:gd name="T17" fmla="*/ 4144 h 4699"/>
                  <a:gd name="T18" fmla="*/ 164 w 995"/>
                  <a:gd name="T19" fmla="*/ 4083 h 4699"/>
                  <a:gd name="T20" fmla="*/ 196 w 995"/>
                  <a:gd name="T21" fmla="*/ 4024 h 4699"/>
                  <a:gd name="T22" fmla="*/ 232 w 995"/>
                  <a:gd name="T23" fmla="*/ 3966 h 4699"/>
                  <a:gd name="T24" fmla="*/ 270 w 995"/>
                  <a:gd name="T25" fmla="*/ 3911 h 4699"/>
                  <a:gd name="T26" fmla="*/ 313 w 995"/>
                  <a:gd name="T27" fmla="*/ 3859 h 4699"/>
                  <a:gd name="T28" fmla="*/ 358 w 995"/>
                  <a:gd name="T29" fmla="*/ 3807 h 4699"/>
                  <a:gd name="T30" fmla="*/ 408 w 995"/>
                  <a:gd name="T31" fmla="*/ 3759 h 4699"/>
                  <a:gd name="T32" fmla="*/ 451 w 995"/>
                  <a:gd name="T33" fmla="*/ 3721 h 4699"/>
                  <a:gd name="T34" fmla="*/ 483 w 995"/>
                  <a:gd name="T35" fmla="*/ 3689 h 4699"/>
                  <a:gd name="T36" fmla="*/ 512 w 995"/>
                  <a:gd name="T37" fmla="*/ 3658 h 4699"/>
                  <a:gd name="T38" fmla="*/ 537 w 995"/>
                  <a:gd name="T39" fmla="*/ 3625 h 4699"/>
                  <a:gd name="T40" fmla="*/ 560 w 995"/>
                  <a:gd name="T41" fmla="*/ 3592 h 4699"/>
                  <a:gd name="T42" fmla="*/ 580 w 995"/>
                  <a:gd name="T43" fmla="*/ 3558 h 4699"/>
                  <a:gd name="T44" fmla="*/ 606 w 995"/>
                  <a:gd name="T45" fmla="*/ 3507 h 4699"/>
                  <a:gd name="T46" fmla="*/ 635 w 995"/>
                  <a:gd name="T47" fmla="*/ 3437 h 4699"/>
                  <a:gd name="T48" fmla="*/ 659 w 995"/>
                  <a:gd name="T49" fmla="*/ 3365 h 4699"/>
                  <a:gd name="T50" fmla="*/ 692 w 995"/>
                  <a:gd name="T51" fmla="*/ 3255 h 4699"/>
                  <a:gd name="T52" fmla="*/ 717 w 995"/>
                  <a:gd name="T53" fmla="*/ 3168 h 4699"/>
                  <a:gd name="T54" fmla="*/ 734 w 995"/>
                  <a:gd name="T55" fmla="*/ 3094 h 4699"/>
                  <a:gd name="T56" fmla="*/ 758 w 995"/>
                  <a:gd name="T57" fmla="*/ 2991 h 4699"/>
                  <a:gd name="T58" fmla="*/ 775 w 995"/>
                  <a:gd name="T59" fmla="*/ 2908 h 4699"/>
                  <a:gd name="T60" fmla="*/ 778 w 995"/>
                  <a:gd name="T61" fmla="*/ 2849 h 4699"/>
                  <a:gd name="T62" fmla="*/ 784 w 995"/>
                  <a:gd name="T63" fmla="*/ 2745 h 4699"/>
                  <a:gd name="T64" fmla="*/ 799 w 995"/>
                  <a:gd name="T65" fmla="*/ 2524 h 4699"/>
                  <a:gd name="T66" fmla="*/ 830 w 995"/>
                  <a:gd name="T67" fmla="*/ 2143 h 4699"/>
                  <a:gd name="T68" fmla="*/ 870 w 995"/>
                  <a:gd name="T69" fmla="*/ 1697 h 4699"/>
                  <a:gd name="T70" fmla="*/ 912 w 995"/>
                  <a:gd name="T71" fmla="*/ 1229 h 4699"/>
                  <a:gd name="T72" fmla="*/ 950 w 995"/>
                  <a:gd name="T73" fmla="*/ 778 h 4699"/>
                  <a:gd name="T74" fmla="*/ 979 w 995"/>
                  <a:gd name="T75" fmla="*/ 387 h 4699"/>
                  <a:gd name="T76" fmla="*/ 992 w 995"/>
                  <a:gd name="T77" fmla="*/ 157 h 4699"/>
                  <a:gd name="T78" fmla="*/ 995 w 995"/>
                  <a:gd name="T79"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5" h="4699">
                    <a:moveTo>
                      <a:pt x="0" y="4699"/>
                    </a:moveTo>
                    <a:lnTo>
                      <a:pt x="3" y="4666"/>
                    </a:lnTo>
                    <a:lnTo>
                      <a:pt x="6" y="4633"/>
                    </a:lnTo>
                    <a:lnTo>
                      <a:pt x="10" y="4599"/>
                    </a:lnTo>
                    <a:lnTo>
                      <a:pt x="14" y="4566"/>
                    </a:lnTo>
                    <a:lnTo>
                      <a:pt x="19" y="4533"/>
                    </a:lnTo>
                    <a:lnTo>
                      <a:pt x="26" y="4500"/>
                    </a:lnTo>
                    <a:lnTo>
                      <a:pt x="32" y="4466"/>
                    </a:lnTo>
                    <a:lnTo>
                      <a:pt x="39" y="4433"/>
                    </a:lnTo>
                    <a:lnTo>
                      <a:pt x="46" y="4400"/>
                    </a:lnTo>
                    <a:lnTo>
                      <a:pt x="56" y="4367"/>
                    </a:lnTo>
                    <a:lnTo>
                      <a:pt x="65" y="4335"/>
                    </a:lnTo>
                    <a:lnTo>
                      <a:pt x="74" y="4303"/>
                    </a:lnTo>
                    <a:lnTo>
                      <a:pt x="84" y="4270"/>
                    </a:lnTo>
                    <a:lnTo>
                      <a:pt x="96" y="4238"/>
                    </a:lnTo>
                    <a:lnTo>
                      <a:pt x="108" y="4206"/>
                    </a:lnTo>
                    <a:lnTo>
                      <a:pt x="121" y="4176"/>
                    </a:lnTo>
                    <a:lnTo>
                      <a:pt x="134" y="4144"/>
                    </a:lnTo>
                    <a:lnTo>
                      <a:pt x="149" y="4114"/>
                    </a:lnTo>
                    <a:lnTo>
                      <a:pt x="164" y="4083"/>
                    </a:lnTo>
                    <a:lnTo>
                      <a:pt x="180" y="4054"/>
                    </a:lnTo>
                    <a:lnTo>
                      <a:pt x="196" y="4024"/>
                    </a:lnTo>
                    <a:lnTo>
                      <a:pt x="214" y="3995"/>
                    </a:lnTo>
                    <a:lnTo>
                      <a:pt x="232" y="3966"/>
                    </a:lnTo>
                    <a:lnTo>
                      <a:pt x="251" y="3939"/>
                    </a:lnTo>
                    <a:lnTo>
                      <a:pt x="270" y="3911"/>
                    </a:lnTo>
                    <a:lnTo>
                      <a:pt x="291" y="3884"/>
                    </a:lnTo>
                    <a:lnTo>
                      <a:pt x="313" y="3859"/>
                    </a:lnTo>
                    <a:lnTo>
                      <a:pt x="335" y="3833"/>
                    </a:lnTo>
                    <a:lnTo>
                      <a:pt x="358" y="3807"/>
                    </a:lnTo>
                    <a:lnTo>
                      <a:pt x="383" y="3783"/>
                    </a:lnTo>
                    <a:lnTo>
                      <a:pt x="408" y="3759"/>
                    </a:lnTo>
                    <a:lnTo>
                      <a:pt x="434" y="3737"/>
                    </a:lnTo>
                    <a:lnTo>
                      <a:pt x="451" y="3721"/>
                    </a:lnTo>
                    <a:lnTo>
                      <a:pt x="468" y="3706"/>
                    </a:lnTo>
                    <a:lnTo>
                      <a:pt x="483" y="3689"/>
                    </a:lnTo>
                    <a:lnTo>
                      <a:pt x="498" y="3674"/>
                    </a:lnTo>
                    <a:lnTo>
                      <a:pt x="512" y="3658"/>
                    </a:lnTo>
                    <a:lnTo>
                      <a:pt x="524" y="3641"/>
                    </a:lnTo>
                    <a:lnTo>
                      <a:pt x="537" y="3625"/>
                    </a:lnTo>
                    <a:lnTo>
                      <a:pt x="549" y="3608"/>
                    </a:lnTo>
                    <a:lnTo>
                      <a:pt x="560" y="3592"/>
                    </a:lnTo>
                    <a:lnTo>
                      <a:pt x="571" y="3576"/>
                    </a:lnTo>
                    <a:lnTo>
                      <a:pt x="580" y="3558"/>
                    </a:lnTo>
                    <a:lnTo>
                      <a:pt x="589" y="3542"/>
                    </a:lnTo>
                    <a:lnTo>
                      <a:pt x="606" y="3507"/>
                    </a:lnTo>
                    <a:lnTo>
                      <a:pt x="621" y="3472"/>
                    </a:lnTo>
                    <a:lnTo>
                      <a:pt x="635" y="3437"/>
                    </a:lnTo>
                    <a:lnTo>
                      <a:pt x="647" y="3401"/>
                    </a:lnTo>
                    <a:lnTo>
                      <a:pt x="659" y="3365"/>
                    </a:lnTo>
                    <a:lnTo>
                      <a:pt x="670" y="3328"/>
                    </a:lnTo>
                    <a:lnTo>
                      <a:pt x="692" y="3255"/>
                    </a:lnTo>
                    <a:lnTo>
                      <a:pt x="714" y="3180"/>
                    </a:lnTo>
                    <a:lnTo>
                      <a:pt x="717" y="3168"/>
                    </a:lnTo>
                    <a:lnTo>
                      <a:pt x="724" y="3138"/>
                    </a:lnTo>
                    <a:lnTo>
                      <a:pt x="734" y="3094"/>
                    </a:lnTo>
                    <a:lnTo>
                      <a:pt x="745" y="3043"/>
                    </a:lnTo>
                    <a:lnTo>
                      <a:pt x="758" y="2991"/>
                    </a:lnTo>
                    <a:lnTo>
                      <a:pt x="768" y="2945"/>
                    </a:lnTo>
                    <a:lnTo>
                      <a:pt x="775" y="2908"/>
                    </a:lnTo>
                    <a:lnTo>
                      <a:pt x="777" y="2888"/>
                    </a:lnTo>
                    <a:lnTo>
                      <a:pt x="778" y="2849"/>
                    </a:lnTo>
                    <a:lnTo>
                      <a:pt x="781" y="2802"/>
                    </a:lnTo>
                    <a:lnTo>
                      <a:pt x="784" y="2745"/>
                    </a:lnTo>
                    <a:lnTo>
                      <a:pt x="788" y="2679"/>
                    </a:lnTo>
                    <a:lnTo>
                      <a:pt x="799" y="2524"/>
                    </a:lnTo>
                    <a:lnTo>
                      <a:pt x="814" y="2345"/>
                    </a:lnTo>
                    <a:lnTo>
                      <a:pt x="830" y="2143"/>
                    </a:lnTo>
                    <a:lnTo>
                      <a:pt x="850" y="1925"/>
                    </a:lnTo>
                    <a:lnTo>
                      <a:pt x="870" y="1697"/>
                    </a:lnTo>
                    <a:lnTo>
                      <a:pt x="891" y="1464"/>
                    </a:lnTo>
                    <a:lnTo>
                      <a:pt x="912" y="1229"/>
                    </a:lnTo>
                    <a:lnTo>
                      <a:pt x="931" y="999"/>
                    </a:lnTo>
                    <a:lnTo>
                      <a:pt x="950" y="778"/>
                    </a:lnTo>
                    <a:lnTo>
                      <a:pt x="966" y="572"/>
                    </a:lnTo>
                    <a:lnTo>
                      <a:pt x="979" y="387"/>
                    </a:lnTo>
                    <a:lnTo>
                      <a:pt x="989" y="227"/>
                    </a:lnTo>
                    <a:lnTo>
                      <a:pt x="992" y="157"/>
                    </a:lnTo>
                    <a:lnTo>
                      <a:pt x="994" y="95"/>
                    </a:lnTo>
                    <a:lnTo>
                      <a:pt x="995" y="43"/>
                    </a:lnTo>
                    <a:lnTo>
                      <a:pt x="99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8" name="Freeform 1078"/>
              <p:cNvSpPr>
                <a:spLocks noChangeAspect="1"/>
              </p:cNvSpPr>
              <p:nvPr/>
            </p:nvSpPr>
            <p:spPr bwMode="auto">
              <a:xfrm>
                <a:off x="4354" y="2349"/>
                <a:ext cx="39" cy="216"/>
              </a:xfrm>
              <a:custGeom>
                <a:avLst/>
                <a:gdLst>
                  <a:gd name="T0" fmla="*/ 6 w 856"/>
                  <a:gd name="T1" fmla="*/ 4709 h 4762"/>
                  <a:gd name="T2" fmla="*/ 17 w 856"/>
                  <a:gd name="T3" fmla="*/ 4609 h 4762"/>
                  <a:gd name="T4" fmla="*/ 31 w 856"/>
                  <a:gd name="T5" fmla="*/ 4517 h 4762"/>
                  <a:gd name="T6" fmla="*/ 48 w 856"/>
                  <a:gd name="T7" fmla="*/ 4433 h 4762"/>
                  <a:gd name="T8" fmla="*/ 66 w 856"/>
                  <a:gd name="T9" fmla="*/ 4357 h 4762"/>
                  <a:gd name="T10" fmla="*/ 87 w 856"/>
                  <a:gd name="T11" fmla="*/ 4288 h 4762"/>
                  <a:gd name="T12" fmla="*/ 110 w 856"/>
                  <a:gd name="T13" fmla="*/ 4223 h 4762"/>
                  <a:gd name="T14" fmla="*/ 137 w 856"/>
                  <a:gd name="T15" fmla="*/ 4164 h 4762"/>
                  <a:gd name="T16" fmla="*/ 165 w 856"/>
                  <a:gd name="T17" fmla="*/ 4110 h 4762"/>
                  <a:gd name="T18" fmla="*/ 197 w 856"/>
                  <a:gd name="T19" fmla="*/ 4061 h 4762"/>
                  <a:gd name="T20" fmla="*/ 231 w 856"/>
                  <a:gd name="T21" fmla="*/ 4014 h 4762"/>
                  <a:gd name="T22" fmla="*/ 268 w 856"/>
                  <a:gd name="T23" fmla="*/ 3970 h 4762"/>
                  <a:gd name="T24" fmla="*/ 308 w 856"/>
                  <a:gd name="T25" fmla="*/ 3927 h 4762"/>
                  <a:gd name="T26" fmla="*/ 351 w 856"/>
                  <a:gd name="T27" fmla="*/ 3886 h 4762"/>
                  <a:gd name="T28" fmla="*/ 422 w 856"/>
                  <a:gd name="T29" fmla="*/ 3827 h 4762"/>
                  <a:gd name="T30" fmla="*/ 490 w 856"/>
                  <a:gd name="T31" fmla="*/ 3773 h 4762"/>
                  <a:gd name="T32" fmla="*/ 524 w 856"/>
                  <a:gd name="T33" fmla="*/ 3735 h 4762"/>
                  <a:gd name="T34" fmla="*/ 556 w 856"/>
                  <a:gd name="T35" fmla="*/ 3685 h 4762"/>
                  <a:gd name="T36" fmla="*/ 586 w 856"/>
                  <a:gd name="T37" fmla="*/ 3627 h 4762"/>
                  <a:gd name="T38" fmla="*/ 615 w 856"/>
                  <a:gd name="T39" fmla="*/ 3560 h 4762"/>
                  <a:gd name="T40" fmla="*/ 641 w 856"/>
                  <a:gd name="T41" fmla="*/ 3485 h 4762"/>
                  <a:gd name="T42" fmla="*/ 664 w 856"/>
                  <a:gd name="T43" fmla="*/ 3404 h 4762"/>
                  <a:gd name="T44" fmla="*/ 686 w 856"/>
                  <a:gd name="T45" fmla="*/ 3317 h 4762"/>
                  <a:gd name="T46" fmla="*/ 705 w 856"/>
                  <a:gd name="T47" fmla="*/ 3227 h 4762"/>
                  <a:gd name="T48" fmla="*/ 721 w 856"/>
                  <a:gd name="T49" fmla="*/ 3133 h 4762"/>
                  <a:gd name="T50" fmla="*/ 736 w 856"/>
                  <a:gd name="T51" fmla="*/ 3037 h 4762"/>
                  <a:gd name="T52" fmla="*/ 747 w 856"/>
                  <a:gd name="T53" fmla="*/ 2940 h 4762"/>
                  <a:gd name="T54" fmla="*/ 756 w 856"/>
                  <a:gd name="T55" fmla="*/ 2843 h 4762"/>
                  <a:gd name="T56" fmla="*/ 763 w 856"/>
                  <a:gd name="T57" fmla="*/ 2747 h 4762"/>
                  <a:gd name="T58" fmla="*/ 766 w 856"/>
                  <a:gd name="T59" fmla="*/ 2654 h 4762"/>
                  <a:gd name="T60" fmla="*/ 767 w 856"/>
                  <a:gd name="T61" fmla="*/ 2564 h 4762"/>
                  <a:gd name="T62" fmla="*/ 767 w 856"/>
                  <a:gd name="T63" fmla="*/ 2490 h 4762"/>
                  <a:gd name="T64" fmla="*/ 770 w 856"/>
                  <a:gd name="T65" fmla="*/ 2403 h 4762"/>
                  <a:gd name="T66" fmla="*/ 775 w 856"/>
                  <a:gd name="T67" fmla="*/ 2298 h 4762"/>
                  <a:gd name="T68" fmla="*/ 778 w 856"/>
                  <a:gd name="T69" fmla="*/ 2195 h 4762"/>
                  <a:gd name="T70" fmla="*/ 779 w 856"/>
                  <a:gd name="T71" fmla="*/ 2133 h 4762"/>
                  <a:gd name="T72" fmla="*/ 782 w 856"/>
                  <a:gd name="T73" fmla="*/ 2051 h 4762"/>
                  <a:gd name="T74" fmla="*/ 787 w 856"/>
                  <a:gd name="T75" fmla="*/ 1947 h 4762"/>
                  <a:gd name="T76" fmla="*/ 790 w 856"/>
                  <a:gd name="T77" fmla="*/ 1860 h 4762"/>
                  <a:gd name="T78" fmla="*/ 794 w 856"/>
                  <a:gd name="T79" fmla="*/ 1793 h 4762"/>
                  <a:gd name="T80" fmla="*/ 801 w 856"/>
                  <a:gd name="T81" fmla="*/ 1624 h 4762"/>
                  <a:gd name="T82" fmla="*/ 809 w 856"/>
                  <a:gd name="T83" fmla="*/ 1374 h 4762"/>
                  <a:gd name="T84" fmla="*/ 818 w 856"/>
                  <a:gd name="T85" fmla="*/ 1076 h 4762"/>
                  <a:gd name="T86" fmla="*/ 828 w 856"/>
                  <a:gd name="T87" fmla="*/ 761 h 4762"/>
                  <a:gd name="T88" fmla="*/ 837 w 856"/>
                  <a:gd name="T89" fmla="*/ 463 h 4762"/>
                  <a:gd name="T90" fmla="*/ 845 w 856"/>
                  <a:gd name="T91" fmla="*/ 213 h 4762"/>
                  <a:gd name="T92" fmla="*/ 852 w 856"/>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4762">
                    <a:moveTo>
                      <a:pt x="0" y="4762"/>
                    </a:moveTo>
                    <a:lnTo>
                      <a:pt x="6" y="4709"/>
                    </a:lnTo>
                    <a:lnTo>
                      <a:pt x="11" y="4658"/>
                    </a:lnTo>
                    <a:lnTo>
                      <a:pt x="17" y="4609"/>
                    </a:lnTo>
                    <a:lnTo>
                      <a:pt x="24" y="4562"/>
                    </a:lnTo>
                    <a:lnTo>
                      <a:pt x="31" y="4517"/>
                    </a:lnTo>
                    <a:lnTo>
                      <a:pt x="39" y="4474"/>
                    </a:lnTo>
                    <a:lnTo>
                      <a:pt x="48" y="4433"/>
                    </a:lnTo>
                    <a:lnTo>
                      <a:pt x="56" y="4394"/>
                    </a:lnTo>
                    <a:lnTo>
                      <a:pt x="66" y="4357"/>
                    </a:lnTo>
                    <a:lnTo>
                      <a:pt x="76" y="4321"/>
                    </a:lnTo>
                    <a:lnTo>
                      <a:pt x="87" y="4288"/>
                    </a:lnTo>
                    <a:lnTo>
                      <a:pt x="99" y="4255"/>
                    </a:lnTo>
                    <a:lnTo>
                      <a:pt x="110" y="4223"/>
                    </a:lnTo>
                    <a:lnTo>
                      <a:pt x="123" y="4193"/>
                    </a:lnTo>
                    <a:lnTo>
                      <a:pt x="137" y="4164"/>
                    </a:lnTo>
                    <a:lnTo>
                      <a:pt x="150" y="4137"/>
                    </a:lnTo>
                    <a:lnTo>
                      <a:pt x="165" y="4110"/>
                    </a:lnTo>
                    <a:lnTo>
                      <a:pt x="180" y="4085"/>
                    </a:lnTo>
                    <a:lnTo>
                      <a:pt x="197" y="4061"/>
                    </a:lnTo>
                    <a:lnTo>
                      <a:pt x="213" y="4036"/>
                    </a:lnTo>
                    <a:lnTo>
                      <a:pt x="231" y="4014"/>
                    </a:lnTo>
                    <a:lnTo>
                      <a:pt x="249" y="3991"/>
                    </a:lnTo>
                    <a:lnTo>
                      <a:pt x="268" y="3970"/>
                    </a:lnTo>
                    <a:lnTo>
                      <a:pt x="288" y="3948"/>
                    </a:lnTo>
                    <a:lnTo>
                      <a:pt x="308" y="3927"/>
                    </a:lnTo>
                    <a:lnTo>
                      <a:pt x="329" y="3907"/>
                    </a:lnTo>
                    <a:lnTo>
                      <a:pt x="351" y="3886"/>
                    </a:lnTo>
                    <a:lnTo>
                      <a:pt x="373" y="3867"/>
                    </a:lnTo>
                    <a:lnTo>
                      <a:pt x="422" y="3827"/>
                    </a:lnTo>
                    <a:lnTo>
                      <a:pt x="472" y="3787"/>
                    </a:lnTo>
                    <a:lnTo>
                      <a:pt x="490" y="3773"/>
                    </a:lnTo>
                    <a:lnTo>
                      <a:pt x="507" y="3755"/>
                    </a:lnTo>
                    <a:lnTo>
                      <a:pt x="524" y="3735"/>
                    </a:lnTo>
                    <a:lnTo>
                      <a:pt x="541" y="3711"/>
                    </a:lnTo>
                    <a:lnTo>
                      <a:pt x="556" y="3685"/>
                    </a:lnTo>
                    <a:lnTo>
                      <a:pt x="572" y="3658"/>
                    </a:lnTo>
                    <a:lnTo>
                      <a:pt x="586" y="3627"/>
                    </a:lnTo>
                    <a:lnTo>
                      <a:pt x="600" y="3594"/>
                    </a:lnTo>
                    <a:lnTo>
                      <a:pt x="615" y="3560"/>
                    </a:lnTo>
                    <a:lnTo>
                      <a:pt x="627" y="3523"/>
                    </a:lnTo>
                    <a:lnTo>
                      <a:pt x="641" y="3485"/>
                    </a:lnTo>
                    <a:lnTo>
                      <a:pt x="653" y="3445"/>
                    </a:lnTo>
                    <a:lnTo>
                      <a:pt x="664" y="3404"/>
                    </a:lnTo>
                    <a:lnTo>
                      <a:pt x="676" y="3361"/>
                    </a:lnTo>
                    <a:lnTo>
                      <a:pt x="686" y="3317"/>
                    </a:lnTo>
                    <a:lnTo>
                      <a:pt x="695" y="3272"/>
                    </a:lnTo>
                    <a:lnTo>
                      <a:pt x="705" y="3227"/>
                    </a:lnTo>
                    <a:lnTo>
                      <a:pt x="714" y="3180"/>
                    </a:lnTo>
                    <a:lnTo>
                      <a:pt x="721" y="3133"/>
                    </a:lnTo>
                    <a:lnTo>
                      <a:pt x="728" y="3085"/>
                    </a:lnTo>
                    <a:lnTo>
                      <a:pt x="736" y="3037"/>
                    </a:lnTo>
                    <a:lnTo>
                      <a:pt x="742" y="2988"/>
                    </a:lnTo>
                    <a:lnTo>
                      <a:pt x="747" y="2940"/>
                    </a:lnTo>
                    <a:lnTo>
                      <a:pt x="752" y="2891"/>
                    </a:lnTo>
                    <a:lnTo>
                      <a:pt x="756" y="2843"/>
                    </a:lnTo>
                    <a:lnTo>
                      <a:pt x="759" y="2795"/>
                    </a:lnTo>
                    <a:lnTo>
                      <a:pt x="763" y="2747"/>
                    </a:lnTo>
                    <a:lnTo>
                      <a:pt x="765" y="2700"/>
                    </a:lnTo>
                    <a:lnTo>
                      <a:pt x="766" y="2654"/>
                    </a:lnTo>
                    <a:lnTo>
                      <a:pt x="767" y="2608"/>
                    </a:lnTo>
                    <a:lnTo>
                      <a:pt x="767" y="2564"/>
                    </a:lnTo>
                    <a:lnTo>
                      <a:pt x="766" y="2520"/>
                    </a:lnTo>
                    <a:lnTo>
                      <a:pt x="767" y="2490"/>
                    </a:lnTo>
                    <a:lnTo>
                      <a:pt x="768" y="2450"/>
                    </a:lnTo>
                    <a:lnTo>
                      <a:pt x="770" y="2403"/>
                    </a:lnTo>
                    <a:lnTo>
                      <a:pt x="772" y="2351"/>
                    </a:lnTo>
                    <a:lnTo>
                      <a:pt x="775" y="2298"/>
                    </a:lnTo>
                    <a:lnTo>
                      <a:pt x="777" y="2244"/>
                    </a:lnTo>
                    <a:lnTo>
                      <a:pt x="778" y="2195"/>
                    </a:lnTo>
                    <a:lnTo>
                      <a:pt x="778" y="2153"/>
                    </a:lnTo>
                    <a:lnTo>
                      <a:pt x="779" y="2133"/>
                    </a:lnTo>
                    <a:lnTo>
                      <a:pt x="780" y="2099"/>
                    </a:lnTo>
                    <a:lnTo>
                      <a:pt x="782" y="2051"/>
                    </a:lnTo>
                    <a:lnTo>
                      <a:pt x="785" y="1999"/>
                    </a:lnTo>
                    <a:lnTo>
                      <a:pt x="787" y="1947"/>
                    </a:lnTo>
                    <a:lnTo>
                      <a:pt x="789" y="1899"/>
                    </a:lnTo>
                    <a:lnTo>
                      <a:pt x="790" y="1860"/>
                    </a:lnTo>
                    <a:lnTo>
                      <a:pt x="791" y="1836"/>
                    </a:lnTo>
                    <a:lnTo>
                      <a:pt x="794" y="1793"/>
                    </a:lnTo>
                    <a:lnTo>
                      <a:pt x="797" y="1720"/>
                    </a:lnTo>
                    <a:lnTo>
                      <a:pt x="801" y="1624"/>
                    </a:lnTo>
                    <a:lnTo>
                      <a:pt x="805" y="1507"/>
                    </a:lnTo>
                    <a:lnTo>
                      <a:pt x="809" y="1374"/>
                    </a:lnTo>
                    <a:lnTo>
                      <a:pt x="813" y="1229"/>
                    </a:lnTo>
                    <a:lnTo>
                      <a:pt x="818" y="1076"/>
                    </a:lnTo>
                    <a:lnTo>
                      <a:pt x="824" y="918"/>
                    </a:lnTo>
                    <a:lnTo>
                      <a:pt x="828" y="761"/>
                    </a:lnTo>
                    <a:lnTo>
                      <a:pt x="833" y="608"/>
                    </a:lnTo>
                    <a:lnTo>
                      <a:pt x="837" y="463"/>
                    </a:lnTo>
                    <a:lnTo>
                      <a:pt x="841" y="329"/>
                    </a:lnTo>
                    <a:lnTo>
                      <a:pt x="845" y="213"/>
                    </a:lnTo>
                    <a:lnTo>
                      <a:pt x="849" y="116"/>
                    </a:lnTo>
                    <a:lnTo>
                      <a:pt x="852" y="44"/>
                    </a:lnTo>
                    <a:lnTo>
                      <a:pt x="856"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89" name="Freeform 1079"/>
              <p:cNvSpPr>
                <a:spLocks noChangeAspect="1"/>
              </p:cNvSpPr>
              <p:nvPr/>
            </p:nvSpPr>
            <p:spPr bwMode="auto">
              <a:xfrm>
                <a:off x="4358" y="2364"/>
                <a:ext cx="36" cy="201"/>
              </a:xfrm>
              <a:custGeom>
                <a:avLst/>
                <a:gdLst>
                  <a:gd name="T0" fmla="*/ 0 w 790"/>
                  <a:gd name="T1" fmla="*/ 4420 h 4433"/>
                  <a:gd name="T2" fmla="*/ 0 w 790"/>
                  <a:gd name="T3" fmla="*/ 4422 h 4433"/>
                  <a:gd name="T4" fmla="*/ 0 w 790"/>
                  <a:gd name="T5" fmla="*/ 4433 h 4433"/>
                  <a:gd name="T6" fmla="*/ 22 w 790"/>
                  <a:gd name="T7" fmla="*/ 4377 h 4433"/>
                  <a:gd name="T8" fmla="*/ 45 w 790"/>
                  <a:gd name="T9" fmla="*/ 4323 h 4433"/>
                  <a:gd name="T10" fmla="*/ 67 w 790"/>
                  <a:gd name="T11" fmla="*/ 4269 h 4433"/>
                  <a:gd name="T12" fmla="*/ 92 w 790"/>
                  <a:gd name="T13" fmla="*/ 4217 h 4433"/>
                  <a:gd name="T14" fmla="*/ 118 w 790"/>
                  <a:gd name="T15" fmla="*/ 4166 h 4433"/>
                  <a:gd name="T16" fmla="*/ 146 w 790"/>
                  <a:gd name="T17" fmla="*/ 4116 h 4433"/>
                  <a:gd name="T18" fmla="*/ 160 w 790"/>
                  <a:gd name="T19" fmla="*/ 4093 h 4433"/>
                  <a:gd name="T20" fmla="*/ 175 w 790"/>
                  <a:gd name="T21" fmla="*/ 4068 h 4433"/>
                  <a:gd name="T22" fmla="*/ 190 w 790"/>
                  <a:gd name="T23" fmla="*/ 4045 h 4433"/>
                  <a:gd name="T24" fmla="*/ 206 w 790"/>
                  <a:gd name="T25" fmla="*/ 4022 h 4433"/>
                  <a:gd name="T26" fmla="*/ 221 w 790"/>
                  <a:gd name="T27" fmla="*/ 3999 h 4433"/>
                  <a:gd name="T28" fmla="*/ 238 w 790"/>
                  <a:gd name="T29" fmla="*/ 3976 h 4433"/>
                  <a:gd name="T30" fmla="*/ 255 w 790"/>
                  <a:gd name="T31" fmla="*/ 3953 h 4433"/>
                  <a:gd name="T32" fmla="*/ 273 w 790"/>
                  <a:gd name="T33" fmla="*/ 3932 h 4433"/>
                  <a:gd name="T34" fmla="*/ 292 w 790"/>
                  <a:gd name="T35" fmla="*/ 3909 h 4433"/>
                  <a:gd name="T36" fmla="*/ 310 w 790"/>
                  <a:gd name="T37" fmla="*/ 3888 h 4433"/>
                  <a:gd name="T38" fmla="*/ 330 w 790"/>
                  <a:gd name="T39" fmla="*/ 3866 h 4433"/>
                  <a:gd name="T40" fmla="*/ 349 w 790"/>
                  <a:gd name="T41" fmla="*/ 3846 h 4433"/>
                  <a:gd name="T42" fmla="*/ 370 w 790"/>
                  <a:gd name="T43" fmla="*/ 3825 h 4433"/>
                  <a:gd name="T44" fmla="*/ 392 w 790"/>
                  <a:gd name="T45" fmla="*/ 3805 h 4433"/>
                  <a:gd name="T46" fmla="*/ 413 w 790"/>
                  <a:gd name="T47" fmla="*/ 3784 h 4433"/>
                  <a:gd name="T48" fmla="*/ 437 w 790"/>
                  <a:gd name="T49" fmla="*/ 3764 h 4433"/>
                  <a:gd name="T50" fmla="*/ 460 w 790"/>
                  <a:gd name="T51" fmla="*/ 3744 h 4433"/>
                  <a:gd name="T52" fmla="*/ 485 w 790"/>
                  <a:gd name="T53" fmla="*/ 3725 h 4433"/>
                  <a:gd name="T54" fmla="*/ 509 w 790"/>
                  <a:gd name="T55" fmla="*/ 3705 h 4433"/>
                  <a:gd name="T56" fmla="*/ 535 w 790"/>
                  <a:gd name="T57" fmla="*/ 3686 h 4433"/>
                  <a:gd name="T58" fmla="*/ 560 w 790"/>
                  <a:gd name="T59" fmla="*/ 3659 h 4433"/>
                  <a:gd name="T60" fmla="*/ 582 w 790"/>
                  <a:gd name="T61" fmla="*/ 3617 h 4433"/>
                  <a:gd name="T62" fmla="*/ 602 w 790"/>
                  <a:gd name="T63" fmla="*/ 3558 h 4433"/>
                  <a:gd name="T64" fmla="*/ 622 w 790"/>
                  <a:gd name="T65" fmla="*/ 3485 h 4433"/>
                  <a:gd name="T66" fmla="*/ 640 w 790"/>
                  <a:gd name="T67" fmla="*/ 3398 h 4433"/>
                  <a:gd name="T68" fmla="*/ 655 w 790"/>
                  <a:gd name="T69" fmla="*/ 3300 h 4433"/>
                  <a:gd name="T70" fmla="*/ 669 w 790"/>
                  <a:gd name="T71" fmla="*/ 3190 h 4433"/>
                  <a:gd name="T72" fmla="*/ 683 w 790"/>
                  <a:gd name="T73" fmla="*/ 3071 h 4433"/>
                  <a:gd name="T74" fmla="*/ 695 w 790"/>
                  <a:gd name="T75" fmla="*/ 2942 h 4433"/>
                  <a:gd name="T76" fmla="*/ 706 w 790"/>
                  <a:gd name="T77" fmla="*/ 2806 h 4433"/>
                  <a:gd name="T78" fmla="*/ 715 w 790"/>
                  <a:gd name="T79" fmla="*/ 2662 h 4433"/>
                  <a:gd name="T80" fmla="*/ 724 w 790"/>
                  <a:gd name="T81" fmla="*/ 2513 h 4433"/>
                  <a:gd name="T82" fmla="*/ 731 w 790"/>
                  <a:gd name="T83" fmla="*/ 2359 h 4433"/>
                  <a:gd name="T84" fmla="*/ 738 w 790"/>
                  <a:gd name="T85" fmla="*/ 2202 h 4433"/>
                  <a:gd name="T86" fmla="*/ 744 w 790"/>
                  <a:gd name="T87" fmla="*/ 2042 h 4433"/>
                  <a:gd name="T88" fmla="*/ 749 w 790"/>
                  <a:gd name="T89" fmla="*/ 1881 h 4433"/>
                  <a:gd name="T90" fmla="*/ 757 w 790"/>
                  <a:gd name="T91" fmla="*/ 1559 h 4433"/>
                  <a:gd name="T92" fmla="*/ 763 w 790"/>
                  <a:gd name="T93" fmla="*/ 1244 h 4433"/>
                  <a:gd name="T94" fmla="*/ 769 w 790"/>
                  <a:gd name="T95" fmla="*/ 946 h 4433"/>
                  <a:gd name="T96" fmla="*/ 772 w 790"/>
                  <a:gd name="T97" fmla="*/ 672 h 4433"/>
                  <a:gd name="T98" fmla="*/ 776 w 790"/>
                  <a:gd name="T99" fmla="*/ 432 h 4433"/>
                  <a:gd name="T100" fmla="*/ 780 w 790"/>
                  <a:gd name="T101" fmla="*/ 234 h 4433"/>
                  <a:gd name="T102" fmla="*/ 782 w 790"/>
                  <a:gd name="T103" fmla="*/ 154 h 4433"/>
                  <a:gd name="T104" fmla="*/ 784 w 790"/>
                  <a:gd name="T105" fmla="*/ 87 h 4433"/>
                  <a:gd name="T106" fmla="*/ 787 w 790"/>
                  <a:gd name="T107" fmla="*/ 36 h 4433"/>
                  <a:gd name="T108" fmla="*/ 790 w 790"/>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0" h="4433">
                    <a:moveTo>
                      <a:pt x="0" y="4420"/>
                    </a:moveTo>
                    <a:lnTo>
                      <a:pt x="0" y="4422"/>
                    </a:lnTo>
                    <a:lnTo>
                      <a:pt x="0" y="4433"/>
                    </a:lnTo>
                    <a:lnTo>
                      <a:pt x="22" y="4377"/>
                    </a:lnTo>
                    <a:lnTo>
                      <a:pt x="45" y="4323"/>
                    </a:lnTo>
                    <a:lnTo>
                      <a:pt x="67" y="4269"/>
                    </a:lnTo>
                    <a:lnTo>
                      <a:pt x="92" y="4217"/>
                    </a:lnTo>
                    <a:lnTo>
                      <a:pt x="118" y="4166"/>
                    </a:lnTo>
                    <a:lnTo>
                      <a:pt x="146" y="4116"/>
                    </a:lnTo>
                    <a:lnTo>
                      <a:pt x="160" y="4093"/>
                    </a:lnTo>
                    <a:lnTo>
                      <a:pt x="175" y="4068"/>
                    </a:lnTo>
                    <a:lnTo>
                      <a:pt x="190" y="4045"/>
                    </a:lnTo>
                    <a:lnTo>
                      <a:pt x="206" y="4022"/>
                    </a:lnTo>
                    <a:lnTo>
                      <a:pt x="221" y="3999"/>
                    </a:lnTo>
                    <a:lnTo>
                      <a:pt x="238" y="3976"/>
                    </a:lnTo>
                    <a:lnTo>
                      <a:pt x="255" y="3953"/>
                    </a:lnTo>
                    <a:lnTo>
                      <a:pt x="273" y="3932"/>
                    </a:lnTo>
                    <a:lnTo>
                      <a:pt x="292" y="3909"/>
                    </a:lnTo>
                    <a:lnTo>
                      <a:pt x="310" y="3888"/>
                    </a:lnTo>
                    <a:lnTo>
                      <a:pt x="330" y="3866"/>
                    </a:lnTo>
                    <a:lnTo>
                      <a:pt x="349" y="3846"/>
                    </a:lnTo>
                    <a:lnTo>
                      <a:pt x="370" y="3825"/>
                    </a:lnTo>
                    <a:lnTo>
                      <a:pt x="392" y="3805"/>
                    </a:lnTo>
                    <a:lnTo>
                      <a:pt x="413" y="3784"/>
                    </a:lnTo>
                    <a:lnTo>
                      <a:pt x="437" y="3764"/>
                    </a:lnTo>
                    <a:lnTo>
                      <a:pt x="460" y="3744"/>
                    </a:lnTo>
                    <a:lnTo>
                      <a:pt x="485" y="3725"/>
                    </a:lnTo>
                    <a:lnTo>
                      <a:pt x="509" y="3705"/>
                    </a:lnTo>
                    <a:lnTo>
                      <a:pt x="535" y="3686"/>
                    </a:lnTo>
                    <a:lnTo>
                      <a:pt x="560" y="3659"/>
                    </a:lnTo>
                    <a:lnTo>
                      <a:pt x="582" y="3617"/>
                    </a:lnTo>
                    <a:lnTo>
                      <a:pt x="602" y="3558"/>
                    </a:lnTo>
                    <a:lnTo>
                      <a:pt x="622" y="3485"/>
                    </a:lnTo>
                    <a:lnTo>
                      <a:pt x="640" y="3398"/>
                    </a:lnTo>
                    <a:lnTo>
                      <a:pt x="655" y="3300"/>
                    </a:lnTo>
                    <a:lnTo>
                      <a:pt x="669" y="3190"/>
                    </a:lnTo>
                    <a:lnTo>
                      <a:pt x="683" y="3071"/>
                    </a:lnTo>
                    <a:lnTo>
                      <a:pt x="695" y="2942"/>
                    </a:lnTo>
                    <a:lnTo>
                      <a:pt x="706" y="2806"/>
                    </a:lnTo>
                    <a:lnTo>
                      <a:pt x="715" y="2662"/>
                    </a:lnTo>
                    <a:lnTo>
                      <a:pt x="724" y="2513"/>
                    </a:lnTo>
                    <a:lnTo>
                      <a:pt x="731" y="2359"/>
                    </a:lnTo>
                    <a:lnTo>
                      <a:pt x="738" y="2202"/>
                    </a:lnTo>
                    <a:lnTo>
                      <a:pt x="744" y="2042"/>
                    </a:lnTo>
                    <a:lnTo>
                      <a:pt x="749" y="1881"/>
                    </a:lnTo>
                    <a:lnTo>
                      <a:pt x="757" y="1559"/>
                    </a:lnTo>
                    <a:lnTo>
                      <a:pt x="763" y="1244"/>
                    </a:lnTo>
                    <a:lnTo>
                      <a:pt x="769" y="946"/>
                    </a:lnTo>
                    <a:lnTo>
                      <a:pt x="772" y="672"/>
                    </a:lnTo>
                    <a:lnTo>
                      <a:pt x="776" y="432"/>
                    </a:lnTo>
                    <a:lnTo>
                      <a:pt x="780" y="234"/>
                    </a:lnTo>
                    <a:lnTo>
                      <a:pt x="782" y="154"/>
                    </a:lnTo>
                    <a:lnTo>
                      <a:pt x="784" y="87"/>
                    </a:lnTo>
                    <a:lnTo>
                      <a:pt x="787" y="36"/>
                    </a:lnTo>
                    <a:lnTo>
                      <a:pt x="79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0" name="Freeform 1080"/>
              <p:cNvSpPr>
                <a:spLocks noChangeAspect="1"/>
              </p:cNvSpPr>
              <p:nvPr/>
            </p:nvSpPr>
            <p:spPr bwMode="auto">
              <a:xfrm>
                <a:off x="4363" y="2398"/>
                <a:ext cx="30" cy="170"/>
              </a:xfrm>
              <a:custGeom>
                <a:avLst/>
                <a:gdLst>
                  <a:gd name="T0" fmla="*/ 0 w 663"/>
                  <a:gd name="T1" fmla="*/ 3724 h 3724"/>
                  <a:gd name="T2" fmla="*/ 47 w 663"/>
                  <a:gd name="T3" fmla="*/ 3644 h 3724"/>
                  <a:gd name="T4" fmla="*/ 95 w 663"/>
                  <a:gd name="T5" fmla="*/ 3564 h 3724"/>
                  <a:gd name="T6" fmla="*/ 120 w 663"/>
                  <a:gd name="T7" fmla="*/ 3525 h 3724"/>
                  <a:gd name="T8" fmla="*/ 144 w 663"/>
                  <a:gd name="T9" fmla="*/ 3487 h 3724"/>
                  <a:gd name="T10" fmla="*/ 170 w 663"/>
                  <a:gd name="T11" fmla="*/ 3450 h 3724"/>
                  <a:gd name="T12" fmla="*/ 197 w 663"/>
                  <a:gd name="T13" fmla="*/ 3414 h 3724"/>
                  <a:gd name="T14" fmla="*/ 225 w 663"/>
                  <a:gd name="T15" fmla="*/ 3379 h 3724"/>
                  <a:gd name="T16" fmla="*/ 255 w 663"/>
                  <a:gd name="T17" fmla="*/ 3345 h 3724"/>
                  <a:gd name="T18" fmla="*/ 270 w 663"/>
                  <a:gd name="T19" fmla="*/ 3329 h 3724"/>
                  <a:gd name="T20" fmla="*/ 286 w 663"/>
                  <a:gd name="T21" fmla="*/ 3312 h 3724"/>
                  <a:gd name="T22" fmla="*/ 302 w 663"/>
                  <a:gd name="T23" fmla="*/ 3297 h 3724"/>
                  <a:gd name="T24" fmla="*/ 319 w 663"/>
                  <a:gd name="T25" fmla="*/ 3283 h 3724"/>
                  <a:gd name="T26" fmla="*/ 336 w 663"/>
                  <a:gd name="T27" fmla="*/ 3267 h 3724"/>
                  <a:gd name="T28" fmla="*/ 353 w 663"/>
                  <a:gd name="T29" fmla="*/ 3254 h 3724"/>
                  <a:gd name="T30" fmla="*/ 372 w 663"/>
                  <a:gd name="T31" fmla="*/ 3240 h 3724"/>
                  <a:gd name="T32" fmla="*/ 390 w 663"/>
                  <a:gd name="T33" fmla="*/ 3226 h 3724"/>
                  <a:gd name="T34" fmla="*/ 410 w 663"/>
                  <a:gd name="T35" fmla="*/ 3214 h 3724"/>
                  <a:gd name="T36" fmla="*/ 430 w 663"/>
                  <a:gd name="T37" fmla="*/ 3202 h 3724"/>
                  <a:gd name="T38" fmla="*/ 450 w 663"/>
                  <a:gd name="T39" fmla="*/ 3190 h 3724"/>
                  <a:gd name="T40" fmla="*/ 472 w 663"/>
                  <a:gd name="T41" fmla="*/ 3179 h 3724"/>
                  <a:gd name="T42" fmla="*/ 493 w 663"/>
                  <a:gd name="T43" fmla="*/ 3168 h 3724"/>
                  <a:gd name="T44" fmla="*/ 511 w 663"/>
                  <a:gd name="T45" fmla="*/ 3154 h 3724"/>
                  <a:gd name="T46" fmla="*/ 529 w 663"/>
                  <a:gd name="T47" fmla="*/ 3140 h 3724"/>
                  <a:gd name="T48" fmla="*/ 544 w 663"/>
                  <a:gd name="T49" fmla="*/ 3125 h 3724"/>
                  <a:gd name="T50" fmla="*/ 559 w 663"/>
                  <a:gd name="T51" fmla="*/ 3107 h 3724"/>
                  <a:gd name="T52" fmla="*/ 571 w 663"/>
                  <a:gd name="T53" fmla="*/ 3089 h 3724"/>
                  <a:gd name="T54" fmla="*/ 582 w 663"/>
                  <a:gd name="T55" fmla="*/ 3069 h 3724"/>
                  <a:gd name="T56" fmla="*/ 593 w 663"/>
                  <a:gd name="T57" fmla="*/ 3048 h 3724"/>
                  <a:gd name="T58" fmla="*/ 602 w 663"/>
                  <a:gd name="T59" fmla="*/ 3026 h 3724"/>
                  <a:gd name="T60" fmla="*/ 609 w 663"/>
                  <a:gd name="T61" fmla="*/ 3004 h 3724"/>
                  <a:gd name="T62" fmla="*/ 616 w 663"/>
                  <a:gd name="T63" fmla="*/ 2980 h 3724"/>
                  <a:gd name="T64" fmla="*/ 623 w 663"/>
                  <a:gd name="T65" fmla="*/ 2955 h 3724"/>
                  <a:gd name="T66" fmla="*/ 627 w 663"/>
                  <a:gd name="T67" fmla="*/ 2931 h 3724"/>
                  <a:gd name="T68" fmla="*/ 631 w 663"/>
                  <a:gd name="T69" fmla="*/ 2905 h 3724"/>
                  <a:gd name="T70" fmla="*/ 635 w 663"/>
                  <a:gd name="T71" fmla="*/ 2878 h 3724"/>
                  <a:gd name="T72" fmla="*/ 637 w 663"/>
                  <a:gd name="T73" fmla="*/ 2852 h 3724"/>
                  <a:gd name="T74" fmla="*/ 641 w 663"/>
                  <a:gd name="T75" fmla="*/ 2796 h 3724"/>
                  <a:gd name="T76" fmla="*/ 643 w 663"/>
                  <a:gd name="T77" fmla="*/ 2741 h 3724"/>
                  <a:gd name="T78" fmla="*/ 643 w 663"/>
                  <a:gd name="T79" fmla="*/ 2685 h 3724"/>
                  <a:gd name="T80" fmla="*/ 643 w 663"/>
                  <a:gd name="T81" fmla="*/ 2629 h 3724"/>
                  <a:gd name="T82" fmla="*/ 643 w 663"/>
                  <a:gd name="T83" fmla="*/ 2574 h 3724"/>
                  <a:gd name="T84" fmla="*/ 644 w 663"/>
                  <a:gd name="T85" fmla="*/ 2521 h 3724"/>
                  <a:gd name="T86" fmla="*/ 646 w 663"/>
                  <a:gd name="T87" fmla="*/ 2468 h 3724"/>
                  <a:gd name="T88" fmla="*/ 651 w 663"/>
                  <a:gd name="T89" fmla="*/ 2419 h 3724"/>
                  <a:gd name="T90" fmla="*/ 663 w 663"/>
                  <a:gd name="T91" fmla="*/ 0 h 3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4">
                    <a:moveTo>
                      <a:pt x="0" y="3724"/>
                    </a:moveTo>
                    <a:lnTo>
                      <a:pt x="47" y="3644"/>
                    </a:lnTo>
                    <a:lnTo>
                      <a:pt x="95" y="3564"/>
                    </a:lnTo>
                    <a:lnTo>
                      <a:pt x="120" y="3525"/>
                    </a:lnTo>
                    <a:lnTo>
                      <a:pt x="144" y="3487"/>
                    </a:lnTo>
                    <a:lnTo>
                      <a:pt x="170" y="3450"/>
                    </a:lnTo>
                    <a:lnTo>
                      <a:pt x="197" y="3414"/>
                    </a:lnTo>
                    <a:lnTo>
                      <a:pt x="225" y="3379"/>
                    </a:lnTo>
                    <a:lnTo>
                      <a:pt x="255" y="3345"/>
                    </a:lnTo>
                    <a:lnTo>
                      <a:pt x="270" y="3329"/>
                    </a:lnTo>
                    <a:lnTo>
                      <a:pt x="286" y="3312"/>
                    </a:lnTo>
                    <a:lnTo>
                      <a:pt x="302" y="3297"/>
                    </a:lnTo>
                    <a:lnTo>
                      <a:pt x="319" y="3283"/>
                    </a:lnTo>
                    <a:lnTo>
                      <a:pt x="336" y="3267"/>
                    </a:lnTo>
                    <a:lnTo>
                      <a:pt x="353" y="3254"/>
                    </a:lnTo>
                    <a:lnTo>
                      <a:pt x="372" y="3240"/>
                    </a:lnTo>
                    <a:lnTo>
                      <a:pt x="390" y="3226"/>
                    </a:lnTo>
                    <a:lnTo>
                      <a:pt x="410" y="3214"/>
                    </a:lnTo>
                    <a:lnTo>
                      <a:pt x="430" y="3202"/>
                    </a:lnTo>
                    <a:lnTo>
                      <a:pt x="450" y="3190"/>
                    </a:lnTo>
                    <a:lnTo>
                      <a:pt x="472" y="3179"/>
                    </a:lnTo>
                    <a:lnTo>
                      <a:pt x="493" y="3168"/>
                    </a:lnTo>
                    <a:lnTo>
                      <a:pt x="511" y="3154"/>
                    </a:lnTo>
                    <a:lnTo>
                      <a:pt x="529" y="3140"/>
                    </a:lnTo>
                    <a:lnTo>
                      <a:pt x="544" y="3125"/>
                    </a:lnTo>
                    <a:lnTo>
                      <a:pt x="559" y="3107"/>
                    </a:lnTo>
                    <a:lnTo>
                      <a:pt x="571" y="3089"/>
                    </a:lnTo>
                    <a:lnTo>
                      <a:pt x="582" y="3069"/>
                    </a:lnTo>
                    <a:lnTo>
                      <a:pt x="593" y="3048"/>
                    </a:lnTo>
                    <a:lnTo>
                      <a:pt x="602" y="3026"/>
                    </a:lnTo>
                    <a:lnTo>
                      <a:pt x="609" y="3004"/>
                    </a:lnTo>
                    <a:lnTo>
                      <a:pt x="616" y="2980"/>
                    </a:lnTo>
                    <a:lnTo>
                      <a:pt x="623" y="2955"/>
                    </a:lnTo>
                    <a:lnTo>
                      <a:pt x="627" y="2931"/>
                    </a:lnTo>
                    <a:lnTo>
                      <a:pt x="631" y="2905"/>
                    </a:lnTo>
                    <a:lnTo>
                      <a:pt x="635" y="2878"/>
                    </a:lnTo>
                    <a:lnTo>
                      <a:pt x="637" y="2852"/>
                    </a:lnTo>
                    <a:lnTo>
                      <a:pt x="641" y="2796"/>
                    </a:lnTo>
                    <a:lnTo>
                      <a:pt x="643" y="2741"/>
                    </a:lnTo>
                    <a:lnTo>
                      <a:pt x="643" y="2685"/>
                    </a:lnTo>
                    <a:lnTo>
                      <a:pt x="643" y="2629"/>
                    </a:lnTo>
                    <a:lnTo>
                      <a:pt x="643" y="2574"/>
                    </a:lnTo>
                    <a:lnTo>
                      <a:pt x="644" y="2521"/>
                    </a:lnTo>
                    <a:lnTo>
                      <a:pt x="646" y="2468"/>
                    </a:lnTo>
                    <a:lnTo>
                      <a:pt x="651"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1" name="Freeform 1081"/>
              <p:cNvSpPr>
                <a:spLocks noChangeAspect="1"/>
              </p:cNvSpPr>
              <p:nvPr/>
            </p:nvSpPr>
            <p:spPr bwMode="auto">
              <a:xfrm>
                <a:off x="4324" y="2453"/>
                <a:ext cx="29" cy="48"/>
              </a:xfrm>
              <a:custGeom>
                <a:avLst/>
                <a:gdLst>
                  <a:gd name="T0" fmla="*/ 637 w 637"/>
                  <a:gd name="T1" fmla="*/ 0 h 1076"/>
                  <a:gd name="T2" fmla="*/ 623 w 637"/>
                  <a:gd name="T3" fmla="*/ 24 h 1076"/>
                  <a:gd name="T4" fmla="*/ 608 w 637"/>
                  <a:gd name="T5" fmla="*/ 49 h 1076"/>
                  <a:gd name="T6" fmla="*/ 594 w 637"/>
                  <a:gd name="T7" fmla="*/ 75 h 1076"/>
                  <a:gd name="T8" fmla="*/ 579 w 637"/>
                  <a:gd name="T9" fmla="*/ 101 h 1076"/>
                  <a:gd name="T10" fmla="*/ 565 w 637"/>
                  <a:gd name="T11" fmla="*/ 127 h 1076"/>
                  <a:gd name="T12" fmla="*/ 551 w 637"/>
                  <a:gd name="T13" fmla="*/ 153 h 1076"/>
                  <a:gd name="T14" fmla="*/ 537 w 637"/>
                  <a:gd name="T15" fmla="*/ 179 h 1076"/>
                  <a:gd name="T16" fmla="*/ 522 w 637"/>
                  <a:gd name="T17" fmla="*/ 202 h 1076"/>
                  <a:gd name="T18" fmla="*/ 490 w 637"/>
                  <a:gd name="T19" fmla="*/ 258 h 1076"/>
                  <a:gd name="T20" fmla="*/ 457 w 637"/>
                  <a:gd name="T21" fmla="*/ 312 h 1076"/>
                  <a:gd name="T22" fmla="*/ 424 w 637"/>
                  <a:gd name="T23" fmla="*/ 366 h 1076"/>
                  <a:gd name="T24" fmla="*/ 390 w 637"/>
                  <a:gd name="T25" fmla="*/ 421 h 1076"/>
                  <a:gd name="T26" fmla="*/ 356 w 637"/>
                  <a:gd name="T27" fmla="*/ 475 h 1076"/>
                  <a:gd name="T28" fmla="*/ 321 w 637"/>
                  <a:gd name="T29" fmla="*/ 530 h 1076"/>
                  <a:gd name="T30" fmla="*/ 286 w 637"/>
                  <a:gd name="T31" fmla="*/ 585 h 1076"/>
                  <a:gd name="T32" fmla="*/ 251 w 637"/>
                  <a:gd name="T33" fmla="*/ 639 h 1076"/>
                  <a:gd name="T34" fmla="*/ 217 w 637"/>
                  <a:gd name="T35" fmla="*/ 695 h 1076"/>
                  <a:gd name="T36" fmla="*/ 183 w 637"/>
                  <a:gd name="T37" fmla="*/ 749 h 1076"/>
                  <a:gd name="T38" fmla="*/ 150 w 637"/>
                  <a:gd name="T39" fmla="*/ 803 h 1076"/>
                  <a:gd name="T40" fmla="*/ 117 w 637"/>
                  <a:gd name="T41" fmla="*/ 858 h 1076"/>
                  <a:gd name="T42" fmla="*/ 86 w 637"/>
                  <a:gd name="T43" fmla="*/ 912 h 1076"/>
                  <a:gd name="T44" fmla="*/ 56 w 637"/>
                  <a:gd name="T45" fmla="*/ 967 h 1076"/>
                  <a:gd name="T46" fmla="*/ 27 w 637"/>
                  <a:gd name="T47" fmla="*/ 1022 h 1076"/>
                  <a:gd name="T48" fmla="*/ 0 w 637"/>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6">
                    <a:moveTo>
                      <a:pt x="637" y="0"/>
                    </a:moveTo>
                    <a:lnTo>
                      <a:pt x="623" y="24"/>
                    </a:lnTo>
                    <a:lnTo>
                      <a:pt x="608" y="49"/>
                    </a:lnTo>
                    <a:lnTo>
                      <a:pt x="594" y="75"/>
                    </a:lnTo>
                    <a:lnTo>
                      <a:pt x="579" y="101"/>
                    </a:lnTo>
                    <a:lnTo>
                      <a:pt x="565" y="127"/>
                    </a:lnTo>
                    <a:lnTo>
                      <a:pt x="551" y="153"/>
                    </a:lnTo>
                    <a:lnTo>
                      <a:pt x="537" y="179"/>
                    </a:lnTo>
                    <a:lnTo>
                      <a:pt x="522" y="202"/>
                    </a:lnTo>
                    <a:lnTo>
                      <a:pt x="490" y="258"/>
                    </a:lnTo>
                    <a:lnTo>
                      <a:pt x="457" y="312"/>
                    </a:lnTo>
                    <a:lnTo>
                      <a:pt x="424" y="366"/>
                    </a:lnTo>
                    <a:lnTo>
                      <a:pt x="390" y="421"/>
                    </a:lnTo>
                    <a:lnTo>
                      <a:pt x="356" y="475"/>
                    </a:lnTo>
                    <a:lnTo>
                      <a:pt x="321" y="530"/>
                    </a:lnTo>
                    <a:lnTo>
                      <a:pt x="286" y="585"/>
                    </a:lnTo>
                    <a:lnTo>
                      <a:pt x="251" y="639"/>
                    </a:lnTo>
                    <a:lnTo>
                      <a:pt x="217" y="695"/>
                    </a:lnTo>
                    <a:lnTo>
                      <a:pt x="183" y="749"/>
                    </a:lnTo>
                    <a:lnTo>
                      <a:pt x="150" y="803"/>
                    </a:lnTo>
                    <a:lnTo>
                      <a:pt x="117" y="858"/>
                    </a:lnTo>
                    <a:lnTo>
                      <a:pt x="86" y="912"/>
                    </a:lnTo>
                    <a:lnTo>
                      <a:pt x="56" y="967"/>
                    </a:lnTo>
                    <a:lnTo>
                      <a:pt x="27" y="1022"/>
                    </a:lnTo>
                    <a:lnTo>
                      <a:pt x="0"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2" name="Freeform 1082"/>
              <p:cNvSpPr>
                <a:spLocks noChangeAspect="1"/>
              </p:cNvSpPr>
              <p:nvPr/>
            </p:nvSpPr>
            <p:spPr bwMode="auto">
              <a:xfrm>
                <a:off x="4325" y="2453"/>
                <a:ext cx="13" cy="42"/>
              </a:xfrm>
              <a:custGeom>
                <a:avLst/>
                <a:gdLst>
                  <a:gd name="T0" fmla="*/ 293 w 293"/>
                  <a:gd name="T1" fmla="*/ 0 h 925"/>
                  <a:gd name="T2" fmla="*/ 267 w 293"/>
                  <a:gd name="T3" fmla="*/ 57 h 925"/>
                  <a:gd name="T4" fmla="*/ 240 w 293"/>
                  <a:gd name="T5" fmla="*/ 113 h 925"/>
                  <a:gd name="T6" fmla="*/ 212 w 293"/>
                  <a:gd name="T7" fmla="*/ 169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2 h 925"/>
                  <a:gd name="T20" fmla="*/ 50 w 293"/>
                  <a:gd name="T21" fmla="*/ 500 h 925"/>
                  <a:gd name="T22" fmla="*/ 40 w 293"/>
                  <a:gd name="T23" fmla="*/ 529 h 925"/>
                  <a:gd name="T24" fmla="*/ 31 w 293"/>
                  <a:gd name="T25" fmla="*/ 556 h 925"/>
                  <a:gd name="T26" fmla="*/ 23 w 293"/>
                  <a:gd name="T27" fmla="*/ 586 h 925"/>
                  <a:gd name="T28" fmla="*/ 16 w 293"/>
                  <a:gd name="T29" fmla="*/ 615 h 925"/>
                  <a:gd name="T30" fmla="*/ 10 w 293"/>
                  <a:gd name="T31" fmla="*/ 645 h 925"/>
                  <a:gd name="T32" fmla="*/ 5 w 293"/>
                  <a:gd name="T33" fmla="*/ 673 h 925"/>
                  <a:gd name="T34" fmla="*/ 2 w 293"/>
                  <a:gd name="T35" fmla="*/ 704 h 925"/>
                  <a:gd name="T36" fmla="*/ 0 w 293"/>
                  <a:gd name="T37" fmla="*/ 734 h 925"/>
                  <a:gd name="T38" fmla="*/ 0 w 293"/>
                  <a:gd name="T39" fmla="*/ 765 h 925"/>
                  <a:gd name="T40" fmla="*/ 1 w 293"/>
                  <a:gd name="T41" fmla="*/ 796 h 925"/>
                  <a:gd name="T42" fmla="*/ 4 w 293"/>
                  <a:gd name="T43" fmla="*/ 827 h 925"/>
                  <a:gd name="T44" fmla="*/ 10 w 293"/>
                  <a:gd name="T45" fmla="*/ 860 h 925"/>
                  <a:gd name="T46" fmla="*/ 16 w 293"/>
                  <a:gd name="T47" fmla="*/ 892 h 925"/>
                  <a:gd name="T48" fmla="*/ 25 w 293"/>
                  <a:gd name="T49" fmla="*/ 925 h 925"/>
                  <a:gd name="T50" fmla="*/ 41 w 293"/>
                  <a:gd name="T51" fmla="*/ 892 h 925"/>
                  <a:gd name="T52" fmla="*/ 54 w 293"/>
                  <a:gd name="T53" fmla="*/ 858 h 925"/>
                  <a:gd name="T54" fmla="*/ 66 w 293"/>
                  <a:gd name="T55" fmla="*/ 823 h 925"/>
                  <a:gd name="T56" fmla="*/ 78 w 293"/>
                  <a:gd name="T57" fmla="*/ 788 h 925"/>
                  <a:gd name="T58" fmla="*/ 87 w 293"/>
                  <a:gd name="T59" fmla="*/ 753 h 925"/>
                  <a:gd name="T60" fmla="*/ 96 w 293"/>
                  <a:gd name="T61" fmla="*/ 717 h 925"/>
                  <a:gd name="T62" fmla="*/ 105 w 293"/>
                  <a:gd name="T63" fmla="*/ 683 h 925"/>
                  <a:gd name="T64" fmla="*/ 112 w 293"/>
                  <a:gd name="T65" fmla="*/ 647 h 925"/>
                  <a:gd name="T66" fmla="*/ 127 w 293"/>
                  <a:gd name="T67" fmla="*/ 575 h 925"/>
                  <a:gd name="T68" fmla="*/ 145 w 293"/>
                  <a:gd name="T69" fmla="*/ 505 h 925"/>
                  <a:gd name="T70" fmla="*/ 154 w 293"/>
                  <a:gd name="T71" fmla="*/ 470 h 925"/>
                  <a:gd name="T72" fmla="*/ 165 w 293"/>
                  <a:gd name="T73" fmla="*/ 435 h 925"/>
                  <a:gd name="T74" fmla="*/ 177 w 293"/>
                  <a:gd name="T75" fmla="*/ 402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3"/>
                    </a:lnTo>
                    <a:lnTo>
                      <a:pt x="212" y="169"/>
                    </a:lnTo>
                    <a:lnTo>
                      <a:pt x="182" y="223"/>
                    </a:lnTo>
                    <a:lnTo>
                      <a:pt x="153" y="278"/>
                    </a:lnTo>
                    <a:lnTo>
                      <a:pt x="124" y="333"/>
                    </a:lnTo>
                    <a:lnTo>
                      <a:pt x="97" y="388"/>
                    </a:lnTo>
                    <a:lnTo>
                      <a:pt x="73" y="444"/>
                    </a:lnTo>
                    <a:lnTo>
                      <a:pt x="61" y="472"/>
                    </a:lnTo>
                    <a:lnTo>
                      <a:pt x="50" y="500"/>
                    </a:lnTo>
                    <a:lnTo>
                      <a:pt x="40" y="529"/>
                    </a:lnTo>
                    <a:lnTo>
                      <a:pt x="31" y="556"/>
                    </a:lnTo>
                    <a:lnTo>
                      <a:pt x="23" y="586"/>
                    </a:lnTo>
                    <a:lnTo>
                      <a:pt x="16" y="615"/>
                    </a:lnTo>
                    <a:lnTo>
                      <a:pt x="10" y="645"/>
                    </a:lnTo>
                    <a:lnTo>
                      <a:pt x="5" y="673"/>
                    </a:lnTo>
                    <a:lnTo>
                      <a:pt x="2" y="704"/>
                    </a:lnTo>
                    <a:lnTo>
                      <a:pt x="0" y="734"/>
                    </a:lnTo>
                    <a:lnTo>
                      <a:pt x="0" y="765"/>
                    </a:lnTo>
                    <a:lnTo>
                      <a:pt x="1" y="796"/>
                    </a:lnTo>
                    <a:lnTo>
                      <a:pt x="4" y="827"/>
                    </a:lnTo>
                    <a:lnTo>
                      <a:pt x="10" y="860"/>
                    </a:lnTo>
                    <a:lnTo>
                      <a:pt x="16" y="892"/>
                    </a:lnTo>
                    <a:lnTo>
                      <a:pt x="25" y="925"/>
                    </a:lnTo>
                    <a:lnTo>
                      <a:pt x="41" y="892"/>
                    </a:lnTo>
                    <a:lnTo>
                      <a:pt x="54" y="858"/>
                    </a:lnTo>
                    <a:lnTo>
                      <a:pt x="66" y="823"/>
                    </a:lnTo>
                    <a:lnTo>
                      <a:pt x="78" y="788"/>
                    </a:lnTo>
                    <a:lnTo>
                      <a:pt x="87" y="753"/>
                    </a:lnTo>
                    <a:lnTo>
                      <a:pt x="96" y="717"/>
                    </a:lnTo>
                    <a:lnTo>
                      <a:pt x="105" y="683"/>
                    </a:lnTo>
                    <a:lnTo>
                      <a:pt x="112" y="647"/>
                    </a:lnTo>
                    <a:lnTo>
                      <a:pt x="127" y="575"/>
                    </a:lnTo>
                    <a:lnTo>
                      <a:pt x="145" y="505"/>
                    </a:lnTo>
                    <a:lnTo>
                      <a:pt x="154" y="470"/>
                    </a:lnTo>
                    <a:lnTo>
                      <a:pt x="165" y="435"/>
                    </a:lnTo>
                    <a:lnTo>
                      <a:pt x="177" y="402"/>
                    </a:lnTo>
                    <a:lnTo>
                      <a:pt x="190" y="368"/>
                    </a:ln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3" name="Freeform 1083"/>
              <p:cNvSpPr>
                <a:spLocks noChangeAspect="1"/>
              </p:cNvSpPr>
              <p:nvPr/>
            </p:nvSpPr>
            <p:spPr bwMode="auto">
              <a:xfrm>
                <a:off x="4325" y="2453"/>
                <a:ext cx="13" cy="42"/>
              </a:xfrm>
              <a:custGeom>
                <a:avLst/>
                <a:gdLst>
                  <a:gd name="T0" fmla="*/ 293 w 293"/>
                  <a:gd name="T1" fmla="*/ 0 h 925"/>
                  <a:gd name="T2" fmla="*/ 267 w 293"/>
                  <a:gd name="T3" fmla="*/ 57 h 925"/>
                  <a:gd name="T4" fmla="*/ 240 w 293"/>
                  <a:gd name="T5" fmla="*/ 113 h 925"/>
                  <a:gd name="T6" fmla="*/ 212 w 293"/>
                  <a:gd name="T7" fmla="*/ 169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2 h 925"/>
                  <a:gd name="T20" fmla="*/ 50 w 293"/>
                  <a:gd name="T21" fmla="*/ 500 h 925"/>
                  <a:gd name="T22" fmla="*/ 40 w 293"/>
                  <a:gd name="T23" fmla="*/ 529 h 925"/>
                  <a:gd name="T24" fmla="*/ 31 w 293"/>
                  <a:gd name="T25" fmla="*/ 556 h 925"/>
                  <a:gd name="T26" fmla="*/ 23 w 293"/>
                  <a:gd name="T27" fmla="*/ 586 h 925"/>
                  <a:gd name="T28" fmla="*/ 16 w 293"/>
                  <a:gd name="T29" fmla="*/ 615 h 925"/>
                  <a:gd name="T30" fmla="*/ 10 w 293"/>
                  <a:gd name="T31" fmla="*/ 645 h 925"/>
                  <a:gd name="T32" fmla="*/ 5 w 293"/>
                  <a:gd name="T33" fmla="*/ 673 h 925"/>
                  <a:gd name="T34" fmla="*/ 2 w 293"/>
                  <a:gd name="T35" fmla="*/ 704 h 925"/>
                  <a:gd name="T36" fmla="*/ 0 w 293"/>
                  <a:gd name="T37" fmla="*/ 734 h 925"/>
                  <a:gd name="T38" fmla="*/ 0 w 293"/>
                  <a:gd name="T39" fmla="*/ 765 h 925"/>
                  <a:gd name="T40" fmla="*/ 1 w 293"/>
                  <a:gd name="T41" fmla="*/ 796 h 925"/>
                  <a:gd name="T42" fmla="*/ 4 w 293"/>
                  <a:gd name="T43" fmla="*/ 827 h 925"/>
                  <a:gd name="T44" fmla="*/ 10 w 293"/>
                  <a:gd name="T45" fmla="*/ 860 h 925"/>
                  <a:gd name="T46" fmla="*/ 16 w 293"/>
                  <a:gd name="T47" fmla="*/ 892 h 925"/>
                  <a:gd name="T48" fmla="*/ 25 w 293"/>
                  <a:gd name="T49" fmla="*/ 925 h 925"/>
                  <a:gd name="T50" fmla="*/ 41 w 293"/>
                  <a:gd name="T51" fmla="*/ 892 h 925"/>
                  <a:gd name="T52" fmla="*/ 54 w 293"/>
                  <a:gd name="T53" fmla="*/ 858 h 925"/>
                  <a:gd name="T54" fmla="*/ 66 w 293"/>
                  <a:gd name="T55" fmla="*/ 823 h 925"/>
                  <a:gd name="T56" fmla="*/ 78 w 293"/>
                  <a:gd name="T57" fmla="*/ 788 h 925"/>
                  <a:gd name="T58" fmla="*/ 87 w 293"/>
                  <a:gd name="T59" fmla="*/ 753 h 925"/>
                  <a:gd name="T60" fmla="*/ 96 w 293"/>
                  <a:gd name="T61" fmla="*/ 717 h 925"/>
                  <a:gd name="T62" fmla="*/ 105 w 293"/>
                  <a:gd name="T63" fmla="*/ 683 h 925"/>
                  <a:gd name="T64" fmla="*/ 112 w 293"/>
                  <a:gd name="T65" fmla="*/ 647 h 925"/>
                  <a:gd name="T66" fmla="*/ 127 w 293"/>
                  <a:gd name="T67" fmla="*/ 575 h 925"/>
                  <a:gd name="T68" fmla="*/ 145 w 293"/>
                  <a:gd name="T69" fmla="*/ 505 h 925"/>
                  <a:gd name="T70" fmla="*/ 154 w 293"/>
                  <a:gd name="T71" fmla="*/ 470 h 925"/>
                  <a:gd name="T72" fmla="*/ 165 w 293"/>
                  <a:gd name="T73" fmla="*/ 435 h 925"/>
                  <a:gd name="T74" fmla="*/ 177 w 293"/>
                  <a:gd name="T75" fmla="*/ 402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3"/>
                    </a:lnTo>
                    <a:lnTo>
                      <a:pt x="212" y="169"/>
                    </a:lnTo>
                    <a:lnTo>
                      <a:pt x="182" y="223"/>
                    </a:lnTo>
                    <a:lnTo>
                      <a:pt x="153" y="278"/>
                    </a:lnTo>
                    <a:lnTo>
                      <a:pt x="124" y="333"/>
                    </a:lnTo>
                    <a:lnTo>
                      <a:pt x="97" y="388"/>
                    </a:lnTo>
                    <a:lnTo>
                      <a:pt x="73" y="444"/>
                    </a:lnTo>
                    <a:lnTo>
                      <a:pt x="61" y="472"/>
                    </a:lnTo>
                    <a:lnTo>
                      <a:pt x="50" y="500"/>
                    </a:lnTo>
                    <a:lnTo>
                      <a:pt x="40" y="529"/>
                    </a:lnTo>
                    <a:lnTo>
                      <a:pt x="31" y="556"/>
                    </a:lnTo>
                    <a:lnTo>
                      <a:pt x="23" y="586"/>
                    </a:lnTo>
                    <a:lnTo>
                      <a:pt x="16" y="615"/>
                    </a:lnTo>
                    <a:lnTo>
                      <a:pt x="10" y="645"/>
                    </a:lnTo>
                    <a:lnTo>
                      <a:pt x="5" y="673"/>
                    </a:lnTo>
                    <a:lnTo>
                      <a:pt x="2" y="704"/>
                    </a:lnTo>
                    <a:lnTo>
                      <a:pt x="0" y="734"/>
                    </a:lnTo>
                    <a:lnTo>
                      <a:pt x="0" y="765"/>
                    </a:lnTo>
                    <a:lnTo>
                      <a:pt x="1" y="796"/>
                    </a:lnTo>
                    <a:lnTo>
                      <a:pt x="4" y="827"/>
                    </a:lnTo>
                    <a:lnTo>
                      <a:pt x="10" y="860"/>
                    </a:lnTo>
                    <a:lnTo>
                      <a:pt x="16" y="892"/>
                    </a:lnTo>
                    <a:lnTo>
                      <a:pt x="25" y="925"/>
                    </a:lnTo>
                    <a:lnTo>
                      <a:pt x="41" y="892"/>
                    </a:lnTo>
                    <a:lnTo>
                      <a:pt x="54" y="858"/>
                    </a:lnTo>
                    <a:lnTo>
                      <a:pt x="66" y="823"/>
                    </a:lnTo>
                    <a:lnTo>
                      <a:pt x="78" y="788"/>
                    </a:lnTo>
                    <a:lnTo>
                      <a:pt x="87" y="753"/>
                    </a:lnTo>
                    <a:lnTo>
                      <a:pt x="96" y="717"/>
                    </a:lnTo>
                    <a:lnTo>
                      <a:pt x="105" y="683"/>
                    </a:lnTo>
                    <a:lnTo>
                      <a:pt x="112" y="647"/>
                    </a:lnTo>
                    <a:lnTo>
                      <a:pt x="127" y="575"/>
                    </a:lnTo>
                    <a:lnTo>
                      <a:pt x="145" y="505"/>
                    </a:lnTo>
                    <a:lnTo>
                      <a:pt x="154" y="470"/>
                    </a:lnTo>
                    <a:lnTo>
                      <a:pt x="165" y="435"/>
                    </a:lnTo>
                    <a:lnTo>
                      <a:pt x="177" y="402"/>
                    </a:lnTo>
                    <a:lnTo>
                      <a:pt x="190" y="368"/>
                    </a:lnTo>
                    <a:lnTo>
                      <a:pt x="293"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4" name="Freeform 1084"/>
              <p:cNvSpPr>
                <a:spLocks noChangeAspect="1"/>
              </p:cNvSpPr>
              <p:nvPr/>
            </p:nvSpPr>
            <p:spPr bwMode="auto">
              <a:xfrm>
                <a:off x="4394" y="2321"/>
                <a:ext cx="67" cy="172"/>
              </a:xfrm>
              <a:custGeom>
                <a:avLst/>
                <a:gdLst>
                  <a:gd name="T0" fmla="*/ 0 w 1466"/>
                  <a:gd name="T1" fmla="*/ 0 h 3787"/>
                  <a:gd name="T2" fmla="*/ 0 w 1466"/>
                  <a:gd name="T3" fmla="*/ 51 h 3787"/>
                  <a:gd name="T4" fmla="*/ 2 w 1466"/>
                  <a:gd name="T5" fmla="*/ 103 h 3787"/>
                  <a:gd name="T6" fmla="*/ 4 w 1466"/>
                  <a:gd name="T7" fmla="*/ 158 h 3787"/>
                  <a:gd name="T8" fmla="*/ 8 w 1466"/>
                  <a:gd name="T9" fmla="*/ 213 h 3787"/>
                  <a:gd name="T10" fmla="*/ 12 w 1466"/>
                  <a:gd name="T11" fmla="*/ 270 h 3787"/>
                  <a:gd name="T12" fmla="*/ 17 w 1466"/>
                  <a:gd name="T13" fmla="*/ 328 h 3787"/>
                  <a:gd name="T14" fmla="*/ 25 w 1466"/>
                  <a:gd name="T15" fmla="*/ 386 h 3787"/>
                  <a:gd name="T16" fmla="*/ 31 w 1466"/>
                  <a:gd name="T17" fmla="*/ 446 h 3787"/>
                  <a:gd name="T18" fmla="*/ 39 w 1466"/>
                  <a:gd name="T19" fmla="*/ 505 h 3787"/>
                  <a:gd name="T20" fmla="*/ 47 w 1466"/>
                  <a:gd name="T21" fmla="*/ 565 h 3787"/>
                  <a:gd name="T22" fmla="*/ 57 w 1466"/>
                  <a:gd name="T23" fmla="*/ 625 h 3787"/>
                  <a:gd name="T24" fmla="*/ 67 w 1466"/>
                  <a:gd name="T25" fmla="*/ 685 h 3787"/>
                  <a:gd name="T26" fmla="*/ 77 w 1466"/>
                  <a:gd name="T27" fmla="*/ 744 h 3787"/>
                  <a:gd name="T28" fmla="*/ 88 w 1466"/>
                  <a:gd name="T29" fmla="*/ 803 h 3787"/>
                  <a:gd name="T30" fmla="*/ 99 w 1466"/>
                  <a:gd name="T31" fmla="*/ 860 h 3787"/>
                  <a:gd name="T32" fmla="*/ 111 w 1466"/>
                  <a:gd name="T33" fmla="*/ 917 h 3787"/>
                  <a:gd name="T34" fmla="*/ 123 w 1466"/>
                  <a:gd name="T35" fmla="*/ 972 h 3787"/>
                  <a:gd name="T36" fmla="*/ 135 w 1466"/>
                  <a:gd name="T37" fmla="*/ 1026 h 3787"/>
                  <a:gd name="T38" fmla="*/ 148 w 1466"/>
                  <a:gd name="T39" fmla="*/ 1079 h 3787"/>
                  <a:gd name="T40" fmla="*/ 161 w 1466"/>
                  <a:gd name="T41" fmla="*/ 1129 h 3787"/>
                  <a:gd name="T42" fmla="*/ 174 w 1466"/>
                  <a:gd name="T43" fmla="*/ 1178 h 3787"/>
                  <a:gd name="T44" fmla="*/ 188 w 1466"/>
                  <a:gd name="T45" fmla="*/ 1224 h 3787"/>
                  <a:gd name="T46" fmla="*/ 201 w 1466"/>
                  <a:gd name="T47" fmla="*/ 1268 h 3787"/>
                  <a:gd name="T48" fmla="*/ 215 w 1466"/>
                  <a:gd name="T49" fmla="*/ 1310 h 3787"/>
                  <a:gd name="T50" fmla="*/ 228 w 1466"/>
                  <a:gd name="T51" fmla="*/ 1347 h 3787"/>
                  <a:gd name="T52" fmla="*/ 241 w 1466"/>
                  <a:gd name="T53" fmla="*/ 1383 h 3787"/>
                  <a:gd name="T54" fmla="*/ 255 w 1466"/>
                  <a:gd name="T55" fmla="*/ 1415 h 3787"/>
                  <a:gd name="T56" fmla="*/ 267 w 1466"/>
                  <a:gd name="T57" fmla="*/ 1444 h 3787"/>
                  <a:gd name="T58" fmla="*/ 281 w 1466"/>
                  <a:gd name="T59" fmla="*/ 1468 h 3787"/>
                  <a:gd name="T60" fmla="*/ 293 w 1466"/>
                  <a:gd name="T61" fmla="*/ 1490 h 3787"/>
                  <a:gd name="T62" fmla="*/ 305 w 1466"/>
                  <a:gd name="T63" fmla="*/ 1507 h 3787"/>
                  <a:gd name="T64" fmla="*/ 318 w 1466"/>
                  <a:gd name="T65" fmla="*/ 1520 h 3787"/>
                  <a:gd name="T66" fmla="*/ 381 w 1466"/>
                  <a:gd name="T67" fmla="*/ 1577 h 3787"/>
                  <a:gd name="T68" fmla="*/ 441 w 1466"/>
                  <a:gd name="T69" fmla="*/ 1637 h 3787"/>
                  <a:gd name="T70" fmla="*/ 499 w 1466"/>
                  <a:gd name="T71" fmla="*/ 1696 h 3787"/>
                  <a:gd name="T72" fmla="*/ 552 w 1466"/>
                  <a:gd name="T73" fmla="*/ 1757 h 3787"/>
                  <a:gd name="T74" fmla="*/ 604 w 1466"/>
                  <a:gd name="T75" fmla="*/ 1819 h 3787"/>
                  <a:gd name="T76" fmla="*/ 653 w 1466"/>
                  <a:gd name="T77" fmla="*/ 1882 h 3787"/>
                  <a:gd name="T78" fmla="*/ 700 w 1466"/>
                  <a:gd name="T79" fmla="*/ 1946 h 3787"/>
                  <a:gd name="T80" fmla="*/ 744 w 1466"/>
                  <a:gd name="T81" fmla="*/ 2011 h 3787"/>
                  <a:gd name="T82" fmla="*/ 788 w 1466"/>
                  <a:gd name="T83" fmla="*/ 2078 h 3787"/>
                  <a:gd name="T84" fmla="*/ 828 w 1466"/>
                  <a:gd name="T85" fmla="*/ 2144 h 3787"/>
                  <a:gd name="T86" fmla="*/ 866 w 1466"/>
                  <a:gd name="T87" fmla="*/ 2212 h 3787"/>
                  <a:gd name="T88" fmla="*/ 903 w 1466"/>
                  <a:gd name="T89" fmla="*/ 2281 h 3787"/>
                  <a:gd name="T90" fmla="*/ 938 w 1466"/>
                  <a:gd name="T91" fmla="*/ 2351 h 3787"/>
                  <a:gd name="T92" fmla="*/ 971 w 1466"/>
                  <a:gd name="T93" fmla="*/ 2420 h 3787"/>
                  <a:gd name="T94" fmla="*/ 1005 w 1466"/>
                  <a:gd name="T95" fmla="*/ 2491 h 3787"/>
                  <a:gd name="T96" fmla="*/ 1036 w 1466"/>
                  <a:gd name="T97" fmla="*/ 2563 h 3787"/>
                  <a:gd name="T98" fmla="*/ 1065 w 1466"/>
                  <a:gd name="T99" fmla="*/ 2636 h 3787"/>
                  <a:gd name="T100" fmla="*/ 1094 w 1466"/>
                  <a:gd name="T101" fmla="*/ 2709 h 3787"/>
                  <a:gd name="T102" fmla="*/ 1122 w 1466"/>
                  <a:gd name="T103" fmla="*/ 2782 h 3787"/>
                  <a:gd name="T104" fmla="*/ 1149 w 1466"/>
                  <a:gd name="T105" fmla="*/ 2857 h 3787"/>
                  <a:gd name="T106" fmla="*/ 1203 w 1466"/>
                  <a:gd name="T107" fmla="*/ 3008 h 3787"/>
                  <a:gd name="T108" fmla="*/ 1254 w 1466"/>
                  <a:gd name="T109" fmla="*/ 3160 h 3787"/>
                  <a:gd name="T110" fmla="*/ 1305 w 1466"/>
                  <a:gd name="T111" fmla="*/ 3315 h 3787"/>
                  <a:gd name="T112" fmla="*/ 1357 w 1466"/>
                  <a:gd name="T113" fmla="*/ 3471 h 3787"/>
                  <a:gd name="T114" fmla="*/ 1383 w 1466"/>
                  <a:gd name="T115" fmla="*/ 3550 h 3787"/>
                  <a:gd name="T116" fmla="*/ 1409 w 1466"/>
                  <a:gd name="T117" fmla="*/ 3629 h 3787"/>
                  <a:gd name="T118" fmla="*/ 1437 w 1466"/>
                  <a:gd name="T119" fmla="*/ 3708 h 3787"/>
                  <a:gd name="T120" fmla="*/ 1466 w 1466"/>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3787">
                    <a:moveTo>
                      <a:pt x="0" y="0"/>
                    </a:moveTo>
                    <a:lnTo>
                      <a:pt x="0" y="51"/>
                    </a:lnTo>
                    <a:lnTo>
                      <a:pt x="2" y="103"/>
                    </a:lnTo>
                    <a:lnTo>
                      <a:pt x="4" y="158"/>
                    </a:lnTo>
                    <a:lnTo>
                      <a:pt x="8" y="213"/>
                    </a:lnTo>
                    <a:lnTo>
                      <a:pt x="12" y="270"/>
                    </a:lnTo>
                    <a:lnTo>
                      <a:pt x="17" y="328"/>
                    </a:lnTo>
                    <a:lnTo>
                      <a:pt x="25" y="386"/>
                    </a:lnTo>
                    <a:lnTo>
                      <a:pt x="31" y="446"/>
                    </a:lnTo>
                    <a:lnTo>
                      <a:pt x="39" y="505"/>
                    </a:lnTo>
                    <a:lnTo>
                      <a:pt x="47" y="565"/>
                    </a:lnTo>
                    <a:lnTo>
                      <a:pt x="57" y="625"/>
                    </a:lnTo>
                    <a:lnTo>
                      <a:pt x="67" y="685"/>
                    </a:lnTo>
                    <a:lnTo>
                      <a:pt x="77" y="744"/>
                    </a:lnTo>
                    <a:lnTo>
                      <a:pt x="88" y="803"/>
                    </a:lnTo>
                    <a:lnTo>
                      <a:pt x="99" y="860"/>
                    </a:lnTo>
                    <a:lnTo>
                      <a:pt x="111" y="917"/>
                    </a:lnTo>
                    <a:lnTo>
                      <a:pt x="123" y="972"/>
                    </a:lnTo>
                    <a:lnTo>
                      <a:pt x="135" y="1026"/>
                    </a:lnTo>
                    <a:lnTo>
                      <a:pt x="148" y="1079"/>
                    </a:lnTo>
                    <a:lnTo>
                      <a:pt x="161" y="1129"/>
                    </a:lnTo>
                    <a:lnTo>
                      <a:pt x="174" y="1178"/>
                    </a:lnTo>
                    <a:lnTo>
                      <a:pt x="188" y="1224"/>
                    </a:lnTo>
                    <a:lnTo>
                      <a:pt x="201" y="1268"/>
                    </a:lnTo>
                    <a:lnTo>
                      <a:pt x="215" y="1310"/>
                    </a:lnTo>
                    <a:lnTo>
                      <a:pt x="228" y="1347"/>
                    </a:lnTo>
                    <a:lnTo>
                      <a:pt x="241" y="1383"/>
                    </a:lnTo>
                    <a:lnTo>
                      <a:pt x="255" y="1415"/>
                    </a:lnTo>
                    <a:lnTo>
                      <a:pt x="267" y="1444"/>
                    </a:lnTo>
                    <a:lnTo>
                      <a:pt x="281" y="1468"/>
                    </a:lnTo>
                    <a:lnTo>
                      <a:pt x="293" y="1490"/>
                    </a:lnTo>
                    <a:lnTo>
                      <a:pt x="305" y="1507"/>
                    </a:lnTo>
                    <a:lnTo>
                      <a:pt x="318" y="1520"/>
                    </a:lnTo>
                    <a:lnTo>
                      <a:pt x="381" y="1577"/>
                    </a:lnTo>
                    <a:lnTo>
                      <a:pt x="441" y="1637"/>
                    </a:lnTo>
                    <a:lnTo>
                      <a:pt x="499" y="1696"/>
                    </a:lnTo>
                    <a:lnTo>
                      <a:pt x="552" y="1757"/>
                    </a:lnTo>
                    <a:lnTo>
                      <a:pt x="604" y="1819"/>
                    </a:lnTo>
                    <a:lnTo>
                      <a:pt x="653" y="1882"/>
                    </a:lnTo>
                    <a:lnTo>
                      <a:pt x="700" y="1946"/>
                    </a:lnTo>
                    <a:lnTo>
                      <a:pt x="744" y="2011"/>
                    </a:lnTo>
                    <a:lnTo>
                      <a:pt x="788" y="2078"/>
                    </a:lnTo>
                    <a:lnTo>
                      <a:pt x="828" y="2144"/>
                    </a:lnTo>
                    <a:lnTo>
                      <a:pt x="866" y="2212"/>
                    </a:lnTo>
                    <a:lnTo>
                      <a:pt x="903" y="2281"/>
                    </a:lnTo>
                    <a:lnTo>
                      <a:pt x="938" y="2351"/>
                    </a:lnTo>
                    <a:lnTo>
                      <a:pt x="971" y="2420"/>
                    </a:lnTo>
                    <a:lnTo>
                      <a:pt x="1005" y="2491"/>
                    </a:lnTo>
                    <a:lnTo>
                      <a:pt x="1036" y="2563"/>
                    </a:lnTo>
                    <a:lnTo>
                      <a:pt x="1065" y="2636"/>
                    </a:lnTo>
                    <a:lnTo>
                      <a:pt x="1094" y="2709"/>
                    </a:lnTo>
                    <a:lnTo>
                      <a:pt x="1122" y="2782"/>
                    </a:lnTo>
                    <a:lnTo>
                      <a:pt x="1149" y="2857"/>
                    </a:lnTo>
                    <a:lnTo>
                      <a:pt x="1203" y="3008"/>
                    </a:lnTo>
                    <a:lnTo>
                      <a:pt x="1254" y="3160"/>
                    </a:lnTo>
                    <a:lnTo>
                      <a:pt x="1305" y="3315"/>
                    </a:lnTo>
                    <a:lnTo>
                      <a:pt x="1357" y="3471"/>
                    </a:lnTo>
                    <a:lnTo>
                      <a:pt x="1383" y="3550"/>
                    </a:lnTo>
                    <a:lnTo>
                      <a:pt x="1409" y="3629"/>
                    </a:lnTo>
                    <a:lnTo>
                      <a:pt x="1437" y="3708"/>
                    </a:lnTo>
                    <a:lnTo>
                      <a:pt x="1466"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5" name="Freeform 1085"/>
              <p:cNvSpPr>
                <a:spLocks noChangeAspect="1"/>
              </p:cNvSpPr>
              <p:nvPr/>
            </p:nvSpPr>
            <p:spPr bwMode="auto">
              <a:xfrm>
                <a:off x="4420" y="2368"/>
                <a:ext cx="36" cy="96"/>
              </a:xfrm>
              <a:custGeom>
                <a:avLst/>
                <a:gdLst>
                  <a:gd name="T0" fmla="*/ 0 w 804"/>
                  <a:gd name="T1" fmla="*/ 0 h 2116"/>
                  <a:gd name="T2" fmla="*/ 8 w 804"/>
                  <a:gd name="T3" fmla="*/ 1 h 2116"/>
                  <a:gd name="T4" fmla="*/ 15 w 804"/>
                  <a:gd name="T5" fmla="*/ 3 h 2116"/>
                  <a:gd name="T6" fmla="*/ 22 w 804"/>
                  <a:gd name="T7" fmla="*/ 7 h 2116"/>
                  <a:gd name="T8" fmla="*/ 30 w 804"/>
                  <a:gd name="T9" fmla="*/ 11 h 2116"/>
                  <a:gd name="T10" fmla="*/ 38 w 804"/>
                  <a:gd name="T11" fmla="*/ 16 h 2116"/>
                  <a:gd name="T12" fmla="*/ 45 w 804"/>
                  <a:gd name="T13" fmla="*/ 21 h 2116"/>
                  <a:gd name="T14" fmla="*/ 53 w 804"/>
                  <a:gd name="T15" fmla="*/ 28 h 2116"/>
                  <a:gd name="T16" fmla="*/ 61 w 804"/>
                  <a:gd name="T17" fmla="*/ 35 h 2116"/>
                  <a:gd name="T18" fmla="*/ 76 w 804"/>
                  <a:gd name="T19" fmla="*/ 53 h 2116"/>
                  <a:gd name="T20" fmla="*/ 91 w 804"/>
                  <a:gd name="T21" fmla="*/ 72 h 2116"/>
                  <a:gd name="T22" fmla="*/ 107 w 804"/>
                  <a:gd name="T23" fmla="*/ 93 h 2116"/>
                  <a:gd name="T24" fmla="*/ 121 w 804"/>
                  <a:gd name="T25" fmla="*/ 115 h 2116"/>
                  <a:gd name="T26" fmla="*/ 149 w 804"/>
                  <a:gd name="T27" fmla="*/ 160 h 2116"/>
                  <a:gd name="T28" fmla="*/ 173 w 804"/>
                  <a:gd name="T29" fmla="*/ 203 h 2116"/>
                  <a:gd name="T30" fmla="*/ 192 w 804"/>
                  <a:gd name="T31" fmla="*/ 241 h 2116"/>
                  <a:gd name="T32" fmla="*/ 204 w 804"/>
                  <a:gd name="T33" fmla="*/ 267 h 2116"/>
                  <a:gd name="T34" fmla="*/ 243 w 804"/>
                  <a:gd name="T35" fmla="*/ 373 h 2116"/>
                  <a:gd name="T36" fmla="*/ 280 w 804"/>
                  <a:gd name="T37" fmla="*/ 475 h 2116"/>
                  <a:gd name="T38" fmla="*/ 314 w 804"/>
                  <a:gd name="T39" fmla="*/ 576 h 2116"/>
                  <a:gd name="T40" fmla="*/ 346 w 804"/>
                  <a:gd name="T41" fmla="*/ 675 h 2116"/>
                  <a:gd name="T42" fmla="*/ 377 w 804"/>
                  <a:gd name="T43" fmla="*/ 773 h 2116"/>
                  <a:gd name="T44" fmla="*/ 407 w 804"/>
                  <a:gd name="T45" fmla="*/ 869 h 2116"/>
                  <a:gd name="T46" fmla="*/ 436 w 804"/>
                  <a:gd name="T47" fmla="*/ 966 h 2116"/>
                  <a:gd name="T48" fmla="*/ 464 w 804"/>
                  <a:gd name="T49" fmla="*/ 1062 h 2116"/>
                  <a:gd name="T50" fmla="*/ 492 w 804"/>
                  <a:gd name="T51" fmla="*/ 1158 h 2116"/>
                  <a:gd name="T52" fmla="*/ 521 w 804"/>
                  <a:gd name="T53" fmla="*/ 1255 h 2116"/>
                  <a:gd name="T54" fmla="*/ 549 w 804"/>
                  <a:gd name="T55" fmla="*/ 1353 h 2116"/>
                  <a:gd name="T56" fmla="*/ 579 w 804"/>
                  <a:gd name="T57" fmla="*/ 1453 h 2116"/>
                  <a:gd name="T58" fmla="*/ 610 w 804"/>
                  <a:gd name="T59" fmla="*/ 1554 h 2116"/>
                  <a:gd name="T60" fmla="*/ 643 w 804"/>
                  <a:gd name="T61" fmla="*/ 1659 h 2116"/>
                  <a:gd name="T62" fmla="*/ 677 w 804"/>
                  <a:gd name="T63" fmla="*/ 1766 h 2116"/>
                  <a:gd name="T64" fmla="*/ 714 w 804"/>
                  <a:gd name="T65" fmla="*/ 1875 h 2116"/>
                  <a:gd name="T66" fmla="*/ 725 w 804"/>
                  <a:gd name="T67" fmla="*/ 1901 h 2116"/>
                  <a:gd name="T68" fmla="*/ 737 w 804"/>
                  <a:gd name="T69" fmla="*/ 1931 h 2116"/>
                  <a:gd name="T70" fmla="*/ 750 w 804"/>
                  <a:gd name="T71" fmla="*/ 1963 h 2116"/>
                  <a:gd name="T72" fmla="*/ 764 w 804"/>
                  <a:gd name="T73" fmla="*/ 1995 h 2116"/>
                  <a:gd name="T74" fmla="*/ 776 w 804"/>
                  <a:gd name="T75" fmla="*/ 2029 h 2116"/>
                  <a:gd name="T76" fmla="*/ 788 w 804"/>
                  <a:gd name="T77" fmla="*/ 2061 h 2116"/>
                  <a:gd name="T78" fmla="*/ 797 w 804"/>
                  <a:gd name="T79" fmla="*/ 2090 h 2116"/>
                  <a:gd name="T80" fmla="*/ 804 w 804"/>
                  <a:gd name="T81"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6">
                    <a:moveTo>
                      <a:pt x="0" y="0"/>
                    </a:moveTo>
                    <a:lnTo>
                      <a:pt x="8" y="1"/>
                    </a:lnTo>
                    <a:lnTo>
                      <a:pt x="15" y="3"/>
                    </a:lnTo>
                    <a:lnTo>
                      <a:pt x="22" y="7"/>
                    </a:lnTo>
                    <a:lnTo>
                      <a:pt x="30" y="11"/>
                    </a:lnTo>
                    <a:lnTo>
                      <a:pt x="38" y="16"/>
                    </a:lnTo>
                    <a:lnTo>
                      <a:pt x="45" y="21"/>
                    </a:lnTo>
                    <a:lnTo>
                      <a:pt x="53" y="28"/>
                    </a:lnTo>
                    <a:lnTo>
                      <a:pt x="61" y="35"/>
                    </a:lnTo>
                    <a:lnTo>
                      <a:pt x="76" y="53"/>
                    </a:lnTo>
                    <a:lnTo>
                      <a:pt x="91" y="72"/>
                    </a:lnTo>
                    <a:lnTo>
                      <a:pt x="107" y="93"/>
                    </a:lnTo>
                    <a:lnTo>
                      <a:pt x="121" y="115"/>
                    </a:lnTo>
                    <a:lnTo>
                      <a:pt x="149" y="160"/>
                    </a:lnTo>
                    <a:lnTo>
                      <a:pt x="173" y="203"/>
                    </a:lnTo>
                    <a:lnTo>
                      <a:pt x="192" y="241"/>
                    </a:lnTo>
                    <a:lnTo>
                      <a:pt x="204" y="267"/>
                    </a:lnTo>
                    <a:lnTo>
                      <a:pt x="243" y="373"/>
                    </a:lnTo>
                    <a:lnTo>
                      <a:pt x="280" y="475"/>
                    </a:lnTo>
                    <a:lnTo>
                      <a:pt x="314" y="576"/>
                    </a:lnTo>
                    <a:lnTo>
                      <a:pt x="346" y="675"/>
                    </a:lnTo>
                    <a:lnTo>
                      <a:pt x="377" y="773"/>
                    </a:lnTo>
                    <a:lnTo>
                      <a:pt x="407" y="869"/>
                    </a:lnTo>
                    <a:lnTo>
                      <a:pt x="436" y="966"/>
                    </a:lnTo>
                    <a:lnTo>
                      <a:pt x="464" y="1062"/>
                    </a:lnTo>
                    <a:lnTo>
                      <a:pt x="492" y="1158"/>
                    </a:lnTo>
                    <a:lnTo>
                      <a:pt x="521" y="1255"/>
                    </a:lnTo>
                    <a:lnTo>
                      <a:pt x="549" y="1353"/>
                    </a:lnTo>
                    <a:lnTo>
                      <a:pt x="579" y="1453"/>
                    </a:lnTo>
                    <a:lnTo>
                      <a:pt x="610" y="1554"/>
                    </a:lnTo>
                    <a:lnTo>
                      <a:pt x="643" y="1659"/>
                    </a:lnTo>
                    <a:lnTo>
                      <a:pt x="677" y="1766"/>
                    </a:lnTo>
                    <a:lnTo>
                      <a:pt x="714" y="1875"/>
                    </a:lnTo>
                    <a:lnTo>
                      <a:pt x="725" y="1901"/>
                    </a:lnTo>
                    <a:lnTo>
                      <a:pt x="737" y="1931"/>
                    </a:lnTo>
                    <a:lnTo>
                      <a:pt x="750" y="1963"/>
                    </a:lnTo>
                    <a:lnTo>
                      <a:pt x="764" y="1995"/>
                    </a:lnTo>
                    <a:lnTo>
                      <a:pt x="776" y="2029"/>
                    </a:lnTo>
                    <a:lnTo>
                      <a:pt x="788" y="2061"/>
                    </a:lnTo>
                    <a:lnTo>
                      <a:pt x="797" y="2090"/>
                    </a:lnTo>
                    <a:lnTo>
                      <a:pt x="804" y="211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6" name="Freeform 1086"/>
              <p:cNvSpPr>
                <a:spLocks noChangeAspect="1"/>
              </p:cNvSpPr>
              <p:nvPr/>
            </p:nvSpPr>
            <p:spPr bwMode="auto">
              <a:xfrm>
                <a:off x="4393" y="2325"/>
                <a:ext cx="49" cy="217"/>
              </a:xfrm>
              <a:custGeom>
                <a:avLst/>
                <a:gdLst>
                  <a:gd name="T0" fmla="*/ 1078 w 1083"/>
                  <a:gd name="T1" fmla="*/ 4643 h 4775"/>
                  <a:gd name="T2" fmla="*/ 1067 w 1083"/>
                  <a:gd name="T3" fmla="*/ 4453 h 4775"/>
                  <a:gd name="T4" fmla="*/ 1058 w 1083"/>
                  <a:gd name="T5" fmla="*/ 4331 h 4775"/>
                  <a:gd name="T6" fmla="*/ 1046 w 1083"/>
                  <a:gd name="T7" fmla="*/ 4211 h 4775"/>
                  <a:gd name="T8" fmla="*/ 1030 w 1083"/>
                  <a:gd name="T9" fmla="*/ 4094 h 4775"/>
                  <a:gd name="T10" fmla="*/ 1011 w 1083"/>
                  <a:gd name="T11" fmla="*/ 3980 h 4775"/>
                  <a:gd name="T12" fmla="*/ 987 w 1083"/>
                  <a:gd name="T13" fmla="*/ 3868 h 4775"/>
                  <a:gd name="T14" fmla="*/ 958 w 1083"/>
                  <a:gd name="T15" fmla="*/ 3759 h 4775"/>
                  <a:gd name="T16" fmla="*/ 923 w 1083"/>
                  <a:gd name="T17" fmla="*/ 3654 h 4775"/>
                  <a:gd name="T18" fmla="*/ 880 w 1083"/>
                  <a:gd name="T19" fmla="*/ 3550 h 4775"/>
                  <a:gd name="T20" fmla="*/ 832 w 1083"/>
                  <a:gd name="T21" fmla="*/ 3448 h 4775"/>
                  <a:gd name="T22" fmla="*/ 776 w 1083"/>
                  <a:gd name="T23" fmla="*/ 3348 h 4775"/>
                  <a:gd name="T24" fmla="*/ 711 w 1083"/>
                  <a:gd name="T25" fmla="*/ 3250 h 4775"/>
                  <a:gd name="T26" fmla="*/ 638 w 1083"/>
                  <a:gd name="T27" fmla="*/ 3155 h 4775"/>
                  <a:gd name="T28" fmla="*/ 554 w 1083"/>
                  <a:gd name="T29" fmla="*/ 3061 h 4775"/>
                  <a:gd name="T30" fmla="*/ 480 w 1083"/>
                  <a:gd name="T31" fmla="*/ 2985 h 4775"/>
                  <a:gd name="T32" fmla="*/ 425 w 1083"/>
                  <a:gd name="T33" fmla="*/ 2922 h 4775"/>
                  <a:gd name="T34" fmla="*/ 375 w 1083"/>
                  <a:gd name="T35" fmla="*/ 2854 h 4775"/>
                  <a:gd name="T36" fmla="*/ 330 w 1083"/>
                  <a:gd name="T37" fmla="*/ 2781 h 4775"/>
                  <a:gd name="T38" fmla="*/ 289 w 1083"/>
                  <a:gd name="T39" fmla="*/ 2705 h 4775"/>
                  <a:gd name="T40" fmla="*/ 251 w 1083"/>
                  <a:gd name="T41" fmla="*/ 2625 h 4775"/>
                  <a:gd name="T42" fmla="*/ 219 w 1083"/>
                  <a:gd name="T43" fmla="*/ 2542 h 4775"/>
                  <a:gd name="T44" fmla="*/ 191 w 1083"/>
                  <a:gd name="T45" fmla="*/ 2457 h 4775"/>
                  <a:gd name="T46" fmla="*/ 166 w 1083"/>
                  <a:gd name="T47" fmla="*/ 2371 h 4775"/>
                  <a:gd name="T48" fmla="*/ 144 w 1083"/>
                  <a:gd name="T49" fmla="*/ 2284 h 4775"/>
                  <a:gd name="T50" fmla="*/ 126 w 1083"/>
                  <a:gd name="T51" fmla="*/ 2197 h 4775"/>
                  <a:gd name="T52" fmla="*/ 110 w 1083"/>
                  <a:gd name="T53" fmla="*/ 2111 h 4775"/>
                  <a:gd name="T54" fmla="*/ 98 w 1083"/>
                  <a:gd name="T55" fmla="*/ 2026 h 4775"/>
                  <a:gd name="T56" fmla="*/ 88 w 1083"/>
                  <a:gd name="T57" fmla="*/ 1943 h 4775"/>
                  <a:gd name="T58" fmla="*/ 81 w 1083"/>
                  <a:gd name="T59" fmla="*/ 1863 h 4775"/>
                  <a:gd name="T60" fmla="*/ 77 w 1083"/>
                  <a:gd name="T61" fmla="*/ 1785 h 4775"/>
                  <a:gd name="T62" fmla="*/ 71 w 1083"/>
                  <a:gd name="T63" fmla="*/ 1638 h 4775"/>
                  <a:gd name="T64" fmla="*/ 60 w 1083"/>
                  <a:gd name="T65" fmla="*/ 1420 h 4775"/>
                  <a:gd name="T66" fmla="*/ 49 w 1083"/>
                  <a:gd name="T67" fmla="*/ 1201 h 4775"/>
                  <a:gd name="T68" fmla="*/ 38 w 1083"/>
                  <a:gd name="T69" fmla="*/ 983 h 4775"/>
                  <a:gd name="T70" fmla="*/ 27 w 1083"/>
                  <a:gd name="T71" fmla="*/ 764 h 4775"/>
                  <a:gd name="T72" fmla="*/ 17 w 1083"/>
                  <a:gd name="T73" fmla="*/ 546 h 4775"/>
                  <a:gd name="T74" fmla="*/ 9 w 1083"/>
                  <a:gd name="T75" fmla="*/ 327 h 4775"/>
                  <a:gd name="T76" fmla="*/ 2 w 1083"/>
                  <a:gd name="T77" fmla="*/ 109 h 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3" h="4775">
                    <a:moveTo>
                      <a:pt x="1083" y="4775"/>
                    </a:moveTo>
                    <a:lnTo>
                      <a:pt x="1078" y="4643"/>
                    </a:lnTo>
                    <a:lnTo>
                      <a:pt x="1071" y="4515"/>
                    </a:lnTo>
                    <a:lnTo>
                      <a:pt x="1067" y="4453"/>
                    </a:lnTo>
                    <a:lnTo>
                      <a:pt x="1063" y="4391"/>
                    </a:lnTo>
                    <a:lnTo>
                      <a:pt x="1058" y="4331"/>
                    </a:lnTo>
                    <a:lnTo>
                      <a:pt x="1053" y="4270"/>
                    </a:lnTo>
                    <a:lnTo>
                      <a:pt x="1046" y="4211"/>
                    </a:lnTo>
                    <a:lnTo>
                      <a:pt x="1038" y="4151"/>
                    </a:lnTo>
                    <a:lnTo>
                      <a:pt x="1030" y="4094"/>
                    </a:lnTo>
                    <a:lnTo>
                      <a:pt x="1021" y="4036"/>
                    </a:lnTo>
                    <a:lnTo>
                      <a:pt x="1011" y="3980"/>
                    </a:lnTo>
                    <a:lnTo>
                      <a:pt x="999" y="3923"/>
                    </a:lnTo>
                    <a:lnTo>
                      <a:pt x="987" y="3868"/>
                    </a:lnTo>
                    <a:lnTo>
                      <a:pt x="973" y="3814"/>
                    </a:lnTo>
                    <a:lnTo>
                      <a:pt x="958" y="3759"/>
                    </a:lnTo>
                    <a:lnTo>
                      <a:pt x="940" y="3706"/>
                    </a:lnTo>
                    <a:lnTo>
                      <a:pt x="923" y="3654"/>
                    </a:lnTo>
                    <a:lnTo>
                      <a:pt x="902" y="3601"/>
                    </a:lnTo>
                    <a:lnTo>
                      <a:pt x="880" y="3550"/>
                    </a:lnTo>
                    <a:lnTo>
                      <a:pt x="858" y="3499"/>
                    </a:lnTo>
                    <a:lnTo>
                      <a:pt x="832" y="3448"/>
                    </a:lnTo>
                    <a:lnTo>
                      <a:pt x="805" y="3398"/>
                    </a:lnTo>
                    <a:lnTo>
                      <a:pt x="776" y="3348"/>
                    </a:lnTo>
                    <a:lnTo>
                      <a:pt x="744" y="3300"/>
                    </a:lnTo>
                    <a:lnTo>
                      <a:pt x="711" y="3250"/>
                    </a:lnTo>
                    <a:lnTo>
                      <a:pt x="675" y="3202"/>
                    </a:lnTo>
                    <a:lnTo>
                      <a:pt x="638" y="3155"/>
                    </a:lnTo>
                    <a:lnTo>
                      <a:pt x="597" y="3108"/>
                    </a:lnTo>
                    <a:lnTo>
                      <a:pt x="554" y="3061"/>
                    </a:lnTo>
                    <a:lnTo>
                      <a:pt x="509" y="3015"/>
                    </a:lnTo>
                    <a:lnTo>
                      <a:pt x="480" y="2985"/>
                    </a:lnTo>
                    <a:lnTo>
                      <a:pt x="452" y="2954"/>
                    </a:lnTo>
                    <a:lnTo>
                      <a:pt x="425" y="2922"/>
                    </a:lnTo>
                    <a:lnTo>
                      <a:pt x="399" y="2888"/>
                    </a:lnTo>
                    <a:lnTo>
                      <a:pt x="375" y="2854"/>
                    </a:lnTo>
                    <a:lnTo>
                      <a:pt x="352" y="2818"/>
                    </a:lnTo>
                    <a:lnTo>
                      <a:pt x="330" y="2781"/>
                    </a:lnTo>
                    <a:lnTo>
                      <a:pt x="308" y="2743"/>
                    </a:lnTo>
                    <a:lnTo>
                      <a:pt x="289" y="2705"/>
                    </a:lnTo>
                    <a:lnTo>
                      <a:pt x="270" y="2665"/>
                    </a:lnTo>
                    <a:lnTo>
                      <a:pt x="251" y="2625"/>
                    </a:lnTo>
                    <a:lnTo>
                      <a:pt x="235" y="2584"/>
                    </a:lnTo>
                    <a:lnTo>
                      <a:pt x="219" y="2542"/>
                    </a:lnTo>
                    <a:lnTo>
                      <a:pt x="204" y="2500"/>
                    </a:lnTo>
                    <a:lnTo>
                      <a:pt x="191" y="2457"/>
                    </a:lnTo>
                    <a:lnTo>
                      <a:pt x="177" y="2414"/>
                    </a:lnTo>
                    <a:lnTo>
                      <a:pt x="166" y="2371"/>
                    </a:lnTo>
                    <a:lnTo>
                      <a:pt x="154" y="2327"/>
                    </a:lnTo>
                    <a:lnTo>
                      <a:pt x="144" y="2284"/>
                    </a:lnTo>
                    <a:lnTo>
                      <a:pt x="134" y="2241"/>
                    </a:lnTo>
                    <a:lnTo>
                      <a:pt x="126" y="2197"/>
                    </a:lnTo>
                    <a:lnTo>
                      <a:pt x="117" y="2154"/>
                    </a:lnTo>
                    <a:lnTo>
                      <a:pt x="110" y="2111"/>
                    </a:lnTo>
                    <a:lnTo>
                      <a:pt x="104" y="2069"/>
                    </a:lnTo>
                    <a:lnTo>
                      <a:pt x="98" y="2026"/>
                    </a:lnTo>
                    <a:lnTo>
                      <a:pt x="92" y="1985"/>
                    </a:lnTo>
                    <a:lnTo>
                      <a:pt x="88" y="1943"/>
                    </a:lnTo>
                    <a:lnTo>
                      <a:pt x="84" y="1903"/>
                    </a:lnTo>
                    <a:lnTo>
                      <a:pt x="81" y="1863"/>
                    </a:lnTo>
                    <a:lnTo>
                      <a:pt x="79" y="1823"/>
                    </a:lnTo>
                    <a:lnTo>
                      <a:pt x="77" y="1785"/>
                    </a:lnTo>
                    <a:lnTo>
                      <a:pt x="76" y="1748"/>
                    </a:lnTo>
                    <a:lnTo>
                      <a:pt x="71" y="1638"/>
                    </a:lnTo>
                    <a:lnTo>
                      <a:pt x="66" y="1529"/>
                    </a:lnTo>
                    <a:lnTo>
                      <a:pt x="60" y="1420"/>
                    </a:lnTo>
                    <a:lnTo>
                      <a:pt x="54" y="1311"/>
                    </a:lnTo>
                    <a:lnTo>
                      <a:pt x="49" y="1201"/>
                    </a:lnTo>
                    <a:lnTo>
                      <a:pt x="44" y="1092"/>
                    </a:lnTo>
                    <a:lnTo>
                      <a:pt x="38" y="983"/>
                    </a:lnTo>
                    <a:lnTo>
                      <a:pt x="33" y="874"/>
                    </a:lnTo>
                    <a:lnTo>
                      <a:pt x="27" y="764"/>
                    </a:lnTo>
                    <a:lnTo>
                      <a:pt x="22" y="655"/>
                    </a:lnTo>
                    <a:lnTo>
                      <a:pt x="17" y="546"/>
                    </a:lnTo>
                    <a:lnTo>
                      <a:pt x="13" y="437"/>
                    </a:lnTo>
                    <a:lnTo>
                      <a:pt x="9" y="327"/>
                    </a:lnTo>
                    <a:lnTo>
                      <a:pt x="5" y="218"/>
                    </a:lnTo>
                    <a:lnTo>
                      <a:pt x="2" y="10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7" name="Freeform 1087"/>
              <p:cNvSpPr>
                <a:spLocks noChangeAspect="1"/>
              </p:cNvSpPr>
              <p:nvPr/>
            </p:nvSpPr>
            <p:spPr bwMode="auto">
              <a:xfrm>
                <a:off x="4393" y="2328"/>
                <a:ext cx="45" cy="175"/>
              </a:xfrm>
              <a:custGeom>
                <a:avLst/>
                <a:gdLst>
                  <a:gd name="T0" fmla="*/ 989 w 994"/>
                  <a:gd name="T1" fmla="*/ 3732 h 3851"/>
                  <a:gd name="T2" fmla="*/ 979 w 994"/>
                  <a:gd name="T3" fmla="*/ 3493 h 3851"/>
                  <a:gd name="T4" fmla="*/ 965 w 994"/>
                  <a:gd name="T5" fmla="*/ 3316 h 3851"/>
                  <a:gd name="T6" fmla="*/ 953 w 994"/>
                  <a:gd name="T7" fmla="*/ 3200 h 3851"/>
                  <a:gd name="T8" fmla="*/ 936 w 994"/>
                  <a:gd name="T9" fmla="*/ 3085 h 3851"/>
                  <a:gd name="T10" fmla="*/ 914 w 994"/>
                  <a:gd name="T11" fmla="*/ 2972 h 3851"/>
                  <a:gd name="T12" fmla="*/ 885 w 994"/>
                  <a:gd name="T13" fmla="*/ 2863 h 3851"/>
                  <a:gd name="T14" fmla="*/ 851 w 994"/>
                  <a:gd name="T15" fmla="*/ 2758 h 3851"/>
                  <a:gd name="T16" fmla="*/ 807 w 994"/>
                  <a:gd name="T17" fmla="*/ 2656 h 3851"/>
                  <a:gd name="T18" fmla="*/ 756 w 994"/>
                  <a:gd name="T19" fmla="*/ 2559 h 3851"/>
                  <a:gd name="T20" fmla="*/ 696 w 994"/>
                  <a:gd name="T21" fmla="*/ 2466 h 3851"/>
                  <a:gd name="T22" fmla="*/ 624 w 994"/>
                  <a:gd name="T23" fmla="*/ 2380 h 3851"/>
                  <a:gd name="T24" fmla="*/ 542 w 994"/>
                  <a:gd name="T25" fmla="*/ 2300 h 3851"/>
                  <a:gd name="T26" fmla="*/ 447 w 994"/>
                  <a:gd name="T27" fmla="*/ 2226 h 3851"/>
                  <a:gd name="T28" fmla="*/ 368 w 994"/>
                  <a:gd name="T29" fmla="*/ 2171 h 3851"/>
                  <a:gd name="T30" fmla="*/ 318 w 994"/>
                  <a:gd name="T31" fmla="*/ 2125 h 3851"/>
                  <a:gd name="T32" fmla="*/ 276 w 994"/>
                  <a:gd name="T33" fmla="*/ 2072 h 3851"/>
                  <a:gd name="T34" fmla="*/ 239 w 994"/>
                  <a:gd name="T35" fmla="*/ 2015 h 3851"/>
                  <a:gd name="T36" fmla="*/ 210 w 994"/>
                  <a:gd name="T37" fmla="*/ 1952 h 3851"/>
                  <a:gd name="T38" fmla="*/ 185 w 994"/>
                  <a:gd name="T39" fmla="*/ 1887 h 3851"/>
                  <a:gd name="T40" fmla="*/ 164 w 994"/>
                  <a:gd name="T41" fmla="*/ 1817 h 3851"/>
                  <a:gd name="T42" fmla="*/ 149 w 994"/>
                  <a:gd name="T43" fmla="*/ 1745 h 3851"/>
                  <a:gd name="T44" fmla="*/ 135 w 994"/>
                  <a:gd name="T45" fmla="*/ 1670 h 3851"/>
                  <a:gd name="T46" fmla="*/ 126 w 994"/>
                  <a:gd name="T47" fmla="*/ 1593 h 3851"/>
                  <a:gd name="T48" fmla="*/ 116 w 994"/>
                  <a:gd name="T49" fmla="*/ 1476 h 3851"/>
                  <a:gd name="T50" fmla="*/ 105 w 994"/>
                  <a:gd name="T51" fmla="*/ 1320 h 3851"/>
                  <a:gd name="T52" fmla="*/ 95 w 994"/>
                  <a:gd name="T53" fmla="*/ 1165 h 3851"/>
                  <a:gd name="T54" fmla="*/ 89 w 994"/>
                  <a:gd name="T55" fmla="*/ 1051 h 3851"/>
                  <a:gd name="T56" fmla="*/ 87 w 994"/>
                  <a:gd name="T57" fmla="*/ 973 h 3851"/>
                  <a:gd name="T58" fmla="*/ 78 w 994"/>
                  <a:gd name="T59" fmla="*/ 862 h 3851"/>
                  <a:gd name="T60" fmla="*/ 62 w 994"/>
                  <a:gd name="T61" fmla="*/ 722 h 3851"/>
                  <a:gd name="T62" fmla="*/ 39 w 994"/>
                  <a:gd name="T63" fmla="*/ 587 h 3851"/>
                  <a:gd name="T64" fmla="*/ 21 w 994"/>
                  <a:gd name="T65" fmla="*/ 469 h 3851"/>
                  <a:gd name="T66" fmla="*/ 15 w 994"/>
                  <a:gd name="T67" fmla="*/ 333 h 3851"/>
                  <a:gd name="T68" fmla="*/ 10 w 994"/>
                  <a:gd name="T69" fmla="*/ 180 h 3851"/>
                  <a:gd name="T70" fmla="*/ 4 w 994"/>
                  <a:gd name="T71" fmla="*/ 48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4" h="3851">
                    <a:moveTo>
                      <a:pt x="994" y="3851"/>
                    </a:moveTo>
                    <a:lnTo>
                      <a:pt x="989" y="3732"/>
                    </a:lnTo>
                    <a:lnTo>
                      <a:pt x="985" y="3613"/>
                    </a:lnTo>
                    <a:lnTo>
                      <a:pt x="979" y="3493"/>
                    </a:lnTo>
                    <a:lnTo>
                      <a:pt x="971" y="3375"/>
                    </a:lnTo>
                    <a:lnTo>
                      <a:pt x="965" y="3316"/>
                    </a:lnTo>
                    <a:lnTo>
                      <a:pt x="959" y="3257"/>
                    </a:lnTo>
                    <a:lnTo>
                      <a:pt x="953" y="3200"/>
                    </a:lnTo>
                    <a:lnTo>
                      <a:pt x="945" y="3141"/>
                    </a:lnTo>
                    <a:lnTo>
                      <a:pt x="936" y="3085"/>
                    </a:lnTo>
                    <a:lnTo>
                      <a:pt x="925" y="3028"/>
                    </a:lnTo>
                    <a:lnTo>
                      <a:pt x="914" y="2972"/>
                    </a:lnTo>
                    <a:lnTo>
                      <a:pt x="900" y="2918"/>
                    </a:lnTo>
                    <a:lnTo>
                      <a:pt x="885" y="2863"/>
                    </a:lnTo>
                    <a:lnTo>
                      <a:pt x="868" y="2810"/>
                    </a:lnTo>
                    <a:lnTo>
                      <a:pt x="851" y="2758"/>
                    </a:lnTo>
                    <a:lnTo>
                      <a:pt x="830" y="2706"/>
                    </a:lnTo>
                    <a:lnTo>
                      <a:pt x="807" y="2656"/>
                    </a:lnTo>
                    <a:lnTo>
                      <a:pt x="783" y="2607"/>
                    </a:lnTo>
                    <a:lnTo>
                      <a:pt x="756" y="2559"/>
                    </a:lnTo>
                    <a:lnTo>
                      <a:pt x="727" y="2511"/>
                    </a:lnTo>
                    <a:lnTo>
                      <a:pt x="696" y="2466"/>
                    </a:lnTo>
                    <a:lnTo>
                      <a:pt x="661" y="2422"/>
                    </a:lnTo>
                    <a:lnTo>
                      <a:pt x="624" y="2380"/>
                    </a:lnTo>
                    <a:lnTo>
                      <a:pt x="584" y="2339"/>
                    </a:lnTo>
                    <a:lnTo>
                      <a:pt x="542" y="2300"/>
                    </a:lnTo>
                    <a:lnTo>
                      <a:pt x="496" y="2262"/>
                    </a:lnTo>
                    <a:lnTo>
                      <a:pt x="447" y="2226"/>
                    </a:lnTo>
                    <a:lnTo>
                      <a:pt x="395" y="2192"/>
                    </a:lnTo>
                    <a:lnTo>
                      <a:pt x="368" y="2171"/>
                    </a:lnTo>
                    <a:lnTo>
                      <a:pt x="342" y="2148"/>
                    </a:lnTo>
                    <a:lnTo>
                      <a:pt x="318" y="2125"/>
                    </a:lnTo>
                    <a:lnTo>
                      <a:pt x="295" y="2099"/>
                    </a:lnTo>
                    <a:lnTo>
                      <a:pt x="276" y="2072"/>
                    </a:lnTo>
                    <a:lnTo>
                      <a:pt x="256" y="2044"/>
                    </a:lnTo>
                    <a:lnTo>
                      <a:pt x="239" y="2015"/>
                    </a:lnTo>
                    <a:lnTo>
                      <a:pt x="224" y="1984"/>
                    </a:lnTo>
                    <a:lnTo>
                      <a:pt x="210" y="1952"/>
                    </a:lnTo>
                    <a:lnTo>
                      <a:pt x="196" y="1921"/>
                    </a:lnTo>
                    <a:lnTo>
                      <a:pt x="185" y="1887"/>
                    </a:lnTo>
                    <a:lnTo>
                      <a:pt x="173" y="1853"/>
                    </a:lnTo>
                    <a:lnTo>
                      <a:pt x="164" y="1817"/>
                    </a:lnTo>
                    <a:lnTo>
                      <a:pt x="156" y="1781"/>
                    </a:lnTo>
                    <a:lnTo>
                      <a:pt x="149" y="1745"/>
                    </a:lnTo>
                    <a:lnTo>
                      <a:pt x="141" y="1707"/>
                    </a:lnTo>
                    <a:lnTo>
                      <a:pt x="135" y="1670"/>
                    </a:lnTo>
                    <a:lnTo>
                      <a:pt x="130" y="1632"/>
                    </a:lnTo>
                    <a:lnTo>
                      <a:pt x="126" y="1593"/>
                    </a:lnTo>
                    <a:lnTo>
                      <a:pt x="122" y="1554"/>
                    </a:lnTo>
                    <a:lnTo>
                      <a:pt x="116" y="1476"/>
                    </a:lnTo>
                    <a:lnTo>
                      <a:pt x="110" y="1398"/>
                    </a:lnTo>
                    <a:lnTo>
                      <a:pt x="105" y="1320"/>
                    </a:lnTo>
                    <a:lnTo>
                      <a:pt x="100" y="1242"/>
                    </a:lnTo>
                    <a:lnTo>
                      <a:pt x="95" y="1165"/>
                    </a:lnTo>
                    <a:lnTo>
                      <a:pt x="89" y="1090"/>
                    </a:lnTo>
                    <a:lnTo>
                      <a:pt x="89" y="1051"/>
                    </a:lnTo>
                    <a:lnTo>
                      <a:pt x="88" y="1011"/>
                    </a:lnTo>
                    <a:lnTo>
                      <a:pt x="87" y="973"/>
                    </a:lnTo>
                    <a:lnTo>
                      <a:pt x="85" y="935"/>
                    </a:lnTo>
                    <a:lnTo>
                      <a:pt x="78" y="862"/>
                    </a:lnTo>
                    <a:lnTo>
                      <a:pt x="71" y="791"/>
                    </a:lnTo>
                    <a:lnTo>
                      <a:pt x="62" y="722"/>
                    </a:lnTo>
                    <a:lnTo>
                      <a:pt x="52" y="654"/>
                    </a:lnTo>
                    <a:lnTo>
                      <a:pt x="39" y="587"/>
                    </a:lnTo>
                    <a:lnTo>
                      <a:pt x="26" y="520"/>
                    </a:lnTo>
                    <a:lnTo>
                      <a:pt x="21" y="469"/>
                    </a:lnTo>
                    <a:lnTo>
                      <a:pt x="17" y="406"/>
                    </a:lnTo>
                    <a:lnTo>
                      <a:pt x="15" y="333"/>
                    </a:lnTo>
                    <a:lnTo>
                      <a:pt x="12" y="256"/>
                    </a:lnTo>
                    <a:lnTo>
                      <a:pt x="10" y="180"/>
                    </a:lnTo>
                    <a:lnTo>
                      <a:pt x="7" y="109"/>
                    </a:lnTo>
                    <a:lnTo>
                      <a:pt x="4" y="4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8" name="Freeform 1088"/>
              <p:cNvSpPr>
                <a:spLocks noChangeAspect="1"/>
              </p:cNvSpPr>
              <p:nvPr/>
            </p:nvSpPr>
            <p:spPr bwMode="auto">
              <a:xfrm>
                <a:off x="4392" y="2338"/>
                <a:ext cx="44" cy="214"/>
              </a:xfrm>
              <a:custGeom>
                <a:avLst/>
                <a:gdLst>
                  <a:gd name="T0" fmla="*/ 961 w 964"/>
                  <a:gd name="T1" fmla="*/ 4666 h 4699"/>
                  <a:gd name="T2" fmla="*/ 953 w 964"/>
                  <a:gd name="T3" fmla="*/ 4599 h 4699"/>
                  <a:gd name="T4" fmla="*/ 944 w 964"/>
                  <a:gd name="T5" fmla="*/ 4533 h 4699"/>
                  <a:gd name="T6" fmla="*/ 932 w 964"/>
                  <a:gd name="T7" fmla="*/ 4466 h 4699"/>
                  <a:gd name="T8" fmla="*/ 916 w 964"/>
                  <a:gd name="T9" fmla="*/ 4400 h 4699"/>
                  <a:gd name="T10" fmla="*/ 900 w 964"/>
                  <a:gd name="T11" fmla="*/ 4335 h 4699"/>
                  <a:gd name="T12" fmla="*/ 879 w 964"/>
                  <a:gd name="T13" fmla="*/ 4270 h 4699"/>
                  <a:gd name="T14" fmla="*/ 856 w 964"/>
                  <a:gd name="T15" fmla="*/ 4206 h 4699"/>
                  <a:gd name="T16" fmla="*/ 831 w 964"/>
                  <a:gd name="T17" fmla="*/ 4144 h 4699"/>
                  <a:gd name="T18" fmla="*/ 802 w 964"/>
                  <a:gd name="T19" fmla="*/ 4083 h 4699"/>
                  <a:gd name="T20" fmla="*/ 771 w 964"/>
                  <a:gd name="T21" fmla="*/ 4024 h 4699"/>
                  <a:gd name="T22" fmla="*/ 736 w 964"/>
                  <a:gd name="T23" fmla="*/ 3966 h 4699"/>
                  <a:gd name="T24" fmla="*/ 698 w 964"/>
                  <a:gd name="T25" fmla="*/ 3911 h 4699"/>
                  <a:gd name="T26" fmla="*/ 658 w 964"/>
                  <a:gd name="T27" fmla="*/ 3859 h 4699"/>
                  <a:gd name="T28" fmla="*/ 614 w 964"/>
                  <a:gd name="T29" fmla="*/ 3807 h 4699"/>
                  <a:gd name="T30" fmla="*/ 567 w 964"/>
                  <a:gd name="T31" fmla="*/ 3759 h 4699"/>
                  <a:gd name="T32" fmla="*/ 527 w 964"/>
                  <a:gd name="T33" fmla="*/ 3723 h 4699"/>
                  <a:gd name="T34" fmla="*/ 498 w 964"/>
                  <a:gd name="T35" fmla="*/ 3695 h 4699"/>
                  <a:gd name="T36" fmla="*/ 472 w 964"/>
                  <a:gd name="T37" fmla="*/ 3663 h 4699"/>
                  <a:gd name="T38" fmla="*/ 447 w 964"/>
                  <a:gd name="T39" fmla="*/ 3628 h 4699"/>
                  <a:gd name="T40" fmla="*/ 425 w 964"/>
                  <a:gd name="T41" fmla="*/ 3592 h 4699"/>
                  <a:gd name="T42" fmla="*/ 404 w 964"/>
                  <a:gd name="T43" fmla="*/ 3555 h 4699"/>
                  <a:gd name="T44" fmla="*/ 375 w 964"/>
                  <a:gd name="T45" fmla="*/ 3498 h 4699"/>
                  <a:gd name="T46" fmla="*/ 341 w 964"/>
                  <a:gd name="T47" fmla="*/ 3419 h 4699"/>
                  <a:gd name="T48" fmla="*/ 312 w 964"/>
                  <a:gd name="T49" fmla="*/ 3343 h 4699"/>
                  <a:gd name="T50" fmla="*/ 285 w 964"/>
                  <a:gd name="T51" fmla="*/ 3271 h 4699"/>
                  <a:gd name="T52" fmla="*/ 262 w 964"/>
                  <a:gd name="T53" fmla="*/ 3207 h 4699"/>
                  <a:gd name="T54" fmla="*/ 247 w 964"/>
                  <a:gd name="T55" fmla="*/ 3168 h 4699"/>
                  <a:gd name="T56" fmla="*/ 233 w 964"/>
                  <a:gd name="T57" fmla="*/ 3094 h 4699"/>
                  <a:gd name="T58" fmla="*/ 214 w 964"/>
                  <a:gd name="T59" fmla="*/ 2991 h 4699"/>
                  <a:gd name="T60" fmla="*/ 201 w 964"/>
                  <a:gd name="T61" fmla="*/ 2908 h 4699"/>
                  <a:gd name="T62" fmla="*/ 198 w 964"/>
                  <a:gd name="T63" fmla="*/ 2849 h 4699"/>
                  <a:gd name="T64" fmla="*/ 192 w 964"/>
                  <a:gd name="T65" fmla="*/ 2745 h 4699"/>
                  <a:gd name="T66" fmla="*/ 176 w 964"/>
                  <a:gd name="T67" fmla="*/ 2524 h 4699"/>
                  <a:gd name="T68" fmla="*/ 144 w 964"/>
                  <a:gd name="T69" fmla="*/ 2143 h 4699"/>
                  <a:gd name="T70" fmla="*/ 104 w 964"/>
                  <a:gd name="T71" fmla="*/ 1697 h 4699"/>
                  <a:gd name="T72" fmla="*/ 63 w 964"/>
                  <a:gd name="T73" fmla="*/ 1229 h 4699"/>
                  <a:gd name="T74" fmla="*/ 29 w 964"/>
                  <a:gd name="T75" fmla="*/ 778 h 4699"/>
                  <a:gd name="T76" fmla="*/ 10 w 964"/>
                  <a:gd name="T77" fmla="*/ 477 h 4699"/>
                  <a:gd name="T78" fmla="*/ 2 w 964"/>
                  <a:gd name="T79" fmla="*/ 303 h 4699"/>
                  <a:gd name="T80" fmla="*/ 0 w 964"/>
                  <a:gd name="T81" fmla="*/ 157 h 4699"/>
                  <a:gd name="T82" fmla="*/ 3 w 964"/>
                  <a:gd name="T83"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4699">
                    <a:moveTo>
                      <a:pt x="964" y="4699"/>
                    </a:moveTo>
                    <a:lnTo>
                      <a:pt x="961" y="4666"/>
                    </a:lnTo>
                    <a:lnTo>
                      <a:pt x="958" y="4633"/>
                    </a:lnTo>
                    <a:lnTo>
                      <a:pt x="953" y="4599"/>
                    </a:lnTo>
                    <a:lnTo>
                      <a:pt x="949" y="4566"/>
                    </a:lnTo>
                    <a:lnTo>
                      <a:pt x="944" y="4533"/>
                    </a:lnTo>
                    <a:lnTo>
                      <a:pt x="938" y="4500"/>
                    </a:lnTo>
                    <a:lnTo>
                      <a:pt x="932" y="4466"/>
                    </a:lnTo>
                    <a:lnTo>
                      <a:pt x="925" y="4433"/>
                    </a:lnTo>
                    <a:lnTo>
                      <a:pt x="916" y="4400"/>
                    </a:lnTo>
                    <a:lnTo>
                      <a:pt x="908" y="4367"/>
                    </a:lnTo>
                    <a:lnTo>
                      <a:pt x="900" y="4335"/>
                    </a:lnTo>
                    <a:lnTo>
                      <a:pt x="889" y="4303"/>
                    </a:lnTo>
                    <a:lnTo>
                      <a:pt x="879" y="4270"/>
                    </a:lnTo>
                    <a:lnTo>
                      <a:pt x="868" y="4238"/>
                    </a:lnTo>
                    <a:lnTo>
                      <a:pt x="856" y="4206"/>
                    </a:lnTo>
                    <a:lnTo>
                      <a:pt x="844" y="4176"/>
                    </a:lnTo>
                    <a:lnTo>
                      <a:pt x="831" y="4144"/>
                    </a:lnTo>
                    <a:lnTo>
                      <a:pt x="816" y="4114"/>
                    </a:lnTo>
                    <a:lnTo>
                      <a:pt x="802" y="4083"/>
                    </a:lnTo>
                    <a:lnTo>
                      <a:pt x="786" y="4054"/>
                    </a:lnTo>
                    <a:lnTo>
                      <a:pt x="771" y="4024"/>
                    </a:lnTo>
                    <a:lnTo>
                      <a:pt x="754" y="3995"/>
                    </a:lnTo>
                    <a:lnTo>
                      <a:pt x="736" y="3966"/>
                    </a:lnTo>
                    <a:lnTo>
                      <a:pt x="718" y="3939"/>
                    </a:lnTo>
                    <a:lnTo>
                      <a:pt x="698" y="3911"/>
                    </a:lnTo>
                    <a:lnTo>
                      <a:pt x="679" y="3884"/>
                    </a:lnTo>
                    <a:lnTo>
                      <a:pt x="658" y="3859"/>
                    </a:lnTo>
                    <a:lnTo>
                      <a:pt x="636" y="3833"/>
                    </a:lnTo>
                    <a:lnTo>
                      <a:pt x="614" y="3807"/>
                    </a:lnTo>
                    <a:lnTo>
                      <a:pt x="591" y="3783"/>
                    </a:lnTo>
                    <a:lnTo>
                      <a:pt x="567" y="3759"/>
                    </a:lnTo>
                    <a:lnTo>
                      <a:pt x="542" y="3737"/>
                    </a:lnTo>
                    <a:lnTo>
                      <a:pt x="527" y="3723"/>
                    </a:lnTo>
                    <a:lnTo>
                      <a:pt x="513" y="3709"/>
                    </a:lnTo>
                    <a:lnTo>
                      <a:pt x="498" y="3695"/>
                    </a:lnTo>
                    <a:lnTo>
                      <a:pt x="485" y="3678"/>
                    </a:lnTo>
                    <a:lnTo>
                      <a:pt x="472" y="3663"/>
                    </a:lnTo>
                    <a:lnTo>
                      <a:pt x="459" y="3645"/>
                    </a:lnTo>
                    <a:lnTo>
                      <a:pt x="447" y="3628"/>
                    </a:lnTo>
                    <a:lnTo>
                      <a:pt x="436" y="3610"/>
                    </a:lnTo>
                    <a:lnTo>
                      <a:pt x="425" y="3592"/>
                    </a:lnTo>
                    <a:lnTo>
                      <a:pt x="414" y="3574"/>
                    </a:lnTo>
                    <a:lnTo>
                      <a:pt x="404" y="3555"/>
                    </a:lnTo>
                    <a:lnTo>
                      <a:pt x="394" y="3536"/>
                    </a:lnTo>
                    <a:lnTo>
                      <a:pt x="375" y="3498"/>
                    </a:lnTo>
                    <a:lnTo>
                      <a:pt x="358" y="3458"/>
                    </a:lnTo>
                    <a:lnTo>
                      <a:pt x="341" y="3419"/>
                    </a:lnTo>
                    <a:lnTo>
                      <a:pt x="327" y="3381"/>
                    </a:lnTo>
                    <a:lnTo>
                      <a:pt x="312" y="3343"/>
                    </a:lnTo>
                    <a:lnTo>
                      <a:pt x="299" y="3306"/>
                    </a:lnTo>
                    <a:lnTo>
                      <a:pt x="285" y="3271"/>
                    </a:lnTo>
                    <a:lnTo>
                      <a:pt x="273" y="3238"/>
                    </a:lnTo>
                    <a:lnTo>
                      <a:pt x="262" y="3207"/>
                    </a:lnTo>
                    <a:lnTo>
                      <a:pt x="249" y="3180"/>
                    </a:lnTo>
                    <a:lnTo>
                      <a:pt x="247" y="3168"/>
                    </a:lnTo>
                    <a:lnTo>
                      <a:pt x="241" y="3138"/>
                    </a:lnTo>
                    <a:lnTo>
                      <a:pt x="233" y="3094"/>
                    </a:lnTo>
                    <a:lnTo>
                      <a:pt x="223" y="3043"/>
                    </a:lnTo>
                    <a:lnTo>
                      <a:pt x="214" y="2991"/>
                    </a:lnTo>
                    <a:lnTo>
                      <a:pt x="206" y="2945"/>
                    </a:lnTo>
                    <a:lnTo>
                      <a:pt x="201" y="2908"/>
                    </a:lnTo>
                    <a:lnTo>
                      <a:pt x="199" y="2888"/>
                    </a:lnTo>
                    <a:lnTo>
                      <a:pt x="198" y="2849"/>
                    </a:lnTo>
                    <a:lnTo>
                      <a:pt x="195" y="2802"/>
                    </a:lnTo>
                    <a:lnTo>
                      <a:pt x="192" y="2745"/>
                    </a:lnTo>
                    <a:lnTo>
                      <a:pt x="188" y="2679"/>
                    </a:lnTo>
                    <a:lnTo>
                      <a:pt x="176" y="2524"/>
                    </a:lnTo>
                    <a:lnTo>
                      <a:pt x="161" y="2345"/>
                    </a:lnTo>
                    <a:lnTo>
                      <a:pt x="144" y="2143"/>
                    </a:lnTo>
                    <a:lnTo>
                      <a:pt x="124" y="1925"/>
                    </a:lnTo>
                    <a:lnTo>
                      <a:pt x="104" y="1697"/>
                    </a:lnTo>
                    <a:lnTo>
                      <a:pt x="84" y="1464"/>
                    </a:lnTo>
                    <a:lnTo>
                      <a:pt x="63" y="1229"/>
                    </a:lnTo>
                    <a:lnTo>
                      <a:pt x="45" y="999"/>
                    </a:lnTo>
                    <a:lnTo>
                      <a:pt x="29" y="778"/>
                    </a:lnTo>
                    <a:lnTo>
                      <a:pt x="16" y="572"/>
                    </a:lnTo>
                    <a:lnTo>
                      <a:pt x="10" y="477"/>
                    </a:lnTo>
                    <a:lnTo>
                      <a:pt x="5" y="387"/>
                    </a:lnTo>
                    <a:lnTo>
                      <a:pt x="2" y="303"/>
                    </a:lnTo>
                    <a:lnTo>
                      <a:pt x="0" y="227"/>
                    </a:lnTo>
                    <a:lnTo>
                      <a:pt x="0" y="157"/>
                    </a:lnTo>
                    <a:lnTo>
                      <a:pt x="0" y="95"/>
                    </a:lnTo>
                    <a:lnTo>
                      <a:pt x="3" y="43"/>
                    </a:lnTo>
                    <a:lnTo>
                      <a:pt x="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9" name="Freeform 1089"/>
              <p:cNvSpPr>
                <a:spLocks noChangeAspect="1"/>
              </p:cNvSpPr>
              <p:nvPr/>
            </p:nvSpPr>
            <p:spPr bwMode="auto">
              <a:xfrm>
                <a:off x="4394" y="2349"/>
                <a:ext cx="37" cy="216"/>
              </a:xfrm>
              <a:custGeom>
                <a:avLst/>
                <a:gdLst>
                  <a:gd name="T0" fmla="*/ 823 w 830"/>
                  <a:gd name="T1" fmla="*/ 4709 h 4762"/>
                  <a:gd name="T2" fmla="*/ 810 w 830"/>
                  <a:gd name="T3" fmla="*/ 4609 h 4762"/>
                  <a:gd name="T4" fmla="*/ 794 w 830"/>
                  <a:gd name="T5" fmla="*/ 4517 h 4762"/>
                  <a:gd name="T6" fmla="*/ 777 w 830"/>
                  <a:gd name="T7" fmla="*/ 4433 h 4762"/>
                  <a:gd name="T8" fmla="*/ 758 w 830"/>
                  <a:gd name="T9" fmla="*/ 4357 h 4762"/>
                  <a:gd name="T10" fmla="*/ 738 w 830"/>
                  <a:gd name="T11" fmla="*/ 4288 h 4762"/>
                  <a:gd name="T12" fmla="*/ 714 w 830"/>
                  <a:gd name="T13" fmla="*/ 4223 h 4762"/>
                  <a:gd name="T14" fmla="*/ 688 w 830"/>
                  <a:gd name="T15" fmla="*/ 4164 h 4762"/>
                  <a:gd name="T16" fmla="*/ 660 w 830"/>
                  <a:gd name="T17" fmla="*/ 4110 h 4762"/>
                  <a:gd name="T18" fmla="*/ 629 w 830"/>
                  <a:gd name="T19" fmla="*/ 4061 h 4762"/>
                  <a:gd name="T20" fmla="*/ 596 w 830"/>
                  <a:gd name="T21" fmla="*/ 4014 h 4762"/>
                  <a:gd name="T22" fmla="*/ 560 w 830"/>
                  <a:gd name="T23" fmla="*/ 3970 h 4762"/>
                  <a:gd name="T24" fmla="*/ 521 w 830"/>
                  <a:gd name="T25" fmla="*/ 3927 h 4762"/>
                  <a:gd name="T26" fmla="*/ 478 w 830"/>
                  <a:gd name="T27" fmla="*/ 3886 h 4762"/>
                  <a:gd name="T28" fmla="*/ 408 w 830"/>
                  <a:gd name="T29" fmla="*/ 3827 h 4762"/>
                  <a:gd name="T30" fmla="*/ 340 w 830"/>
                  <a:gd name="T31" fmla="*/ 3773 h 4762"/>
                  <a:gd name="T32" fmla="*/ 305 w 830"/>
                  <a:gd name="T33" fmla="*/ 3734 h 4762"/>
                  <a:gd name="T34" fmla="*/ 273 w 830"/>
                  <a:gd name="T35" fmla="*/ 3684 h 4762"/>
                  <a:gd name="T36" fmla="*/ 242 w 830"/>
                  <a:gd name="T37" fmla="*/ 3624 h 4762"/>
                  <a:gd name="T38" fmla="*/ 213 w 830"/>
                  <a:gd name="T39" fmla="*/ 3555 h 4762"/>
                  <a:gd name="T40" fmla="*/ 186 w 830"/>
                  <a:gd name="T41" fmla="*/ 3479 h 4762"/>
                  <a:gd name="T42" fmla="*/ 161 w 830"/>
                  <a:gd name="T43" fmla="*/ 3396 h 4762"/>
                  <a:gd name="T44" fmla="*/ 139 w 830"/>
                  <a:gd name="T45" fmla="*/ 3309 h 4762"/>
                  <a:gd name="T46" fmla="*/ 118 w 830"/>
                  <a:gd name="T47" fmla="*/ 3217 h 4762"/>
                  <a:gd name="T48" fmla="*/ 100 w 830"/>
                  <a:gd name="T49" fmla="*/ 3122 h 4762"/>
                  <a:gd name="T50" fmla="*/ 85 w 830"/>
                  <a:gd name="T51" fmla="*/ 3026 h 4762"/>
                  <a:gd name="T52" fmla="*/ 73 w 830"/>
                  <a:gd name="T53" fmla="*/ 2928 h 4762"/>
                  <a:gd name="T54" fmla="*/ 62 w 830"/>
                  <a:gd name="T55" fmla="*/ 2833 h 4762"/>
                  <a:gd name="T56" fmla="*/ 55 w 830"/>
                  <a:gd name="T57" fmla="*/ 2739 h 4762"/>
                  <a:gd name="T58" fmla="*/ 52 w 830"/>
                  <a:gd name="T59" fmla="*/ 2648 h 4762"/>
                  <a:gd name="T60" fmla="*/ 51 w 830"/>
                  <a:gd name="T61" fmla="*/ 2561 h 4762"/>
                  <a:gd name="T62" fmla="*/ 52 w 830"/>
                  <a:gd name="T63" fmla="*/ 2490 h 4762"/>
                  <a:gd name="T64" fmla="*/ 51 w 830"/>
                  <a:gd name="T65" fmla="*/ 2403 h 4762"/>
                  <a:gd name="T66" fmla="*/ 49 w 830"/>
                  <a:gd name="T67" fmla="*/ 2298 h 4762"/>
                  <a:gd name="T68" fmla="*/ 43 w 830"/>
                  <a:gd name="T69" fmla="*/ 2195 h 4762"/>
                  <a:gd name="T70" fmla="*/ 39 w 830"/>
                  <a:gd name="T71" fmla="*/ 2133 h 4762"/>
                  <a:gd name="T72" fmla="*/ 34 w 830"/>
                  <a:gd name="T73" fmla="*/ 2051 h 4762"/>
                  <a:gd name="T74" fmla="*/ 30 w 830"/>
                  <a:gd name="T75" fmla="*/ 1947 h 4762"/>
                  <a:gd name="T76" fmla="*/ 26 w 830"/>
                  <a:gd name="T77" fmla="*/ 1860 h 4762"/>
                  <a:gd name="T78" fmla="*/ 24 w 830"/>
                  <a:gd name="T79" fmla="*/ 1793 h 4762"/>
                  <a:gd name="T80" fmla="*/ 19 w 830"/>
                  <a:gd name="T81" fmla="*/ 1624 h 4762"/>
                  <a:gd name="T82" fmla="*/ 15 w 830"/>
                  <a:gd name="T83" fmla="*/ 1374 h 4762"/>
                  <a:gd name="T84" fmla="*/ 11 w 830"/>
                  <a:gd name="T85" fmla="*/ 1076 h 4762"/>
                  <a:gd name="T86" fmla="*/ 6 w 830"/>
                  <a:gd name="T87" fmla="*/ 761 h 4762"/>
                  <a:gd name="T88" fmla="*/ 3 w 830"/>
                  <a:gd name="T89" fmla="*/ 463 h 4762"/>
                  <a:gd name="T90" fmla="*/ 1 w 830"/>
                  <a:gd name="T91" fmla="*/ 213 h 4762"/>
                  <a:gd name="T92" fmla="*/ 0 w 830"/>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0" h="4762">
                    <a:moveTo>
                      <a:pt x="830" y="4762"/>
                    </a:moveTo>
                    <a:lnTo>
                      <a:pt x="823" y="4709"/>
                    </a:lnTo>
                    <a:lnTo>
                      <a:pt x="816" y="4658"/>
                    </a:lnTo>
                    <a:lnTo>
                      <a:pt x="810" y="4609"/>
                    </a:lnTo>
                    <a:lnTo>
                      <a:pt x="803" y="4562"/>
                    </a:lnTo>
                    <a:lnTo>
                      <a:pt x="794" y="4517"/>
                    </a:lnTo>
                    <a:lnTo>
                      <a:pt x="786" y="4474"/>
                    </a:lnTo>
                    <a:lnTo>
                      <a:pt x="777" y="4433"/>
                    </a:lnTo>
                    <a:lnTo>
                      <a:pt x="769" y="4394"/>
                    </a:lnTo>
                    <a:lnTo>
                      <a:pt x="758" y="4357"/>
                    </a:lnTo>
                    <a:lnTo>
                      <a:pt x="748" y="4321"/>
                    </a:lnTo>
                    <a:lnTo>
                      <a:pt x="738" y="4288"/>
                    </a:lnTo>
                    <a:lnTo>
                      <a:pt x="726" y="4255"/>
                    </a:lnTo>
                    <a:lnTo>
                      <a:pt x="714" y="4223"/>
                    </a:lnTo>
                    <a:lnTo>
                      <a:pt x="702" y="4193"/>
                    </a:lnTo>
                    <a:lnTo>
                      <a:pt x="688" y="4164"/>
                    </a:lnTo>
                    <a:lnTo>
                      <a:pt x="675" y="4137"/>
                    </a:lnTo>
                    <a:lnTo>
                      <a:pt x="660" y="4110"/>
                    </a:lnTo>
                    <a:lnTo>
                      <a:pt x="646" y="4085"/>
                    </a:lnTo>
                    <a:lnTo>
                      <a:pt x="629" y="4061"/>
                    </a:lnTo>
                    <a:lnTo>
                      <a:pt x="614" y="4036"/>
                    </a:lnTo>
                    <a:lnTo>
                      <a:pt x="596" y="4014"/>
                    </a:lnTo>
                    <a:lnTo>
                      <a:pt x="579" y="3991"/>
                    </a:lnTo>
                    <a:lnTo>
                      <a:pt x="560" y="3970"/>
                    </a:lnTo>
                    <a:lnTo>
                      <a:pt x="540" y="3948"/>
                    </a:lnTo>
                    <a:lnTo>
                      <a:pt x="521" y="3927"/>
                    </a:lnTo>
                    <a:lnTo>
                      <a:pt x="500" y="3907"/>
                    </a:lnTo>
                    <a:lnTo>
                      <a:pt x="478" y="3886"/>
                    </a:lnTo>
                    <a:lnTo>
                      <a:pt x="456" y="3867"/>
                    </a:lnTo>
                    <a:lnTo>
                      <a:pt x="408" y="3827"/>
                    </a:lnTo>
                    <a:lnTo>
                      <a:pt x="358" y="3787"/>
                    </a:lnTo>
                    <a:lnTo>
                      <a:pt x="340" y="3773"/>
                    </a:lnTo>
                    <a:lnTo>
                      <a:pt x="323" y="3754"/>
                    </a:lnTo>
                    <a:lnTo>
                      <a:pt x="305" y="3734"/>
                    </a:lnTo>
                    <a:lnTo>
                      <a:pt x="288" y="3710"/>
                    </a:lnTo>
                    <a:lnTo>
                      <a:pt x="273" y="3684"/>
                    </a:lnTo>
                    <a:lnTo>
                      <a:pt x="257" y="3656"/>
                    </a:lnTo>
                    <a:lnTo>
                      <a:pt x="242" y="3624"/>
                    </a:lnTo>
                    <a:lnTo>
                      <a:pt x="227" y="3591"/>
                    </a:lnTo>
                    <a:lnTo>
                      <a:pt x="213" y="3555"/>
                    </a:lnTo>
                    <a:lnTo>
                      <a:pt x="200" y="3518"/>
                    </a:lnTo>
                    <a:lnTo>
                      <a:pt x="186" y="3479"/>
                    </a:lnTo>
                    <a:lnTo>
                      <a:pt x="173" y="3438"/>
                    </a:lnTo>
                    <a:lnTo>
                      <a:pt x="161" y="3396"/>
                    </a:lnTo>
                    <a:lnTo>
                      <a:pt x="149" y="3353"/>
                    </a:lnTo>
                    <a:lnTo>
                      <a:pt x="139" y="3309"/>
                    </a:lnTo>
                    <a:lnTo>
                      <a:pt x="128" y="3263"/>
                    </a:lnTo>
                    <a:lnTo>
                      <a:pt x="118" y="3217"/>
                    </a:lnTo>
                    <a:lnTo>
                      <a:pt x="109" y="3169"/>
                    </a:lnTo>
                    <a:lnTo>
                      <a:pt x="100" y="3122"/>
                    </a:lnTo>
                    <a:lnTo>
                      <a:pt x="92" y="3074"/>
                    </a:lnTo>
                    <a:lnTo>
                      <a:pt x="85" y="3026"/>
                    </a:lnTo>
                    <a:lnTo>
                      <a:pt x="78" y="2977"/>
                    </a:lnTo>
                    <a:lnTo>
                      <a:pt x="73" y="2928"/>
                    </a:lnTo>
                    <a:lnTo>
                      <a:pt x="67" y="2880"/>
                    </a:lnTo>
                    <a:lnTo>
                      <a:pt x="62" y="2833"/>
                    </a:lnTo>
                    <a:lnTo>
                      <a:pt x="58" y="2786"/>
                    </a:lnTo>
                    <a:lnTo>
                      <a:pt x="55" y="2739"/>
                    </a:lnTo>
                    <a:lnTo>
                      <a:pt x="53" y="2692"/>
                    </a:lnTo>
                    <a:lnTo>
                      <a:pt x="52" y="2648"/>
                    </a:lnTo>
                    <a:lnTo>
                      <a:pt x="51" y="2604"/>
                    </a:lnTo>
                    <a:lnTo>
                      <a:pt x="51" y="2561"/>
                    </a:lnTo>
                    <a:lnTo>
                      <a:pt x="52" y="2520"/>
                    </a:lnTo>
                    <a:lnTo>
                      <a:pt x="52" y="2490"/>
                    </a:lnTo>
                    <a:lnTo>
                      <a:pt x="51" y="2450"/>
                    </a:lnTo>
                    <a:lnTo>
                      <a:pt x="51" y="2403"/>
                    </a:lnTo>
                    <a:lnTo>
                      <a:pt x="50" y="2351"/>
                    </a:lnTo>
                    <a:lnTo>
                      <a:pt x="49" y="2298"/>
                    </a:lnTo>
                    <a:lnTo>
                      <a:pt x="46" y="2244"/>
                    </a:lnTo>
                    <a:lnTo>
                      <a:pt x="43" y="2195"/>
                    </a:lnTo>
                    <a:lnTo>
                      <a:pt x="39" y="2153"/>
                    </a:lnTo>
                    <a:lnTo>
                      <a:pt x="39" y="2133"/>
                    </a:lnTo>
                    <a:lnTo>
                      <a:pt x="36" y="2099"/>
                    </a:lnTo>
                    <a:lnTo>
                      <a:pt x="34" y="2051"/>
                    </a:lnTo>
                    <a:lnTo>
                      <a:pt x="32" y="1999"/>
                    </a:lnTo>
                    <a:lnTo>
                      <a:pt x="30" y="1947"/>
                    </a:lnTo>
                    <a:lnTo>
                      <a:pt x="28" y="1899"/>
                    </a:lnTo>
                    <a:lnTo>
                      <a:pt x="26" y="1860"/>
                    </a:lnTo>
                    <a:lnTo>
                      <a:pt x="26" y="1836"/>
                    </a:lnTo>
                    <a:lnTo>
                      <a:pt x="24" y="1793"/>
                    </a:lnTo>
                    <a:lnTo>
                      <a:pt x="21" y="1720"/>
                    </a:lnTo>
                    <a:lnTo>
                      <a:pt x="19" y="1624"/>
                    </a:lnTo>
                    <a:lnTo>
                      <a:pt x="17" y="1507"/>
                    </a:lnTo>
                    <a:lnTo>
                      <a:pt x="15" y="1374"/>
                    </a:lnTo>
                    <a:lnTo>
                      <a:pt x="13" y="1229"/>
                    </a:lnTo>
                    <a:lnTo>
                      <a:pt x="11" y="1076"/>
                    </a:lnTo>
                    <a:lnTo>
                      <a:pt x="9" y="918"/>
                    </a:lnTo>
                    <a:lnTo>
                      <a:pt x="6" y="761"/>
                    </a:lnTo>
                    <a:lnTo>
                      <a:pt x="5" y="608"/>
                    </a:lnTo>
                    <a:lnTo>
                      <a:pt x="3" y="463"/>
                    </a:lnTo>
                    <a:lnTo>
                      <a:pt x="2" y="329"/>
                    </a:lnTo>
                    <a:lnTo>
                      <a:pt x="1" y="213"/>
                    </a:lnTo>
                    <a:lnTo>
                      <a:pt x="1"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0" name="Freeform 1090"/>
              <p:cNvSpPr>
                <a:spLocks noChangeAspect="1"/>
              </p:cNvSpPr>
              <p:nvPr/>
            </p:nvSpPr>
            <p:spPr bwMode="auto">
              <a:xfrm>
                <a:off x="4393" y="2364"/>
                <a:ext cx="34" cy="201"/>
              </a:xfrm>
              <a:custGeom>
                <a:avLst/>
                <a:gdLst>
                  <a:gd name="T0" fmla="*/ 751 w 751"/>
                  <a:gd name="T1" fmla="*/ 4420 h 4433"/>
                  <a:gd name="T2" fmla="*/ 751 w 751"/>
                  <a:gd name="T3" fmla="*/ 4422 h 4433"/>
                  <a:gd name="T4" fmla="*/ 751 w 751"/>
                  <a:gd name="T5" fmla="*/ 4433 h 4433"/>
                  <a:gd name="T6" fmla="*/ 730 w 751"/>
                  <a:gd name="T7" fmla="*/ 4377 h 4433"/>
                  <a:gd name="T8" fmla="*/ 707 w 751"/>
                  <a:gd name="T9" fmla="*/ 4322 h 4433"/>
                  <a:gd name="T10" fmla="*/ 684 w 751"/>
                  <a:gd name="T11" fmla="*/ 4267 h 4433"/>
                  <a:gd name="T12" fmla="*/ 660 w 751"/>
                  <a:gd name="T13" fmla="*/ 4215 h 4433"/>
                  <a:gd name="T14" fmla="*/ 636 w 751"/>
                  <a:gd name="T15" fmla="*/ 4163 h 4433"/>
                  <a:gd name="T16" fmla="*/ 609 w 751"/>
                  <a:gd name="T17" fmla="*/ 4112 h 4433"/>
                  <a:gd name="T18" fmla="*/ 581 w 751"/>
                  <a:gd name="T19" fmla="*/ 4063 h 4433"/>
                  <a:gd name="T20" fmla="*/ 551 w 751"/>
                  <a:gd name="T21" fmla="*/ 4015 h 4433"/>
                  <a:gd name="T22" fmla="*/ 534 w 751"/>
                  <a:gd name="T23" fmla="*/ 3991 h 4433"/>
                  <a:gd name="T24" fmla="*/ 518 w 751"/>
                  <a:gd name="T25" fmla="*/ 3969 h 4433"/>
                  <a:gd name="T26" fmla="*/ 501 w 751"/>
                  <a:gd name="T27" fmla="*/ 3945 h 4433"/>
                  <a:gd name="T28" fmla="*/ 484 w 751"/>
                  <a:gd name="T29" fmla="*/ 3923 h 4433"/>
                  <a:gd name="T30" fmla="*/ 465 w 751"/>
                  <a:gd name="T31" fmla="*/ 3900 h 4433"/>
                  <a:gd name="T32" fmla="*/ 447 w 751"/>
                  <a:gd name="T33" fmla="*/ 3879 h 4433"/>
                  <a:gd name="T34" fmla="*/ 427 w 751"/>
                  <a:gd name="T35" fmla="*/ 3856 h 4433"/>
                  <a:gd name="T36" fmla="*/ 407 w 751"/>
                  <a:gd name="T37" fmla="*/ 3834 h 4433"/>
                  <a:gd name="T38" fmla="*/ 386 w 751"/>
                  <a:gd name="T39" fmla="*/ 3814 h 4433"/>
                  <a:gd name="T40" fmla="*/ 364 w 751"/>
                  <a:gd name="T41" fmla="*/ 3792 h 4433"/>
                  <a:gd name="T42" fmla="*/ 341 w 751"/>
                  <a:gd name="T43" fmla="*/ 3772 h 4433"/>
                  <a:gd name="T44" fmla="*/ 319 w 751"/>
                  <a:gd name="T45" fmla="*/ 3751 h 4433"/>
                  <a:gd name="T46" fmla="*/ 294 w 751"/>
                  <a:gd name="T47" fmla="*/ 3732 h 4433"/>
                  <a:gd name="T48" fmla="*/ 269 w 751"/>
                  <a:gd name="T49" fmla="*/ 3712 h 4433"/>
                  <a:gd name="T50" fmla="*/ 243 w 751"/>
                  <a:gd name="T51" fmla="*/ 3693 h 4433"/>
                  <a:gd name="T52" fmla="*/ 215 w 751"/>
                  <a:gd name="T53" fmla="*/ 3673 h 4433"/>
                  <a:gd name="T54" fmla="*/ 192 w 751"/>
                  <a:gd name="T55" fmla="*/ 3647 h 4433"/>
                  <a:gd name="T56" fmla="*/ 170 w 751"/>
                  <a:gd name="T57" fmla="*/ 3604 h 4433"/>
                  <a:gd name="T58" fmla="*/ 149 w 751"/>
                  <a:gd name="T59" fmla="*/ 3546 h 4433"/>
                  <a:gd name="T60" fmla="*/ 131 w 751"/>
                  <a:gd name="T61" fmla="*/ 3473 h 4433"/>
                  <a:gd name="T62" fmla="*/ 114 w 751"/>
                  <a:gd name="T63" fmla="*/ 3387 h 4433"/>
                  <a:gd name="T64" fmla="*/ 99 w 751"/>
                  <a:gd name="T65" fmla="*/ 3289 h 4433"/>
                  <a:gd name="T66" fmla="*/ 85 w 751"/>
                  <a:gd name="T67" fmla="*/ 3180 h 4433"/>
                  <a:gd name="T68" fmla="*/ 73 w 751"/>
                  <a:gd name="T69" fmla="*/ 3060 h 4433"/>
                  <a:gd name="T70" fmla="*/ 61 w 751"/>
                  <a:gd name="T71" fmla="*/ 2932 h 4433"/>
                  <a:gd name="T72" fmla="*/ 52 w 751"/>
                  <a:gd name="T73" fmla="*/ 2796 h 4433"/>
                  <a:gd name="T74" fmla="*/ 44 w 751"/>
                  <a:gd name="T75" fmla="*/ 2653 h 4433"/>
                  <a:gd name="T76" fmla="*/ 37 w 751"/>
                  <a:gd name="T77" fmla="*/ 2504 h 4433"/>
                  <a:gd name="T78" fmla="*/ 29 w 751"/>
                  <a:gd name="T79" fmla="*/ 2351 h 4433"/>
                  <a:gd name="T80" fmla="*/ 24 w 751"/>
                  <a:gd name="T81" fmla="*/ 2194 h 4433"/>
                  <a:gd name="T82" fmla="*/ 20 w 751"/>
                  <a:gd name="T83" fmla="*/ 2035 h 4433"/>
                  <a:gd name="T84" fmla="*/ 17 w 751"/>
                  <a:gd name="T85" fmla="*/ 1875 h 4433"/>
                  <a:gd name="T86" fmla="*/ 14 w 751"/>
                  <a:gd name="T87" fmla="*/ 1714 h 4433"/>
                  <a:gd name="T88" fmla="*/ 11 w 751"/>
                  <a:gd name="T89" fmla="*/ 1554 h 4433"/>
                  <a:gd name="T90" fmla="*/ 10 w 751"/>
                  <a:gd name="T91" fmla="*/ 1396 h 4433"/>
                  <a:gd name="T92" fmla="*/ 8 w 751"/>
                  <a:gd name="T93" fmla="*/ 1240 h 4433"/>
                  <a:gd name="T94" fmla="*/ 7 w 751"/>
                  <a:gd name="T95" fmla="*/ 943 h 4433"/>
                  <a:gd name="T96" fmla="*/ 6 w 751"/>
                  <a:gd name="T97" fmla="*/ 670 h 4433"/>
                  <a:gd name="T98" fmla="*/ 6 w 751"/>
                  <a:gd name="T99" fmla="*/ 431 h 4433"/>
                  <a:gd name="T100" fmla="*/ 5 w 751"/>
                  <a:gd name="T101" fmla="*/ 234 h 4433"/>
                  <a:gd name="T102" fmla="*/ 4 w 751"/>
                  <a:gd name="T103" fmla="*/ 154 h 4433"/>
                  <a:gd name="T104" fmla="*/ 3 w 751"/>
                  <a:gd name="T105" fmla="*/ 87 h 4433"/>
                  <a:gd name="T106" fmla="*/ 2 w 751"/>
                  <a:gd name="T107" fmla="*/ 36 h 4433"/>
                  <a:gd name="T108" fmla="*/ 0 w 75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4433">
                    <a:moveTo>
                      <a:pt x="751" y="4420"/>
                    </a:moveTo>
                    <a:lnTo>
                      <a:pt x="751" y="4422"/>
                    </a:lnTo>
                    <a:lnTo>
                      <a:pt x="751" y="4433"/>
                    </a:lnTo>
                    <a:lnTo>
                      <a:pt x="730" y="4377"/>
                    </a:lnTo>
                    <a:lnTo>
                      <a:pt x="707" y="4322"/>
                    </a:lnTo>
                    <a:lnTo>
                      <a:pt x="684" y="4267"/>
                    </a:lnTo>
                    <a:lnTo>
                      <a:pt x="660" y="4215"/>
                    </a:lnTo>
                    <a:lnTo>
                      <a:pt x="636" y="4163"/>
                    </a:lnTo>
                    <a:lnTo>
                      <a:pt x="609" y="4112"/>
                    </a:lnTo>
                    <a:lnTo>
                      <a:pt x="581" y="4063"/>
                    </a:lnTo>
                    <a:lnTo>
                      <a:pt x="551" y="4015"/>
                    </a:lnTo>
                    <a:lnTo>
                      <a:pt x="534" y="3991"/>
                    </a:lnTo>
                    <a:lnTo>
                      <a:pt x="518" y="3969"/>
                    </a:lnTo>
                    <a:lnTo>
                      <a:pt x="501" y="3945"/>
                    </a:lnTo>
                    <a:lnTo>
                      <a:pt x="484" y="3923"/>
                    </a:lnTo>
                    <a:lnTo>
                      <a:pt x="465" y="3900"/>
                    </a:lnTo>
                    <a:lnTo>
                      <a:pt x="447" y="3879"/>
                    </a:lnTo>
                    <a:lnTo>
                      <a:pt x="427" y="3856"/>
                    </a:lnTo>
                    <a:lnTo>
                      <a:pt x="407" y="3834"/>
                    </a:lnTo>
                    <a:lnTo>
                      <a:pt x="386" y="3814"/>
                    </a:lnTo>
                    <a:lnTo>
                      <a:pt x="364" y="3792"/>
                    </a:lnTo>
                    <a:lnTo>
                      <a:pt x="341" y="3772"/>
                    </a:lnTo>
                    <a:lnTo>
                      <a:pt x="319" y="3751"/>
                    </a:lnTo>
                    <a:lnTo>
                      <a:pt x="294" y="3732"/>
                    </a:lnTo>
                    <a:lnTo>
                      <a:pt x="269" y="3712"/>
                    </a:lnTo>
                    <a:lnTo>
                      <a:pt x="243" y="3693"/>
                    </a:lnTo>
                    <a:lnTo>
                      <a:pt x="215" y="3673"/>
                    </a:lnTo>
                    <a:lnTo>
                      <a:pt x="192" y="3647"/>
                    </a:lnTo>
                    <a:lnTo>
                      <a:pt x="170" y="3604"/>
                    </a:lnTo>
                    <a:lnTo>
                      <a:pt x="149" y="3546"/>
                    </a:lnTo>
                    <a:lnTo>
                      <a:pt x="131" y="3473"/>
                    </a:lnTo>
                    <a:lnTo>
                      <a:pt x="114" y="3387"/>
                    </a:lnTo>
                    <a:lnTo>
                      <a:pt x="99" y="3289"/>
                    </a:lnTo>
                    <a:lnTo>
                      <a:pt x="85" y="3180"/>
                    </a:lnTo>
                    <a:lnTo>
                      <a:pt x="73" y="3060"/>
                    </a:lnTo>
                    <a:lnTo>
                      <a:pt x="61" y="2932"/>
                    </a:lnTo>
                    <a:lnTo>
                      <a:pt x="52" y="2796"/>
                    </a:lnTo>
                    <a:lnTo>
                      <a:pt x="44" y="2653"/>
                    </a:lnTo>
                    <a:lnTo>
                      <a:pt x="37" y="2504"/>
                    </a:lnTo>
                    <a:lnTo>
                      <a:pt x="29" y="2351"/>
                    </a:lnTo>
                    <a:lnTo>
                      <a:pt x="24" y="2194"/>
                    </a:lnTo>
                    <a:lnTo>
                      <a:pt x="20" y="2035"/>
                    </a:lnTo>
                    <a:lnTo>
                      <a:pt x="17" y="1875"/>
                    </a:lnTo>
                    <a:lnTo>
                      <a:pt x="14" y="1714"/>
                    </a:lnTo>
                    <a:lnTo>
                      <a:pt x="11" y="1554"/>
                    </a:lnTo>
                    <a:lnTo>
                      <a:pt x="10" y="1396"/>
                    </a:lnTo>
                    <a:lnTo>
                      <a:pt x="8" y="1240"/>
                    </a:lnTo>
                    <a:lnTo>
                      <a:pt x="7" y="943"/>
                    </a:lnTo>
                    <a:lnTo>
                      <a:pt x="6" y="670"/>
                    </a:lnTo>
                    <a:lnTo>
                      <a:pt x="6" y="431"/>
                    </a:lnTo>
                    <a:lnTo>
                      <a:pt x="5" y="234"/>
                    </a:lnTo>
                    <a:lnTo>
                      <a:pt x="4" y="154"/>
                    </a:lnTo>
                    <a:lnTo>
                      <a:pt x="3"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1" name="Freeform 1091"/>
              <p:cNvSpPr>
                <a:spLocks noChangeAspect="1"/>
              </p:cNvSpPr>
              <p:nvPr/>
            </p:nvSpPr>
            <p:spPr bwMode="auto">
              <a:xfrm>
                <a:off x="4393" y="2398"/>
                <a:ext cx="28" cy="170"/>
              </a:xfrm>
              <a:custGeom>
                <a:avLst/>
                <a:gdLst>
                  <a:gd name="T0" fmla="*/ 637 w 637"/>
                  <a:gd name="T1" fmla="*/ 3724 h 3724"/>
                  <a:gd name="T2" fmla="*/ 615 w 637"/>
                  <a:gd name="T3" fmla="*/ 3684 h 3724"/>
                  <a:gd name="T4" fmla="*/ 592 w 637"/>
                  <a:gd name="T5" fmla="*/ 3644 h 3724"/>
                  <a:gd name="T6" fmla="*/ 571 w 637"/>
                  <a:gd name="T7" fmla="*/ 3604 h 3724"/>
                  <a:gd name="T8" fmla="*/ 547 w 637"/>
                  <a:gd name="T9" fmla="*/ 3564 h 3724"/>
                  <a:gd name="T10" fmla="*/ 523 w 637"/>
                  <a:gd name="T11" fmla="*/ 3525 h 3724"/>
                  <a:gd name="T12" fmla="*/ 498 w 637"/>
                  <a:gd name="T13" fmla="*/ 3487 h 3724"/>
                  <a:gd name="T14" fmla="*/ 472 w 637"/>
                  <a:gd name="T15" fmla="*/ 3450 h 3724"/>
                  <a:gd name="T16" fmla="*/ 446 w 637"/>
                  <a:gd name="T17" fmla="*/ 3414 h 3724"/>
                  <a:gd name="T18" fmla="*/ 417 w 637"/>
                  <a:gd name="T19" fmla="*/ 3379 h 3724"/>
                  <a:gd name="T20" fmla="*/ 388 w 637"/>
                  <a:gd name="T21" fmla="*/ 3345 h 3724"/>
                  <a:gd name="T22" fmla="*/ 357 w 637"/>
                  <a:gd name="T23" fmla="*/ 3312 h 3724"/>
                  <a:gd name="T24" fmla="*/ 325 w 637"/>
                  <a:gd name="T25" fmla="*/ 3283 h 3724"/>
                  <a:gd name="T26" fmla="*/ 307 w 637"/>
                  <a:gd name="T27" fmla="*/ 3267 h 3724"/>
                  <a:gd name="T28" fmla="*/ 291 w 637"/>
                  <a:gd name="T29" fmla="*/ 3254 h 3724"/>
                  <a:gd name="T30" fmla="*/ 273 w 637"/>
                  <a:gd name="T31" fmla="*/ 3240 h 3724"/>
                  <a:gd name="T32" fmla="*/ 255 w 637"/>
                  <a:gd name="T33" fmla="*/ 3226 h 3724"/>
                  <a:gd name="T34" fmla="*/ 236 w 637"/>
                  <a:gd name="T35" fmla="*/ 3214 h 3724"/>
                  <a:gd name="T36" fmla="*/ 217 w 637"/>
                  <a:gd name="T37" fmla="*/ 3202 h 3724"/>
                  <a:gd name="T38" fmla="*/ 198 w 637"/>
                  <a:gd name="T39" fmla="*/ 3190 h 3724"/>
                  <a:gd name="T40" fmla="*/ 177 w 637"/>
                  <a:gd name="T41" fmla="*/ 3179 h 3724"/>
                  <a:gd name="T42" fmla="*/ 156 w 637"/>
                  <a:gd name="T43" fmla="*/ 3168 h 3724"/>
                  <a:gd name="T44" fmla="*/ 138 w 637"/>
                  <a:gd name="T45" fmla="*/ 3154 h 3724"/>
                  <a:gd name="T46" fmla="*/ 121 w 637"/>
                  <a:gd name="T47" fmla="*/ 3139 h 3724"/>
                  <a:gd name="T48" fmla="*/ 106 w 637"/>
                  <a:gd name="T49" fmla="*/ 3123 h 3724"/>
                  <a:gd name="T50" fmla="*/ 91 w 637"/>
                  <a:gd name="T51" fmla="*/ 3105 h 3724"/>
                  <a:gd name="T52" fmla="*/ 79 w 637"/>
                  <a:gd name="T53" fmla="*/ 3086 h 3724"/>
                  <a:gd name="T54" fmla="*/ 68 w 637"/>
                  <a:gd name="T55" fmla="*/ 3065 h 3724"/>
                  <a:gd name="T56" fmla="*/ 58 w 637"/>
                  <a:gd name="T57" fmla="*/ 3043 h 3724"/>
                  <a:gd name="T58" fmla="*/ 50 w 637"/>
                  <a:gd name="T59" fmla="*/ 3020 h 3724"/>
                  <a:gd name="T60" fmla="*/ 43 w 637"/>
                  <a:gd name="T61" fmla="*/ 2996 h 3724"/>
                  <a:gd name="T62" fmla="*/ 36 w 637"/>
                  <a:gd name="T63" fmla="*/ 2971 h 3724"/>
                  <a:gd name="T64" fmla="*/ 30 w 637"/>
                  <a:gd name="T65" fmla="*/ 2945 h 3724"/>
                  <a:gd name="T66" fmla="*/ 26 w 637"/>
                  <a:gd name="T67" fmla="*/ 2920 h 3724"/>
                  <a:gd name="T68" fmla="*/ 23 w 637"/>
                  <a:gd name="T69" fmla="*/ 2893 h 3724"/>
                  <a:gd name="T70" fmla="*/ 20 w 637"/>
                  <a:gd name="T71" fmla="*/ 2865 h 3724"/>
                  <a:gd name="T72" fmla="*/ 18 w 637"/>
                  <a:gd name="T73" fmla="*/ 2837 h 3724"/>
                  <a:gd name="T74" fmla="*/ 16 w 637"/>
                  <a:gd name="T75" fmla="*/ 2781 h 3724"/>
                  <a:gd name="T76" fmla="*/ 15 w 637"/>
                  <a:gd name="T77" fmla="*/ 2725 h 3724"/>
                  <a:gd name="T78" fmla="*/ 15 w 637"/>
                  <a:gd name="T79" fmla="*/ 2668 h 3724"/>
                  <a:gd name="T80" fmla="*/ 16 w 637"/>
                  <a:gd name="T81" fmla="*/ 2613 h 3724"/>
                  <a:gd name="T82" fmla="*/ 17 w 637"/>
                  <a:gd name="T83" fmla="*/ 2559 h 3724"/>
                  <a:gd name="T84" fmla="*/ 17 w 637"/>
                  <a:gd name="T85" fmla="*/ 2509 h 3724"/>
                  <a:gd name="T86" fmla="*/ 16 w 637"/>
                  <a:gd name="T87" fmla="*/ 2486 h 3724"/>
                  <a:gd name="T88" fmla="*/ 15 w 637"/>
                  <a:gd name="T89" fmla="*/ 2462 h 3724"/>
                  <a:gd name="T90" fmla="*/ 14 w 637"/>
                  <a:gd name="T91" fmla="*/ 2440 h 3724"/>
                  <a:gd name="T92" fmla="*/ 12 w 637"/>
                  <a:gd name="T93" fmla="*/ 2419 h 3724"/>
                  <a:gd name="T94" fmla="*/ 0 w 637"/>
                  <a:gd name="T95" fmla="*/ 0 h 3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4">
                    <a:moveTo>
                      <a:pt x="637" y="3724"/>
                    </a:moveTo>
                    <a:lnTo>
                      <a:pt x="615" y="3684"/>
                    </a:lnTo>
                    <a:lnTo>
                      <a:pt x="592" y="3644"/>
                    </a:lnTo>
                    <a:lnTo>
                      <a:pt x="571" y="3604"/>
                    </a:lnTo>
                    <a:lnTo>
                      <a:pt x="547" y="3564"/>
                    </a:lnTo>
                    <a:lnTo>
                      <a:pt x="523" y="3525"/>
                    </a:lnTo>
                    <a:lnTo>
                      <a:pt x="498" y="3487"/>
                    </a:lnTo>
                    <a:lnTo>
                      <a:pt x="472" y="3450"/>
                    </a:lnTo>
                    <a:lnTo>
                      <a:pt x="446" y="3414"/>
                    </a:lnTo>
                    <a:lnTo>
                      <a:pt x="417" y="3379"/>
                    </a:lnTo>
                    <a:lnTo>
                      <a:pt x="388" y="3345"/>
                    </a:lnTo>
                    <a:lnTo>
                      <a:pt x="357" y="3312"/>
                    </a:lnTo>
                    <a:lnTo>
                      <a:pt x="325" y="3283"/>
                    </a:lnTo>
                    <a:lnTo>
                      <a:pt x="307" y="3267"/>
                    </a:lnTo>
                    <a:lnTo>
                      <a:pt x="291" y="3254"/>
                    </a:lnTo>
                    <a:lnTo>
                      <a:pt x="273" y="3240"/>
                    </a:lnTo>
                    <a:lnTo>
                      <a:pt x="255" y="3226"/>
                    </a:lnTo>
                    <a:lnTo>
                      <a:pt x="236" y="3214"/>
                    </a:lnTo>
                    <a:lnTo>
                      <a:pt x="217" y="3202"/>
                    </a:lnTo>
                    <a:lnTo>
                      <a:pt x="198" y="3190"/>
                    </a:lnTo>
                    <a:lnTo>
                      <a:pt x="177" y="3179"/>
                    </a:lnTo>
                    <a:lnTo>
                      <a:pt x="156" y="3168"/>
                    </a:lnTo>
                    <a:lnTo>
                      <a:pt x="138" y="3154"/>
                    </a:lnTo>
                    <a:lnTo>
                      <a:pt x="121" y="3139"/>
                    </a:lnTo>
                    <a:lnTo>
                      <a:pt x="106" y="3123"/>
                    </a:lnTo>
                    <a:lnTo>
                      <a:pt x="91" y="3105"/>
                    </a:lnTo>
                    <a:lnTo>
                      <a:pt x="79" y="3086"/>
                    </a:lnTo>
                    <a:lnTo>
                      <a:pt x="68" y="3065"/>
                    </a:lnTo>
                    <a:lnTo>
                      <a:pt x="58" y="3043"/>
                    </a:lnTo>
                    <a:lnTo>
                      <a:pt x="50" y="3020"/>
                    </a:lnTo>
                    <a:lnTo>
                      <a:pt x="43" y="2996"/>
                    </a:lnTo>
                    <a:lnTo>
                      <a:pt x="36" y="2971"/>
                    </a:lnTo>
                    <a:lnTo>
                      <a:pt x="30" y="2945"/>
                    </a:lnTo>
                    <a:lnTo>
                      <a:pt x="26" y="2920"/>
                    </a:lnTo>
                    <a:lnTo>
                      <a:pt x="23" y="2893"/>
                    </a:lnTo>
                    <a:lnTo>
                      <a:pt x="20" y="2865"/>
                    </a:lnTo>
                    <a:lnTo>
                      <a:pt x="18" y="2837"/>
                    </a:lnTo>
                    <a:lnTo>
                      <a:pt x="16" y="2781"/>
                    </a:lnTo>
                    <a:lnTo>
                      <a:pt x="15" y="2725"/>
                    </a:lnTo>
                    <a:lnTo>
                      <a:pt x="15" y="2668"/>
                    </a:lnTo>
                    <a:lnTo>
                      <a:pt x="16" y="2613"/>
                    </a:lnTo>
                    <a:lnTo>
                      <a:pt x="17" y="2559"/>
                    </a:lnTo>
                    <a:lnTo>
                      <a:pt x="17" y="2509"/>
                    </a:lnTo>
                    <a:lnTo>
                      <a:pt x="16" y="2486"/>
                    </a:lnTo>
                    <a:lnTo>
                      <a:pt x="15" y="2462"/>
                    </a:lnTo>
                    <a:lnTo>
                      <a:pt x="14" y="2440"/>
                    </a:lnTo>
                    <a:lnTo>
                      <a:pt x="12"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2" name="Freeform 1092"/>
              <p:cNvSpPr>
                <a:spLocks noChangeAspect="1"/>
              </p:cNvSpPr>
              <p:nvPr/>
            </p:nvSpPr>
            <p:spPr bwMode="auto">
              <a:xfrm>
                <a:off x="4432" y="2453"/>
                <a:ext cx="28" cy="48"/>
              </a:xfrm>
              <a:custGeom>
                <a:avLst/>
                <a:gdLst>
                  <a:gd name="T0" fmla="*/ 0 w 625"/>
                  <a:gd name="T1" fmla="*/ 0 h 1076"/>
                  <a:gd name="T2" fmla="*/ 13 w 625"/>
                  <a:gd name="T3" fmla="*/ 24 h 1076"/>
                  <a:gd name="T4" fmla="*/ 27 w 625"/>
                  <a:gd name="T5" fmla="*/ 49 h 1076"/>
                  <a:gd name="T6" fmla="*/ 39 w 625"/>
                  <a:gd name="T7" fmla="*/ 75 h 1076"/>
                  <a:gd name="T8" fmla="*/ 52 w 625"/>
                  <a:gd name="T9" fmla="*/ 101 h 1076"/>
                  <a:gd name="T10" fmla="*/ 63 w 625"/>
                  <a:gd name="T11" fmla="*/ 127 h 1076"/>
                  <a:gd name="T12" fmla="*/ 75 w 625"/>
                  <a:gd name="T13" fmla="*/ 153 h 1076"/>
                  <a:gd name="T14" fmla="*/ 88 w 625"/>
                  <a:gd name="T15" fmla="*/ 179 h 1076"/>
                  <a:gd name="T16" fmla="*/ 102 w 625"/>
                  <a:gd name="T17" fmla="*/ 202 h 1076"/>
                  <a:gd name="T18" fmla="*/ 134 w 625"/>
                  <a:gd name="T19" fmla="*/ 258 h 1076"/>
                  <a:gd name="T20" fmla="*/ 167 w 625"/>
                  <a:gd name="T21" fmla="*/ 312 h 1076"/>
                  <a:gd name="T22" fmla="*/ 201 w 625"/>
                  <a:gd name="T23" fmla="*/ 366 h 1076"/>
                  <a:gd name="T24" fmla="*/ 235 w 625"/>
                  <a:gd name="T25" fmla="*/ 421 h 1076"/>
                  <a:gd name="T26" fmla="*/ 272 w 625"/>
                  <a:gd name="T27" fmla="*/ 475 h 1076"/>
                  <a:gd name="T28" fmla="*/ 307 w 625"/>
                  <a:gd name="T29" fmla="*/ 530 h 1076"/>
                  <a:gd name="T30" fmla="*/ 343 w 625"/>
                  <a:gd name="T31" fmla="*/ 585 h 1076"/>
                  <a:gd name="T32" fmla="*/ 378 w 625"/>
                  <a:gd name="T33" fmla="*/ 639 h 1076"/>
                  <a:gd name="T34" fmla="*/ 413 w 625"/>
                  <a:gd name="T35" fmla="*/ 695 h 1076"/>
                  <a:gd name="T36" fmla="*/ 447 w 625"/>
                  <a:gd name="T37" fmla="*/ 749 h 1076"/>
                  <a:gd name="T38" fmla="*/ 480 w 625"/>
                  <a:gd name="T39" fmla="*/ 803 h 1076"/>
                  <a:gd name="T40" fmla="*/ 513 w 625"/>
                  <a:gd name="T41" fmla="*/ 858 h 1076"/>
                  <a:gd name="T42" fmla="*/ 543 w 625"/>
                  <a:gd name="T43" fmla="*/ 912 h 1076"/>
                  <a:gd name="T44" fmla="*/ 573 w 625"/>
                  <a:gd name="T45" fmla="*/ 967 h 1076"/>
                  <a:gd name="T46" fmla="*/ 600 w 625"/>
                  <a:gd name="T47" fmla="*/ 1022 h 1076"/>
                  <a:gd name="T48" fmla="*/ 625 w 625"/>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6">
                    <a:moveTo>
                      <a:pt x="0" y="0"/>
                    </a:moveTo>
                    <a:lnTo>
                      <a:pt x="13" y="24"/>
                    </a:lnTo>
                    <a:lnTo>
                      <a:pt x="27" y="49"/>
                    </a:lnTo>
                    <a:lnTo>
                      <a:pt x="39" y="75"/>
                    </a:lnTo>
                    <a:lnTo>
                      <a:pt x="52" y="101"/>
                    </a:lnTo>
                    <a:lnTo>
                      <a:pt x="63" y="127"/>
                    </a:lnTo>
                    <a:lnTo>
                      <a:pt x="75" y="153"/>
                    </a:lnTo>
                    <a:lnTo>
                      <a:pt x="88" y="179"/>
                    </a:lnTo>
                    <a:lnTo>
                      <a:pt x="102" y="202"/>
                    </a:lnTo>
                    <a:lnTo>
                      <a:pt x="134" y="258"/>
                    </a:lnTo>
                    <a:lnTo>
                      <a:pt x="167" y="312"/>
                    </a:lnTo>
                    <a:lnTo>
                      <a:pt x="201" y="366"/>
                    </a:lnTo>
                    <a:lnTo>
                      <a:pt x="235" y="421"/>
                    </a:lnTo>
                    <a:lnTo>
                      <a:pt x="272" y="475"/>
                    </a:lnTo>
                    <a:lnTo>
                      <a:pt x="307" y="530"/>
                    </a:lnTo>
                    <a:lnTo>
                      <a:pt x="343" y="585"/>
                    </a:lnTo>
                    <a:lnTo>
                      <a:pt x="378" y="639"/>
                    </a:lnTo>
                    <a:lnTo>
                      <a:pt x="413" y="695"/>
                    </a:lnTo>
                    <a:lnTo>
                      <a:pt x="447" y="749"/>
                    </a:lnTo>
                    <a:lnTo>
                      <a:pt x="480" y="803"/>
                    </a:lnTo>
                    <a:lnTo>
                      <a:pt x="513" y="858"/>
                    </a:lnTo>
                    <a:lnTo>
                      <a:pt x="543" y="912"/>
                    </a:lnTo>
                    <a:lnTo>
                      <a:pt x="573" y="967"/>
                    </a:lnTo>
                    <a:lnTo>
                      <a:pt x="600" y="1022"/>
                    </a:lnTo>
                    <a:lnTo>
                      <a:pt x="625"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3" name="Freeform 1093"/>
              <p:cNvSpPr>
                <a:spLocks noChangeAspect="1"/>
              </p:cNvSpPr>
              <p:nvPr/>
            </p:nvSpPr>
            <p:spPr bwMode="auto">
              <a:xfrm>
                <a:off x="4447" y="2453"/>
                <a:ext cx="13" cy="42"/>
              </a:xfrm>
              <a:custGeom>
                <a:avLst/>
                <a:gdLst>
                  <a:gd name="T0" fmla="*/ 0 w 284"/>
                  <a:gd name="T1" fmla="*/ 0 h 925"/>
                  <a:gd name="T2" fmla="*/ 12 w 284"/>
                  <a:gd name="T3" fmla="*/ 29 h 925"/>
                  <a:gd name="T4" fmla="*/ 23 w 284"/>
                  <a:gd name="T5" fmla="*/ 57 h 925"/>
                  <a:gd name="T6" fmla="*/ 37 w 284"/>
                  <a:gd name="T7" fmla="*/ 86 h 925"/>
                  <a:gd name="T8" fmla="*/ 49 w 284"/>
                  <a:gd name="T9" fmla="*/ 113 h 925"/>
                  <a:gd name="T10" fmla="*/ 77 w 284"/>
                  <a:gd name="T11" fmla="*/ 169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2 h 925"/>
                  <a:gd name="T24" fmla="*/ 237 w 284"/>
                  <a:gd name="T25" fmla="*/ 500 h 925"/>
                  <a:gd name="T26" fmla="*/ 246 w 284"/>
                  <a:gd name="T27" fmla="*/ 529 h 925"/>
                  <a:gd name="T28" fmla="*/ 256 w 284"/>
                  <a:gd name="T29" fmla="*/ 556 h 925"/>
                  <a:gd name="T30" fmla="*/ 264 w 284"/>
                  <a:gd name="T31" fmla="*/ 586 h 925"/>
                  <a:gd name="T32" fmla="*/ 270 w 284"/>
                  <a:gd name="T33" fmla="*/ 615 h 925"/>
                  <a:gd name="T34" fmla="*/ 276 w 284"/>
                  <a:gd name="T35" fmla="*/ 645 h 925"/>
                  <a:gd name="T36" fmla="*/ 280 w 284"/>
                  <a:gd name="T37" fmla="*/ 673 h 925"/>
                  <a:gd name="T38" fmla="*/ 283 w 284"/>
                  <a:gd name="T39" fmla="*/ 704 h 925"/>
                  <a:gd name="T40" fmla="*/ 284 w 284"/>
                  <a:gd name="T41" fmla="*/ 734 h 925"/>
                  <a:gd name="T42" fmla="*/ 284 w 284"/>
                  <a:gd name="T43" fmla="*/ 765 h 925"/>
                  <a:gd name="T44" fmla="*/ 282 w 284"/>
                  <a:gd name="T45" fmla="*/ 796 h 925"/>
                  <a:gd name="T46" fmla="*/ 278 w 284"/>
                  <a:gd name="T47" fmla="*/ 827 h 925"/>
                  <a:gd name="T48" fmla="*/ 273 w 284"/>
                  <a:gd name="T49" fmla="*/ 860 h 925"/>
                  <a:gd name="T50" fmla="*/ 265 w 284"/>
                  <a:gd name="T51" fmla="*/ 892 h 925"/>
                  <a:gd name="T52" fmla="*/ 256 w 284"/>
                  <a:gd name="T53" fmla="*/ 925 h 925"/>
                  <a:gd name="T54" fmla="*/ 242 w 284"/>
                  <a:gd name="T55" fmla="*/ 892 h 925"/>
                  <a:gd name="T56" fmla="*/ 230 w 284"/>
                  <a:gd name="T57" fmla="*/ 858 h 925"/>
                  <a:gd name="T58" fmla="*/ 219 w 284"/>
                  <a:gd name="T59" fmla="*/ 823 h 925"/>
                  <a:gd name="T60" fmla="*/ 210 w 284"/>
                  <a:gd name="T61" fmla="*/ 788 h 925"/>
                  <a:gd name="T62" fmla="*/ 194 w 284"/>
                  <a:gd name="T63" fmla="*/ 717 h 925"/>
                  <a:gd name="T64" fmla="*/ 178 w 284"/>
                  <a:gd name="T65" fmla="*/ 647 h 925"/>
                  <a:gd name="T66" fmla="*/ 170 w 284"/>
                  <a:gd name="T67" fmla="*/ 611 h 925"/>
                  <a:gd name="T68" fmla="*/ 162 w 284"/>
                  <a:gd name="T69" fmla="*/ 575 h 925"/>
                  <a:gd name="T70" fmla="*/ 152 w 284"/>
                  <a:gd name="T71" fmla="*/ 540 h 925"/>
                  <a:gd name="T72" fmla="*/ 143 w 284"/>
                  <a:gd name="T73" fmla="*/ 505 h 925"/>
                  <a:gd name="T74" fmla="*/ 132 w 284"/>
                  <a:gd name="T75" fmla="*/ 470 h 925"/>
                  <a:gd name="T76" fmla="*/ 119 w 284"/>
                  <a:gd name="T77" fmla="*/ 435 h 925"/>
                  <a:gd name="T78" fmla="*/ 106 w 284"/>
                  <a:gd name="T79" fmla="*/ 402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9"/>
                    </a:lnTo>
                    <a:lnTo>
                      <a:pt x="23" y="57"/>
                    </a:lnTo>
                    <a:lnTo>
                      <a:pt x="37" y="86"/>
                    </a:lnTo>
                    <a:lnTo>
                      <a:pt x="49" y="113"/>
                    </a:lnTo>
                    <a:lnTo>
                      <a:pt x="77" y="169"/>
                    </a:lnTo>
                    <a:lnTo>
                      <a:pt x="105" y="223"/>
                    </a:lnTo>
                    <a:lnTo>
                      <a:pt x="134" y="278"/>
                    </a:lnTo>
                    <a:lnTo>
                      <a:pt x="162" y="333"/>
                    </a:lnTo>
                    <a:lnTo>
                      <a:pt x="189" y="388"/>
                    </a:lnTo>
                    <a:lnTo>
                      <a:pt x="214" y="444"/>
                    </a:lnTo>
                    <a:lnTo>
                      <a:pt x="226" y="472"/>
                    </a:lnTo>
                    <a:lnTo>
                      <a:pt x="237" y="500"/>
                    </a:lnTo>
                    <a:lnTo>
                      <a:pt x="246" y="529"/>
                    </a:lnTo>
                    <a:lnTo>
                      <a:pt x="256" y="556"/>
                    </a:lnTo>
                    <a:lnTo>
                      <a:pt x="264" y="586"/>
                    </a:lnTo>
                    <a:lnTo>
                      <a:pt x="270" y="615"/>
                    </a:lnTo>
                    <a:lnTo>
                      <a:pt x="276" y="645"/>
                    </a:lnTo>
                    <a:lnTo>
                      <a:pt x="280" y="673"/>
                    </a:lnTo>
                    <a:lnTo>
                      <a:pt x="283" y="704"/>
                    </a:lnTo>
                    <a:lnTo>
                      <a:pt x="284" y="734"/>
                    </a:lnTo>
                    <a:lnTo>
                      <a:pt x="284" y="765"/>
                    </a:lnTo>
                    <a:lnTo>
                      <a:pt x="282" y="796"/>
                    </a:lnTo>
                    <a:lnTo>
                      <a:pt x="278" y="827"/>
                    </a:lnTo>
                    <a:lnTo>
                      <a:pt x="273" y="860"/>
                    </a:lnTo>
                    <a:lnTo>
                      <a:pt x="265" y="892"/>
                    </a:lnTo>
                    <a:lnTo>
                      <a:pt x="256" y="925"/>
                    </a:lnTo>
                    <a:lnTo>
                      <a:pt x="242" y="892"/>
                    </a:lnTo>
                    <a:lnTo>
                      <a:pt x="230" y="858"/>
                    </a:lnTo>
                    <a:lnTo>
                      <a:pt x="219" y="823"/>
                    </a:lnTo>
                    <a:lnTo>
                      <a:pt x="210" y="788"/>
                    </a:lnTo>
                    <a:lnTo>
                      <a:pt x="194" y="717"/>
                    </a:lnTo>
                    <a:lnTo>
                      <a:pt x="178" y="647"/>
                    </a:lnTo>
                    <a:lnTo>
                      <a:pt x="170" y="611"/>
                    </a:lnTo>
                    <a:lnTo>
                      <a:pt x="162" y="575"/>
                    </a:lnTo>
                    <a:lnTo>
                      <a:pt x="152" y="540"/>
                    </a:lnTo>
                    <a:lnTo>
                      <a:pt x="143" y="505"/>
                    </a:lnTo>
                    <a:lnTo>
                      <a:pt x="132" y="470"/>
                    </a:lnTo>
                    <a:lnTo>
                      <a:pt x="119" y="435"/>
                    </a:lnTo>
                    <a:lnTo>
                      <a:pt x="106" y="402"/>
                    </a:lnTo>
                    <a:lnTo>
                      <a:pt x="90" y="3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04" name="Freeform 1094"/>
              <p:cNvSpPr>
                <a:spLocks noChangeAspect="1"/>
              </p:cNvSpPr>
              <p:nvPr/>
            </p:nvSpPr>
            <p:spPr bwMode="auto">
              <a:xfrm>
                <a:off x="4447" y="2453"/>
                <a:ext cx="13" cy="42"/>
              </a:xfrm>
              <a:custGeom>
                <a:avLst/>
                <a:gdLst>
                  <a:gd name="T0" fmla="*/ 0 w 284"/>
                  <a:gd name="T1" fmla="*/ 0 h 925"/>
                  <a:gd name="T2" fmla="*/ 12 w 284"/>
                  <a:gd name="T3" fmla="*/ 29 h 925"/>
                  <a:gd name="T4" fmla="*/ 23 w 284"/>
                  <a:gd name="T5" fmla="*/ 57 h 925"/>
                  <a:gd name="T6" fmla="*/ 37 w 284"/>
                  <a:gd name="T7" fmla="*/ 86 h 925"/>
                  <a:gd name="T8" fmla="*/ 49 w 284"/>
                  <a:gd name="T9" fmla="*/ 113 h 925"/>
                  <a:gd name="T10" fmla="*/ 77 w 284"/>
                  <a:gd name="T11" fmla="*/ 169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2 h 925"/>
                  <a:gd name="T24" fmla="*/ 237 w 284"/>
                  <a:gd name="T25" fmla="*/ 500 h 925"/>
                  <a:gd name="T26" fmla="*/ 246 w 284"/>
                  <a:gd name="T27" fmla="*/ 529 h 925"/>
                  <a:gd name="T28" fmla="*/ 256 w 284"/>
                  <a:gd name="T29" fmla="*/ 556 h 925"/>
                  <a:gd name="T30" fmla="*/ 264 w 284"/>
                  <a:gd name="T31" fmla="*/ 586 h 925"/>
                  <a:gd name="T32" fmla="*/ 270 w 284"/>
                  <a:gd name="T33" fmla="*/ 615 h 925"/>
                  <a:gd name="T34" fmla="*/ 276 w 284"/>
                  <a:gd name="T35" fmla="*/ 645 h 925"/>
                  <a:gd name="T36" fmla="*/ 280 w 284"/>
                  <a:gd name="T37" fmla="*/ 673 h 925"/>
                  <a:gd name="T38" fmla="*/ 283 w 284"/>
                  <a:gd name="T39" fmla="*/ 704 h 925"/>
                  <a:gd name="T40" fmla="*/ 284 w 284"/>
                  <a:gd name="T41" fmla="*/ 734 h 925"/>
                  <a:gd name="T42" fmla="*/ 284 w 284"/>
                  <a:gd name="T43" fmla="*/ 765 h 925"/>
                  <a:gd name="T44" fmla="*/ 282 w 284"/>
                  <a:gd name="T45" fmla="*/ 796 h 925"/>
                  <a:gd name="T46" fmla="*/ 278 w 284"/>
                  <a:gd name="T47" fmla="*/ 827 h 925"/>
                  <a:gd name="T48" fmla="*/ 273 w 284"/>
                  <a:gd name="T49" fmla="*/ 860 h 925"/>
                  <a:gd name="T50" fmla="*/ 265 w 284"/>
                  <a:gd name="T51" fmla="*/ 892 h 925"/>
                  <a:gd name="T52" fmla="*/ 256 w 284"/>
                  <a:gd name="T53" fmla="*/ 925 h 925"/>
                  <a:gd name="T54" fmla="*/ 242 w 284"/>
                  <a:gd name="T55" fmla="*/ 892 h 925"/>
                  <a:gd name="T56" fmla="*/ 230 w 284"/>
                  <a:gd name="T57" fmla="*/ 858 h 925"/>
                  <a:gd name="T58" fmla="*/ 219 w 284"/>
                  <a:gd name="T59" fmla="*/ 823 h 925"/>
                  <a:gd name="T60" fmla="*/ 210 w 284"/>
                  <a:gd name="T61" fmla="*/ 788 h 925"/>
                  <a:gd name="T62" fmla="*/ 194 w 284"/>
                  <a:gd name="T63" fmla="*/ 717 h 925"/>
                  <a:gd name="T64" fmla="*/ 178 w 284"/>
                  <a:gd name="T65" fmla="*/ 647 h 925"/>
                  <a:gd name="T66" fmla="*/ 170 w 284"/>
                  <a:gd name="T67" fmla="*/ 611 h 925"/>
                  <a:gd name="T68" fmla="*/ 162 w 284"/>
                  <a:gd name="T69" fmla="*/ 575 h 925"/>
                  <a:gd name="T70" fmla="*/ 152 w 284"/>
                  <a:gd name="T71" fmla="*/ 540 h 925"/>
                  <a:gd name="T72" fmla="*/ 143 w 284"/>
                  <a:gd name="T73" fmla="*/ 505 h 925"/>
                  <a:gd name="T74" fmla="*/ 132 w 284"/>
                  <a:gd name="T75" fmla="*/ 470 h 925"/>
                  <a:gd name="T76" fmla="*/ 119 w 284"/>
                  <a:gd name="T77" fmla="*/ 435 h 925"/>
                  <a:gd name="T78" fmla="*/ 106 w 284"/>
                  <a:gd name="T79" fmla="*/ 402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9"/>
                    </a:lnTo>
                    <a:lnTo>
                      <a:pt x="23" y="57"/>
                    </a:lnTo>
                    <a:lnTo>
                      <a:pt x="37" y="86"/>
                    </a:lnTo>
                    <a:lnTo>
                      <a:pt x="49" y="113"/>
                    </a:lnTo>
                    <a:lnTo>
                      <a:pt x="77" y="169"/>
                    </a:lnTo>
                    <a:lnTo>
                      <a:pt x="105" y="223"/>
                    </a:lnTo>
                    <a:lnTo>
                      <a:pt x="134" y="278"/>
                    </a:lnTo>
                    <a:lnTo>
                      <a:pt x="162" y="333"/>
                    </a:lnTo>
                    <a:lnTo>
                      <a:pt x="189" y="388"/>
                    </a:lnTo>
                    <a:lnTo>
                      <a:pt x="214" y="444"/>
                    </a:lnTo>
                    <a:lnTo>
                      <a:pt x="226" y="472"/>
                    </a:lnTo>
                    <a:lnTo>
                      <a:pt x="237" y="500"/>
                    </a:lnTo>
                    <a:lnTo>
                      <a:pt x="246" y="529"/>
                    </a:lnTo>
                    <a:lnTo>
                      <a:pt x="256" y="556"/>
                    </a:lnTo>
                    <a:lnTo>
                      <a:pt x="264" y="586"/>
                    </a:lnTo>
                    <a:lnTo>
                      <a:pt x="270" y="615"/>
                    </a:lnTo>
                    <a:lnTo>
                      <a:pt x="276" y="645"/>
                    </a:lnTo>
                    <a:lnTo>
                      <a:pt x="280" y="673"/>
                    </a:lnTo>
                    <a:lnTo>
                      <a:pt x="283" y="704"/>
                    </a:lnTo>
                    <a:lnTo>
                      <a:pt x="284" y="734"/>
                    </a:lnTo>
                    <a:lnTo>
                      <a:pt x="284" y="765"/>
                    </a:lnTo>
                    <a:lnTo>
                      <a:pt x="282" y="796"/>
                    </a:lnTo>
                    <a:lnTo>
                      <a:pt x="278" y="827"/>
                    </a:lnTo>
                    <a:lnTo>
                      <a:pt x="273" y="860"/>
                    </a:lnTo>
                    <a:lnTo>
                      <a:pt x="265" y="892"/>
                    </a:lnTo>
                    <a:lnTo>
                      <a:pt x="256" y="925"/>
                    </a:lnTo>
                    <a:lnTo>
                      <a:pt x="242" y="892"/>
                    </a:lnTo>
                    <a:lnTo>
                      <a:pt x="230" y="858"/>
                    </a:lnTo>
                    <a:lnTo>
                      <a:pt x="219" y="823"/>
                    </a:lnTo>
                    <a:lnTo>
                      <a:pt x="210" y="788"/>
                    </a:lnTo>
                    <a:lnTo>
                      <a:pt x="194" y="717"/>
                    </a:lnTo>
                    <a:lnTo>
                      <a:pt x="178" y="647"/>
                    </a:lnTo>
                    <a:lnTo>
                      <a:pt x="170" y="611"/>
                    </a:lnTo>
                    <a:lnTo>
                      <a:pt x="162" y="575"/>
                    </a:lnTo>
                    <a:lnTo>
                      <a:pt x="152" y="540"/>
                    </a:lnTo>
                    <a:lnTo>
                      <a:pt x="143" y="505"/>
                    </a:lnTo>
                    <a:lnTo>
                      <a:pt x="132" y="470"/>
                    </a:lnTo>
                    <a:lnTo>
                      <a:pt x="119" y="435"/>
                    </a:lnTo>
                    <a:lnTo>
                      <a:pt x="106" y="402"/>
                    </a:lnTo>
                    <a:lnTo>
                      <a:pt x="90" y="36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5" name="Freeform 1095"/>
              <p:cNvSpPr>
                <a:spLocks noChangeAspect="1"/>
              </p:cNvSpPr>
              <p:nvPr/>
            </p:nvSpPr>
            <p:spPr bwMode="auto">
              <a:xfrm>
                <a:off x="4329" y="2368"/>
                <a:ext cx="36" cy="96"/>
              </a:xfrm>
              <a:custGeom>
                <a:avLst/>
                <a:gdLst>
                  <a:gd name="T0" fmla="*/ 791 w 791"/>
                  <a:gd name="T1" fmla="*/ 0 h 2102"/>
                  <a:gd name="T2" fmla="*/ 785 w 791"/>
                  <a:gd name="T3" fmla="*/ 0 h 2102"/>
                  <a:gd name="T4" fmla="*/ 779 w 791"/>
                  <a:gd name="T5" fmla="*/ 2 h 2102"/>
                  <a:gd name="T6" fmla="*/ 772 w 791"/>
                  <a:gd name="T7" fmla="*/ 5 h 2102"/>
                  <a:gd name="T8" fmla="*/ 765 w 791"/>
                  <a:gd name="T9" fmla="*/ 9 h 2102"/>
                  <a:gd name="T10" fmla="*/ 758 w 791"/>
                  <a:gd name="T11" fmla="*/ 14 h 2102"/>
                  <a:gd name="T12" fmla="*/ 751 w 791"/>
                  <a:gd name="T13" fmla="*/ 20 h 2102"/>
                  <a:gd name="T14" fmla="*/ 744 w 791"/>
                  <a:gd name="T15" fmla="*/ 26 h 2102"/>
                  <a:gd name="T16" fmla="*/ 736 w 791"/>
                  <a:gd name="T17" fmla="*/ 34 h 2102"/>
                  <a:gd name="T18" fmla="*/ 721 w 791"/>
                  <a:gd name="T19" fmla="*/ 51 h 2102"/>
                  <a:gd name="T20" fmla="*/ 705 w 791"/>
                  <a:gd name="T21" fmla="*/ 70 h 2102"/>
                  <a:gd name="T22" fmla="*/ 691 w 791"/>
                  <a:gd name="T23" fmla="*/ 91 h 2102"/>
                  <a:gd name="T24" fmla="*/ 676 w 791"/>
                  <a:gd name="T25" fmla="*/ 114 h 2102"/>
                  <a:gd name="T26" fmla="*/ 662 w 791"/>
                  <a:gd name="T27" fmla="*/ 136 h 2102"/>
                  <a:gd name="T28" fmla="*/ 649 w 791"/>
                  <a:gd name="T29" fmla="*/ 159 h 2102"/>
                  <a:gd name="T30" fmla="*/ 637 w 791"/>
                  <a:gd name="T31" fmla="*/ 181 h 2102"/>
                  <a:gd name="T32" fmla="*/ 626 w 791"/>
                  <a:gd name="T33" fmla="*/ 203 h 2102"/>
                  <a:gd name="T34" fmla="*/ 617 w 791"/>
                  <a:gd name="T35" fmla="*/ 222 h 2102"/>
                  <a:gd name="T36" fmla="*/ 609 w 791"/>
                  <a:gd name="T37" fmla="*/ 240 h 2102"/>
                  <a:gd name="T38" fmla="*/ 603 w 791"/>
                  <a:gd name="T39" fmla="*/ 254 h 2102"/>
                  <a:gd name="T40" fmla="*/ 600 w 791"/>
                  <a:gd name="T41" fmla="*/ 265 h 2102"/>
                  <a:gd name="T42" fmla="*/ 563 w 791"/>
                  <a:gd name="T43" fmla="*/ 371 h 2102"/>
                  <a:gd name="T44" fmla="*/ 527 w 791"/>
                  <a:gd name="T45" fmla="*/ 474 h 2102"/>
                  <a:gd name="T46" fmla="*/ 493 w 791"/>
                  <a:gd name="T47" fmla="*/ 573 h 2102"/>
                  <a:gd name="T48" fmla="*/ 461 w 791"/>
                  <a:gd name="T49" fmla="*/ 672 h 2102"/>
                  <a:gd name="T50" fmla="*/ 429 w 791"/>
                  <a:gd name="T51" fmla="*/ 768 h 2102"/>
                  <a:gd name="T52" fmla="*/ 399 w 791"/>
                  <a:gd name="T53" fmla="*/ 864 h 2102"/>
                  <a:gd name="T54" fmla="*/ 368 w 791"/>
                  <a:gd name="T55" fmla="*/ 959 h 2102"/>
                  <a:gd name="T56" fmla="*/ 338 w 791"/>
                  <a:gd name="T57" fmla="*/ 1054 h 2102"/>
                  <a:gd name="T58" fmla="*/ 308 w 791"/>
                  <a:gd name="T59" fmla="*/ 1150 h 2102"/>
                  <a:gd name="T60" fmla="*/ 278 w 791"/>
                  <a:gd name="T61" fmla="*/ 1245 h 2102"/>
                  <a:gd name="T62" fmla="*/ 247 w 791"/>
                  <a:gd name="T63" fmla="*/ 1342 h 2102"/>
                  <a:gd name="T64" fmla="*/ 216 w 791"/>
                  <a:gd name="T65" fmla="*/ 1441 h 2102"/>
                  <a:gd name="T66" fmla="*/ 183 w 791"/>
                  <a:gd name="T67" fmla="*/ 1542 h 2102"/>
                  <a:gd name="T68" fmla="*/ 150 w 791"/>
                  <a:gd name="T69" fmla="*/ 1645 h 2102"/>
                  <a:gd name="T70" fmla="*/ 114 w 791"/>
                  <a:gd name="T71" fmla="*/ 1752 h 2102"/>
                  <a:gd name="T72" fmla="*/ 77 w 791"/>
                  <a:gd name="T73" fmla="*/ 1861 h 2102"/>
                  <a:gd name="T74" fmla="*/ 67 w 791"/>
                  <a:gd name="T75" fmla="*/ 1887 h 2102"/>
                  <a:gd name="T76" fmla="*/ 56 w 791"/>
                  <a:gd name="T77" fmla="*/ 1917 h 2102"/>
                  <a:gd name="T78" fmla="*/ 44 w 791"/>
                  <a:gd name="T79" fmla="*/ 1949 h 2102"/>
                  <a:gd name="T80" fmla="*/ 34 w 791"/>
                  <a:gd name="T81" fmla="*/ 1981 h 2102"/>
                  <a:gd name="T82" fmla="*/ 24 w 791"/>
                  <a:gd name="T83" fmla="*/ 2015 h 2102"/>
                  <a:gd name="T84" fmla="*/ 15 w 791"/>
                  <a:gd name="T85" fmla="*/ 2047 h 2102"/>
                  <a:gd name="T86" fmla="*/ 6 w 791"/>
                  <a:gd name="T87" fmla="*/ 2076 h 2102"/>
                  <a:gd name="T88" fmla="*/ 0 w 791"/>
                  <a:gd name="T89" fmla="*/ 2102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2">
                    <a:moveTo>
                      <a:pt x="791" y="0"/>
                    </a:moveTo>
                    <a:lnTo>
                      <a:pt x="785" y="0"/>
                    </a:lnTo>
                    <a:lnTo>
                      <a:pt x="779" y="2"/>
                    </a:lnTo>
                    <a:lnTo>
                      <a:pt x="772" y="5"/>
                    </a:lnTo>
                    <a:lnTo>
                      <a:pt x="765" y="9"/>
                    </a:lnTo>
                    <a:lnTo>
                      <a:pt x="758" y="14"/>
                    </a:lnTo>
                    <a:lnTo>
                      <a:pt x="751" y="20"/>
                    </a:lnTo>
                    <a:lnTo>
                      <a:pt x="744" y="26"/>
                    </a:lnTo>
                    <a:lnTo>
                      <a:pt x="736" y="34"/>
                    </a:lnTo>
                    <a:lnTo>
                      <a:pt x="721" y="51"/>
                    </a:lnTo>
                    <a:lnTo>
                      <a:pt x="705" y="70"/>
                    </a:lnTo>
                    <a:lnTo>
                      <a:pt x="691" y="91"/>
                    </a:lnTo>
                    <a:lnTo>
                      <a:pt x="676" y="114"/>
                    </a:lnTo>
                    <a:lnTo>
                      <a:pt x="662" y="136"/>
                    </a:lnTo>
                    <a:lnTo>
                      <a:pt x="649" y="159"/>
                    </a:lnTo>
                    <a:lnTo>
                      <a:pt x="637" y="181"/>
                    </a:lnTo>
                    <a:lnTo>
                      <a:pt x="626" y="203"/>
                    </a:lnTo>
                    <a:lnTo>
                      <a:pt x="617" y="222"/>
                    </a:lnTo>
                    <a:lnTo>
                      <a:pt x="609" y="240"/>
                    </a:lnTo>
                    <a:lnTo>
                      <a:pt x="603" y="254"/>
                    </a:lnTo>
                    <a:lnTo>
                      <a:pt x="600" y="265"/>
                    </a:lnTo>
                    <a:lnTo>
                      <a:pt x="563" y="371"/>
                    </a:lnTo>
                    <a:lnTo>
                      <a:pt x="527" y="474"/>
                    </a:lnTo>
                    <a:lnTo>
                      <a:pt x="493" y="573"/>
                    </a:lnTo>
                    <a:lnTo>
                      <a:pt x="461" y="672"/>
                    </a:lnTo>
                    <a:lnTo>
                      <a:pt x="429" y="768"/>
                    </a:lnTo>
                    <a:lnTo>
                      <a:pt x="399" y="864"/>
                    </a:lnTo>
                    <a:lnTo>
                      <a:pt x="368" y="959"/>
                    </a:lnTo>
                    <a:lnTo>
                      <a:pt x="338" y="1054"/>
                    </a:lnTo>
                    <a:lnTo>
                      <a:pt x="308" y="1150"/>
                    </a:lnTo>
                    <a:lnTo>
                      <a:pt x="278" y="1245"/>
                    </a:lnTo>
                    <a:lnTo>
                      <a:pt x="247" y="1342"/>
                    </a:lnTo>
                    <a:lnTo>
                      <a:pt x="216" y="1441"/>
                    </a:lnTo>
                    <a:lnTo>
                      <a:pt x="183" y="1542"/>
                    </a:lnTo>
                    <a:lnTo>
                      <a:pt x="150" y="1645"/>
                    </a:lnTo>
                    <a:lnTo>
                      <a:pt x="114" y="1752"/>
                    </a:lnTo>
                    <a:lnTo>
                      <a:pt x="77" y="1861"/>
                    </a:lnTo>
                    <a:lnTo>
                      <a:pt x="67" y="1887"/>
                    </a:lnTo>
                    <a:lnTo>
                      <a:pt x="56" y="1917"/>
                    </a:lnTo>
                    <a:lnTo>
                      <a:pt x="44" y="1949"/>
                    </a:lnTo>
                    <a:lnTo>
                      <a:pt x="34" y="1981"/>
                    </a:lnTo>
                    <a:lnTo>
                      <a:pt x="24" y="2015"/>
                    </a:lnTo>
                    <a:lnTo>
                      <a:pt x="15" y="2047"/>
                    </a:lnTo>
                    <a:lnTo>
                      <a:pt x="6" y="2076"/>
                    </a:lnTo>
                    <a:lnTo>
                      <a:pt x="0" y="21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6" name="Freeform 1096"/>
              <p:cNvSpPr>
                <a:spLocks noChangeAspect="1"/>
              </p:cNvSpPr>
              <p:nvPr/>
            </p:nvSpPr>
            <p:spPr bwMode="auto">
              <a:xfrm>
                <a:off x="4354" y="2349"/>
                <a:ext cx="39" cy="216"/>
              </a:xfrm>
              <a:custGeom>
                <a:avLst/>
                <a:gdLst>
                  <a:gd name="T0" fmla="*/ 6 w 856"/>
                  <a:gd name="T1" fmla="*/ 4709 h 4762"/>
                  <a:gd name="T2" fmla="*/ 17 w 856"/>
                  <a:gd name="T3" fmla="*/ 4609 h 4762"/>
                  <a:gd name="T4" fmla="*/ 31 w 856"/>
                  <a:gd name="T5" fmla="*/ 4517 h 4762"/>
                  <a:gd name="T6" fmla="*/ 48 w 856"/>
                  <a:gd name="T7" fmla="*/ 4433 h 4762"/>
                  <a:gd name="T8" fmla="*/ 66 w 856"/>
                  <a:gd name="T9" fmla="*/ 4357 h 4762"/>
                  <a:gd name="T10" fmla="*/ 87 w 856"/>
                  <a:gd name="T11" fmla="*/ 4288 h 4762"/>
                  <a:gd name="T12" fmla="*/ 110 w 856"/>
                  <a:gd name="T13" fmla="*/ 4223 h 4762"/>
                  <a:gd name="T14" fmla="*/ 137 w 856"/>
                  <a:gd name="T15" fmla="*/ 4164 h 4762"/>
                  <a:gd name="T16" fmla="*/ 165 w 856"/>
                  <a:gd name="T17" fmla="*/ 4110 h 4762"/>
                  <a:gd name="T18" fmla="*/ 197 w 856"/>
                  <a:gd name="T19" fmla="*/ 4061 h 4762"/>
                  <a:gd name="T20" fmla="*/ 231 w 856"/>
                  <a:gd name="T21" fmla="*/ 4014 h 4762"/>
                  <a:gd name="T22" fmla="*/ 268 w 856"/>
                  <a:gd name="T23" fmla="*/ 3970 h 4762"/>
                  <a:gd name="T24" fmla="*/ 308 w 856"/>
                  <a:gd name="T25" fmla="*/ 3927 h 4762"/>
                  <a:gd name="T26" fmla="*/ 351 w 856"/>
                  <a:gd name="T27" fmla="*/ 3886 h 4762"/>
                  <a:gd name="T28" fmla="*/ 422 w 856"/>
                  <a:gd name="T29" fmla="*/ 3827 h 4762"/>
                  <a:gd name="T30" fmla="*/ 490 w 856"/>
                  <a:gd name="T31" fmla="*/ 3773 h 4762"/>
                  <a:gd name="T32" fmla="*/ 524 w 856"/>
                  <a:gd name="T33" fmla="*/ 3735 h 4762"/>
                  <a:gd name="T34" fmla="*/ 556 w 856"/>
                  <a:gd name="T35" fmla="*/ 3685 h 4762"/>
                  <a:gd name="T36" fmla="*/ 586 w 856"/>
                  <a:gd name="T37" fmla="*/ 3627 h 4762"/>
                  <a:gd name="T38" fmla="*/ 615 w 856"/>
                  <a:gd name="T39" fmla="*/ 3560 h 4762"/>
                  <a:gd name="T40" fmla="*/ 641 w 856"/>
                  <a:gd name="T41" fmla="*/ 3485 h 4762"/>
                  <a:gd name="T42" fmla="*/ 664 w 856"/>
                  <a:gd name="T43" fmla="*/ 3404 h 4762"/>
                  <a:gd name="T44" fmla="*/ 686 w 856"/>
                  <a:gd name="T45" fmla="*/ 3317 h 4762"/>
                  <a:gd name="T46" fmla="*/ 705 w 856"/>
                  <a:gd name="T47" fmla="*/ 3227 h 4762"/>
                  <a:gd name="T48" fmla="*/ 721 w 856"/>
                  <a:gd name="T49" fmla="*/ 3133 h 4762"/>
                  <a:gd name="T50" fmla="*/ 736 w 856"/>
                  <a:gd name="T51" fmla="*/ 3037 h 4762"/>
                  <a:gd name="T52" fmla="*/ 747 w 856"/>
                  <a:gd name="T53" fmla="*/ 2940 h 4762"/>
                  <a:gd name="T54" fmla="*/ 756 w 856"/>
                  <a:gd name="T55" fmla="*/ 2843 h 4762"/>
                  <a:gd name="T56" fmla="*/ 763 w 856"/>
                  <a:gd name="T57" fmla="*/ 2747 h 4762"/>
                  <a:gd name="T58" fmla="*/ 766 w 856"/>
                  <a:gd name="T59" fmla="*/ 2654 h 4762"/>
                  <a:gd name="T60" fmla="*/ 767 w 856"/>
                  <a:gd name="T61" fmla="*/ 2564 h 4762"/>
                  <a:gd name="T62" fmla="*/ 767 w 856"/>
                  <a:gd name="T63" fmla="*/ 2490 h 4762"/>
                  <a:gd name="T64" fmla="*/ 770 w 856"/>
                  <a:gd name="T65" fmla="*/ 2403 h 4762"/>
                  <a:gd name="T66" fmla="*/ 775 w 856"/>
                  <a:gd name="T67" fmla="*/ 2298 h 4762"/>
                  <a:gd name="T68" fmla="*/ 778 w 856"/>
                  <a:gd name="T69" fmla="*/ 2195 h 4762"/>
                  <a:gd name="T70" fmla="*/ 779 w 856"/>
                  <a:gd name="T71" fmla="*/ 2133 h 4762"/>
                  <a:gd name="T72" fmla="*/ 782 w 856"/>
                  <a:gd name="T73" fmla="*/ 2051 h 4762"/>
                  <a:gd name="T74" fmla="*/ 787 w 856"/>
                  <a:gd name="T75" fmla="*/ 1947 h 4762"/>
                  <a:gd name="T76" fmla="*/ 790 w 856"/>
                  <a:gd name="T77" fmla="*/ 1860 h 4762"/>
                  <a:gd name="T78" fmla="*/ 794 w 856"/>
                  <a:gd name="T79" fmla="*/ 1793 h 4762"/>
                  <a:gd name="T80" fmla="*/ 801 w 856"/>
                  <a:gd name="T81" fmla="*/ 1624 h 4762"/>
                  <a:gd name="T82" fmla="*/ 809 w 856"/>
                  <a:gd name="T83" fmla="*/ 1374 h 4762"/>
                  <a:gd name="T84" fmla="*/ 818 w 856"/>
                  <a:gd name="T85" fmla="*/ 1076 h 4762"/>
                  <a:gd name="T86" fmla="*/ 828 w 856"/>
                  <a:gd name="T87" fmla="*/ 761 h 4762"/>
                  <a:gd name="T88" fmla="*/ 837 w 856"/>
                  <a:gd name="T89" fmla="*/ 463 h 4762"/>
                  <a:gd name="T90" fmla="*/ 845 w 856"/>
                  <a:gd name="T91" fmla="*/ 213 h 4762"/>
                  <a:gd name="T92" fmla="*/ 852 w 856"/>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4762">
                    <a:moveTo>
                      <a:pt x="0" y="4762"/>
                    </a:moveTo>
                    <a:lnTo>
                      <a:pt x="6" y="4709"/>
                    </a:lnTo>
                    <a:lnTo>
                      <a:pt x="11" y="4658"/>
                    </a:lnTo>
                    <a:lnTo>
                      <a:pt x="17" y="4609"/>
                    </a:lnTo>
                    <a:lnTo>
                      <a:pt x="24" y="4562"/>
                    </a:lnTo>
                    <a:lnTo>
                      <a:pt x="31" y="4517"/>
                    </a:lnTo>
                    <a:lnTo>
                      <a:pt x="39" y="4474"/>
                    </a:lnTo>
                    <a:lnTo>
                      <a:pt x="48" y="4433"/>
                    </a:lnTo>
                    <a:lnTo>
                      <a:pt x="56" y="4394"/>
                    </a:lnTo>
                    <a:lnTo>
                      <a:pt x="66" y="4357"/>
                    </a:lnTo>
                    <a:lnTo>
                      <a:pt x="76" y="4321"/>
                    </a:lnTo>
                    <a:lnTo>
                      <a:pt x="87" y="4288"/>
                    </a:lnTo>
                    <a:lnTo>
                      <a:pt x="99" y="4255"/>
                    </a:lnTo>
                    <a:lnTo>
                      <a:pt x="110" y="4223"/>
                    </a:lnTo>
                    <a:lnTo>
                      <a:pt x="123" y="4193"/>
                    </a:lnTo>
                    <a:lnTo>
                      <a:pt x="137" y="4164"/>
                    </a:lnTo>
                    <a:lnTo>
                      <a:pt x="150" y="4137"/>
                    </a:lnTo>
                    <a:lnTo>
                      <a:pt x="165" y="4110"/>
                    </a:lnTo>
                    <a:lnTo>
                      <a:pt x="180" y="4085"/>
                    </a:lnTo>
                    <a:lnTo>
                      <a:pt x="197" y="4061"/>
                    </a:lnTo>
                    <a:lnTo>
                      <a:pt x="213" y="4036"/>
                    </a:lnTo>
                    <a:lnTo>
                      <a:pt x="231" y="4014"/>
                    </a:lnTo>
                    <a:lnTo>
                      <a:pt x="249" y="3991"/>
                    </a:lnTo>
                    <a:lnTo>
                      <a:pt x="268" y="3970"/>
                    </a:lnTo>
                    <a:lnTo>
                      <a:pt x="288" y="3948"/>
                    </a:lnTo>
                    <a:lnTo>
                      <a:pt x="308" y="3927"/>
                    </a:lnTo>
                    <a:lnTo>
                      <a:pt x="329" y="3907"/>
                    </a:lnTo>
                    <a:lnTo>
                      <a:pt x="351" y="3886"/>
                    </a:lnTo>
                    <a:lnTo>
                      <a:pt x="373" y="3867"/>
                    </a:lnTo>
                    <a:lnTo>
                      <a:pt x="422" y="3827"/>
                    </a:lnTo>
                    <a:lnTo>
                      <a:pt x="472" y="3787"/>
                    </a:lnTo>
                    <a:lnTo>
                      <a:pt x="490" y="3773"/>
                    </a:lnTo>
                    <a:lnTo>
                      <a:pt x="507" y="3755"/>
                    </a:lnTo>
                    <a:lnTo>
                      <a:pt x="524" y="3735"/>
                    </a:lnTo>
                    <a:lnTo>
                      <a:pt x="541" y="3711"/>
                    </a:lnTo>
                    <a:lnTo>
                      <a:pt x="556" y="3685"/>
                    </a:lnTo>
                    <a:lnTo>
                      <a:pt x="572" y="3658"/>
                    </a:lnTo>
                    <a:lnTo>
                      <a:pt x="586" y="3627"/>
                    </a:lnTo>
                    <a:lnTo>
                      <a:pt x="600" y="3594"/>
                    </a:lnTo>
                    <a:lnTo>
                      <a:pt x="615" y="3560"/>
                    </a:lnTo>
                    <a:lnTo>
                      <a:pt x="627" y="3523"/>
                    </a:lnTo>
                    <a:lnTo>
                      <a:pt x="641" y="3485"/>
                    </a:lnTo>
                    <a:lnTo>
                      <a:pt x="653" y="3445"/>
                    </a:lnTo>
                    <a:lnTo>
                      <a:pt x="664" y="3404"/>
                    </a:lnTo>
                    <a:lnTo>
                      <a:pt x="676" y="3361"/>
                    </a:lnTo>
                    <a:lnTo>
                      <a:pt x="686" y="3317"/>
                    </a:lnTo>
                    <a:lnTo>
                      <a:pt x="695" y="3272"/>
                    </a:lnTo>
                    <a:lnTo>
                      <a:pt x="705" y="3227"/>
                    </a:lnTo>
                    <a:lnTo>
                      <a:pt x="714" y="3180"/>
                    </a:lnTo>
                    <a:lnTo>
                      <a:pt x="721" y="3133"/>
                    </a:lnTo>
                    <a:lnTo>
                      <a:pt x="728" y="3085"/>
                    </a:lnTo>
                    <a:lnTo>
                      <a:pt x="736" y="3037"/>
                    </a:lnTo>
                    <a:lnTo>
                      <a:pt x="742" y="2988"/>
                    </a:lnTo>
                    <a:lnTo>
                      <a:pt x="747" y="2940"/>
                    </a:lnTo>
                    <a:lnTo>
                      <a:pt x="752" y="2891"/>
                    </a:lnTo>
                    <a:lnTo>
                      <a:pt x="756" y="2843"/>
                    </a:lnTo>
                    <a:lnTo>
                      <a:pt x="759" y="2795"/>
                    </a:lnTo>
                    <a:lnTo>
                      <a:pt x="763" y="2747"/>
                    </a:lnTo>
                    <a:lnTo>
                      <a:pt x="765" y="2700"/>
                    </a:lnTo>
                    <a:lnTo>
                      <a:pt x="766" y="2654"/>
                    </a:lnTo>
                    <a:lnTo>
                      <a:pt x="767" y="2608"/>
                    </a:lnTo>
                    <a:lnTo>
                      <a:pt x="767" y="2564"/>
                    </a:lnTo>
                    <a:lnTo>
                      <a:pt x="766" y="2520"/>
                    </a:lnTo>
                    <a:lnTo>
                      <a:pt x="767" y="2490"/>
                    </a:lnTo>
                    <a:lnTo>
                      <a:pt x="768" y="2450"/>
                    </a:lnTo>
                    <a:lnTo>
                      <a:pt x="770" y="2403"/>
                    </a:lnTo>
                    <a:lnTo>
                      <a:pt x="772" y="2351"/>
                    </a:lnTo>
                    <a:lnTo>
                      <a:pt x="775" y="2298"/>
                    </a:lnTo>
                    <a:lnTo>
                      <a:pt x="777" y="2244"/>
                    </a:lnTo>
                    <a:lnTo>
                      <a:pt x="778" y="2195"/>
                    </a:lnTo>
                    <a:lnTo>
                      <a:pt x="778" y="2153"/>
                    </a:lnTo>
                    <a:lnTo>
                      <a:pt x="779" y="2133"/>
                    </a:lnTo>
                    <a:lnTo>
                      <a:pt x="780" y="2099"/>
                    </a:lnTo>
                    <a:lnTo>
                      <a:pt x="782" y="2051"/>
                    </a:lnTo>
                    <a:lnTo>
                      <a:pt x="785" y="1999"/>
                    </a:lnTo>
                    <a:lnTo>
                      <a:pt x="787" y="1947"/>
                    </a:lnTo>
                    <a:lnTo>
                      <a:pt x="789" y="1899"/>
                    </a:lnTo>
                    <a:lnTo>
                      <a:pt x="790" y="1860"/>
                    </a:lnTo>
                    <a:lnTo>
                      <a:pt x="791" y="1836"/>
                    </a:lnTo>
                    <a:lnTo>
                      <a:pt x="794" y="1793"/>
                    </a:lnTo>
                    <a:lnTo>
                      <a:pt x="797" y="1720"/>
                    </a:lnTo>
                    <a:lnTo>
                      <a:pt x="801" y="1624"/>
                    </a:lnTo>
                    <a:lnTo>
                      <a:pt x="805" y="1507"/>
                    </a:lnTo>
                    <a:lnTo>
                      <a:pt x="809" y="1374"/>
                    </a:lnTo>
                    <a:lnTo>
                      <a:pt x="813" y="1229"/>
                    </a:lnTo>
                    <a:lnTo>
                      <a:pt x="818" y="1076"/>
                    </a:lnTo>
                    <a:lnTo>
                      <a:pt x="824" y="918"/>
                    </a:lnTo>
                    <a:lnTo>
                      <a:pt x="828" y="761"/>
                    </a:lnTo>
                    <a:lnTo>
                      <a:pt x="833" y="608"/>
                    </a:lnTo>
                    <a:lnTo>
                      <a:pt x="837" y="463"/>
                    </a:lnTo>
                    <a:lnTo>
                      <a:pt x="841" y="329"/>
                    </a:lnTo>
                    <a:lnTo>
                      <a:pt x="845" y="213"/>
                    </a:lnTo>
                    <a:lnTo>
                      <a:pt x="849" y="116"/>
                    </a:lnTo>
                    <a:lnTo>
                      <a:pt x="852" y="44"/>
                    </a:lnTo>
                    <a:lnTo>
                      <a:pt x="856"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7" name="Freeform 1097"/>
              <p:cNvSpPr>
                <a:spLocks noChangeAspect="1"/>
              </p:cNvSpPr>
              <p:nvPr/>
            </p:nvSpPr>
            <p:spPr bwMode="auto">
              <a:xfrm>
                <a:off x="4358" y="2364"/>
                <a:ext cx="36" cy="201"/>
              </a:xfrm>
              <a:custGeom>
                <a:avLst/>
                <a:gdLst>
                  <a:gd name="T0" fmla="*/ 0 w 790"/>
                  <a:gd name="T1" fmla="*/ 4420 h 4433"/>
                  <a:gd name="T2" fmla="*/ 0 w 790"/>
                  <a:gd name="T3" fmla="*/ 4422 h 4433"/>
                  <a:gd name="T4" fmla="*/ 0 w 790"/>
                  <a:gd name="T5" fmla="*/ 4433 h 4433"/>
                  <a:gd name="T6" fmla="*/ 22 w 790"/>
                  <a:gd name="T7" fmla="*/ 4377 h 4433"/>
                  <a:gd name="T8" fmla="*/ 45 w 790"/>
                  <a:gd name="T9" fmla="*/ 4323 h 4433"/>
                  <a:gd name="T10" fmla="*/ 67 w 790"/>
                  <a:gd name="T11" fmla="*/ 4269 h 4433"/>
                  <a:gd name="T12" fmla="*/ 92 w 790"/>
                  <a:gd name="T13" fmla="*/ 4217 h 4433"/>
                  <a:gd name="T14" fmla="*/ 118 w 790"/>
                  <a:gd name="T15" fmla="*/ 4166 h 4433"/>
                  <a:gd name="T16" fmla="*/ 146 w 790"/>
                  <a:gd name="T17" fmla="*/ 4116 h 4433"/>
                  <a:gd name="T18" fmla="*/ 160 w 790"/>
                  <a:gd name="T19" fmla="*/ 4093 h 4433"/>
                  <a:gd name="T20" fmla="*/ 175 w 790"/>
                  <a:gd name="T21" fmla="*/ 4068 h 4433"/>
                  <a:gd name="T22" fmla="*/ 190 w 790"/>
                  <a:gd name="T23" fmla="*/ 4045 h 4433"/>
                  <a:gd name="T24" fmla="*/ 206 w 790"/>
                  <a:gd name="T25" fmla="*/ 4022 h 4433"/>
                  <a:gd name="T26" fmla="*/ 221 w 790"/>
                  <a:gd name="T27" fmla="*/ 3999 h 4433"/>
                  <a:gd name="T28" fmla="*/ 238 w 790"/>
                  <a:gd name="T29" fmla="*/ 3976 h 4433"/>
                  <a:gd name="T30" fmla="*/ 255 w 790"/>
                  <a:gd name="T31" fmla="*/ 3953 h 4433"/>
                  <a:gd name="T32" fmla="*/ 273 w 790"/>
                  <a:gd name="T33" fmla="*/ 3932 h 4433"/>
                  <a:gd name="T34" fmla="*/ 292 w 790"/>
                  <a:gd name="T35" fmla="*/ 3909 h 4433"/>
                  <a:gd name="T36" fmla="*/ 310 w 790"/>
                  <a:gd name="T37" fmla="*/ 3888 h 4433"/>
                  <a:gd name="T38" fmla="*/ 330 w 790"/>
                  <a:gd name="T39" fmla="*/ 3866 h 4433"/>
                  <a:gd name="T40" fmla="*/ 349 w 790"/>
                  <a:gd name="T41" fmla="*/ 3846 h 4433"/>
                  <a:gd name="T42" fmla="*/ 370 w 790"/>
                  <a:gd name="T43" fmla="*/ 3825 h 4433"/>
                  <a:gd name="T44" fmla="*/ 392 w 790"/>
                  <a:gd name="T45" fmla="*/ 3805 h 4433"/>
                  <a:gd name="T46" fmla="*/ 413 w 790"/>
                  <a:gd name="T47" fmla="*/ 3784 h 4433"/>
                  <a:gd name="T48" fmla="*/ 437 w 790"/>
                  <a:gd name="T49" fmla="*/ 3764 h 4433"/>
                  <a:gd name="T50" fmla="*/ 460 w 790"/>
                  <a:gd name="T51" fmla="*/ 3744 h 4433"/>
                  <a:gd name="T52" fmla="*/ 485 w 790"/>
                  <a:gd name="T53" fmla="*/ 3725 h 4433"/>
                  <a:gd name="T54" fmla="*/ 509 w 790"/>
                  <a:gd name="T55" fmla="*/ 3705 h 4433"/>
                  <a:gd name="T56" fmla="*/ 535 w 790"/>
                  <a:gd name="T57" fmla="*/ 3686 h 4433"/>
                  <a:gd name="T58" fmla="*/ 560 w 790"/>
                  <a:gd name="T59" fmla="*/ 3659 h 4433"/>
                  <a:gd name="T60" fmla="*/ 582 w 790"/>
                  <a:gd name="T61" fmla="*/ 3617 h 4433"/>
                  <a:gd name="T62" fmla="*/ 602 w 790"/>
                  <a:gd name="T63" fmla="*/ 3558 h 4433"/>
                  <a:gd name="T64" fmla="*/ 622 w 790"/>
                  <a:gd name="T65" fmla="*/ 3485 h 4433"/>
                  <a:gd name="T66" fmla="*/ 640 w 790"/>
                  <a:gd name="T67" fmla="*/ 3398 h 4433"/>
                  <a:gd name="T68" fmla="*/ 655 w 790"/>
                  <a:gd name="T69" fmla="*/ 3300 h 4433"/>
                  <a:gd name="T70" fmla="*/ 669 w 790"/>
                  <a:gd name="T71" fmla="*/ 3190 h 4433"/>
                  <a:gd name="T72" fmla="*/ 683 w 790"/>
                  <a:gd name="T73" fmla="*/ 3071 h 4433"/>
                  <a:gd name="T74" fmla="*/ 695 w 790"/>
                  <a:gd name="T75" fmla="*/ 2942 h 4433"/>
                  <a:gd name="T76" fmla="*/ 706 w 790"/>
                  <a:gd name="T77" fmla="*/ 2806 h 4433"/>
                  <a:gd name="T78" fmla="*/ 715 w 790"/>
                  <a:gd name="T79" fmla="*/ 2662 h 4433"/>
                  <a:gd name="T80" fmla="*/ 724 w 790"/>
                  <a:gd name="T81" fmla="*/ 2513 h 4433"/>
                  <a:gd name="T82" fmla="*/ 731 w 790"/>
                  <a:gd name="T83" fmla="*/ 2359 h 4433"/>
                  <a:gd name="T84" fmla="*/ 738 w 790"/>
                  <a:gd name="T85" fmla="*/ 2202 h 4433"/>
                  <a:gd name="T86" fmla="*/ 744 w 790"/>
                  <a:gd name="T87" fmla="*/ 2042 h 4433"/>
                  <a:gd name="T88" fmla="*/ 749 w 790"/>
                  <a:gd name="T89" fmla="*/ 1881 h 4433"/>
                  <a:gd name="T90" fmla="*/ 757 w 790"/>
                  <a:gd name="T91" fmla="*/ 1559 h 4433"/>
                  <a:gd name="T92" fmla="*/ 763 w 790"/>
                  <a:gd name="T93" fmla="*/ 1244 h 4433"/>
                  <a:gd name="T94" fmla="*/ 769 w 790"/>
                  <a:gd name="T95" fmla="*/ 946 h 4433"/>
                  <a:gd name="T96" fmla="*/ 772 w 790"/>
                  <a:gd name="T97" fmla="*/ 672 h 4433"/>
                  <a:gd name="T98" fmla="*/ 776 w 790"/>
                  <a:gd name="T99" fmla="*/ 432 h 4433"/>
                  <a:gd name="T100" fmla="*/ 780 w 790"/>
                  <a:gd name="T101" fmla="*/ 234 h 4433"/>
                  <a:gd name="T102" fmla="*/ 782 w 790"/>
                  <a:gd name="T103" fmla="*/ 154 h 4433"/>
                  <a:gd name="T104" fmla="*/ 784 w 790"/>
                  <a:gd name="T105" fmla="*/ 87 h 4433"/>
                  <a:gd name="T106" fmla="*/ 787 w 790"/>
                  <a:gd name="T107" fmla="*/ 36 h 4433"/>
                  <a:gd name="T108" fmla="*/ 790 w 790"/>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0" h="4433">
                    <a:moveTo>
                      <a:pt x="0" y="4420"/>
                    </a:moveTo>
                    <a:lnTo>
                      <a:pt x="0" y="4422"/>
                    </a:lnTo>
                    <a:lnTo>
                      <a:pt x="0" y="4433"/>
                    </a:lnTo>
                    <a:lnTo>
                      <a:pt x="22" y="4377"/>
                    </a:lnTo>
                    <a:lnTo>
                      <a:pt x="45" y="4323"/>
                    </a:lnTo>
                    <a:lnTo>
                      <a:pt x="67" y="4269"/>
                    </a:lnTo>
                    <a:lnTo>
                      <a:pt x="92" y="4217"/>
                    </a:lnTo>
                    <a:lnTo>
                      <a:pt x="118" y="4166"/>
                    </a:lnTo>
                    <a:lnTo>
                      <a:pt x="146" y="4116"/>
                    </a:lnTo>
                    <a:lnTo>
                      <a:pt x="160" y="4093"/>
                    </a:lnTo>
                    <a:lnTo>
                      <a:pt x="175" y="4068"/>
                    </a:lnTo>
                    <a:lnTo>
                      <a:pt x="190" y="4045"/>
                    </a:lnTo>
                    <a:lnTo>
                      <a:pt x="206" y="4022"/>
                    </a:lnTo>
                    <a:lnTo>
                      <a:pt x="221" y="3999"/>
                    </a:lnTo>
                    <a:lnTo>
                      <a:pt x="238" y="3976"/>
                    </a:lnTo>
                    <a:lnTo>
                      <a:pt x="255" y="3953"/>
                    </a:lnTo>
                    <a:lnTo>
                      <a:pt x="273" y="3932"/>
                    </a:lnTo>
                    <a:lnTo>
                      <a:pt x="292" y="3909"/>
                    </a:lnTo>
                    <a:lnTo>
                      <a:pt x="310" y="3888"/>
                    </a:lnTo>
                    <a:lnTo>
                      <a:pt x="330" y="3866"/>
                    </a:lnTo>
                    <a:lnTo>
                      <a:pt x="349" y="3846"/>
                    </a:lnTo>
                    <a:lnTo>
                      <a:pt x="370" y="3825"/>
                    </a:lnTo>
                    <a:lnTo>
                      <a:pt x="392" y="3805"/>
                    </a:lnTo>
                    <a:lnTo>
                      <a:pt x="413" y="3784"/>
                    </a:lnTo>
                    <a:lnTo>
                      <a:pt x="437" y="3764"/>
                    </a:lnTo>
                    <a:lnTo>
                      <a:pt x="460" y="3744"/>
                    </a:lnTo>
                    <a:lnTo>
                      <a:pt x="485" y="3725"/>
                    </a:lnTo>
                    <a:lnTo>
                      <a:pt x="509" y="3705"/>
                    </a:lnTo>
                    <a:lnTo>
                      <a:pt x="535" y="3686"/>
                    </a:lnTo>
                    <a:lnTo>
                      <a:pt x="560" y="3659"/>
                    </a:lnTo>
                    <a:lnTo>
                      <a:pt x="582" y="3617"/>
                    </a:lnTo>
                    <a:lnTo>
                      <a:pt x="602" y="3558"/>
                    </a:lnTo>
                    <a:lnTo>
                      <a:pt x="622" y="3485"/>
                    </a:lnTo>
                    <a:lnTo>
                      <a:pt x="640" y="3398"/>
                    </a:lnTo>
                    <a:lnTo>
                      <a:pt x="655" y="3300"/>
                    </a:lnTo>
                    <a:lnTo>
                      <a:pt x="669" y="3190"/>
                    </a:lnTo>
                    <a:lnTo>
                      <a:pt x="683" y="3071"/>
                    </a:lnTo>
                    <a:lnTo>
                      <a:pt x="695" y="2942"/>
                    </a:lnTo>
                    <a:lnTo>
                      <a:pt x="706" y="2806"/>
                    </a:lnTo>
                    <a:lnTo>
                      <a:pt x="715" y="2662"/>
                    </a:lnTo>
                    <a:lnTo>
                      <a:pt x="724" y="2513"/>
                    </a:lnTo>
                    <a:lnTo>
                      <a:pt x="731" y="2359"/>
                    </a:lnTo>
                    <a:lnTo>
                      <a:pt x="738" y="2202"/>
                    </a:lnTo>
                    <a:lnTo>
                      <a:pt x="744" y="2042"/>
                    </a:lnTo>
                    <a:lnTo>
                      <a:pt x="749" y="1881"/>
                    </a:lnTo>
                    <a:lnTo>
                      <a:pt x="757" y="1559"/>
                    </a:lnTo>
                    <a:lnTo>
                      <a:pt x="763" y="1244"/>
                    </a:lnTo>
                    <a:lnTo>
                      <a:pt x="769" y="946"/>
                    </a:lnTo>
                    <a:lnTo>
                      <a:pt x="772" y="672"/>
                    </a:lnTo>
                    <a:lnTo>
                      <a:pt x="776" y="432"/>
                    </a:lnTo>
                    <a:lnTo>
                      <a:pt x="780" y="234"/>
                    </a:lnTo>
                    <a:lnTo>
                      <a:pt x="782" y="154"/>
                    </a:lnTo>
                    <a:lnTo>
                      <a:pt x="784" y="87"/>
                    </a:lnTo>
                    <a:lnTo>
                      <a:pt x="787" y="36"/>
                    </a:lnTo>
                    <a:lnTo>
                      <a:pt x="79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8" name="Freeform 1098"/>
              <p:cNvSpPr>
                <a:spLocks noChangeAspect="1"/>
              </p:cNvSpPr>
              <p:nvPr/>
            </p:nvSpPr>
            <p:spPr bwMode="auto">
              <a:xfrm>
                <a:off x="4363" y="2398"/>
                <a:ext cx="30" cy="170"/>
              </a:xfrm>
              <a:custGeom>
                <a:avLst/>
                <a:gdLst>
                  <a:gd name="T0" fmla="*/ 0 w 663"/>
                  <a:gd name="T1" fmla="*/ 3724 h 3724"/>
                  <a:gd name="T2" fmla="*/ 47 w 663"/>
                  <a:gd name="T3" fmla="*/ 3644 h 3724"/>
                  <a:gd name="T4" fmla="*/ 95 w 663"/>
                  <a:gd name="T5" fmla="*/ 3564 h 3724"/>
                  <a:gd name="T6" fmla="*/ 120 w 663"/>
                  <a:gd name="T7" fmla="*/ 3525 h 3724"/>
                  <a:gd name="T8" fmla="*/ 144 w 663"/>
                  <a:gd name="T9" fmla="*/ 3487 h 3724"/>
                  <a:gd name="T10" fmla="*/ 170 w 663"/>
                  <a:gd name="T11" fmla="*/ 3450 h 3724"/>
                  <a:gd name="T12" fmla="*/ 197 w 663"/>
                  <a:gd name="T13" fmla="*/ 3414 h 3724"/>
                  <a:gd name="T14" fmla="*/ 225 w 663"/>
                  <a:gd name="T15" fmla="*/ 3379 h 3724"/>
                  <a:gd name="T16" fmla="*/ 255 w 663"/>
                  <a:gd name="T17" fmla="*/ 3345 h 3724"/>
                  <a:gd name="T18" fmla="*/ 270 w 663"/>
                  <a:gd name="T19" fmla="*/ 3329 h 3724"/>
                  <a:gd name="T20" fmla="*/ 286 w 663"/>
                  <a:gd name="T21" fmla="*/ 3312 h 3724"/>
                  <a:gd name="T22" fmla="*/ 302 w 663"/>
                  <a:gd name="T23" fmla="*/ 3297 h 3724"/>
                  <a:gd name="T24" fmla="*/ 319 w 663"/>
                  <a:gd name="T25" fmla="*/ 3283 h 3724"/>
                  <a:gd name="T26" fmla="*/ 336 w 663"/>
                  <a:gd name="T27" fmla="*/ 3267 h 3724"/>
                  <a:gd name="T28" fmla="*/ 353 w 663"/>
                  <a:gd name="T29" fmla="*/ 3254 h 3724"/>
                  <a:gd name="T30" fmla="*/ 372 w 663"/>
                  <a:gd name="T31" fmla="*/ 3240 h 3724"/>
                  <a:gd name="T32" fmla="*/ 390 w 663"/>
                  <a:gd name="T33" fmla="*/ 3226 h 3724"/>
                  <a:gd name="T34" fmla="*/ 410 w 663"/>
                  <a:gd name="T35" fmla="*/ 3214 h 3724"/>
                  <a:gd name="T36" fmla="*/ 430 w 663"/>
                  <a:gd name="T37" fmla="*/ 3202 h 3724"/>
                  <a:gd name="T38" fmla="*/ 450 w 663"/>
                  <a:gd name="T39" fmla="*/ 3190 h 3724"/>
                  <a:gd name="T40" fmla="*/ 472 w 663"/>
                  <a:gd name="T41" fmla="*/ 3179 h 3724"/>
                  <a:gd name="T42" fmla="*/ 493 w 663"/>
                  <a:gd name="T43" fmla="*/ 3168 h 3724"/>
                  <a:gd name="T44" fmla="*/ 511 w 663"/>
                  <a:gd name="T45" fmla="*/ 3154 h 3724"/>
                  <a:gd name="T46" fmla="*/ 529 w 663"/>
                  <a:gd name="T47" fmla="*/ 3140 h 3724"/>
                  <a:gd name="T48" fmla="*/ 544 w 663"/>
                  <a:gd name="T49" fmla="*/ 3125 h 3724"/>
                  <a:gd name="T50" fmla="*/ 559 w 663"/>
                  <a:gd name="T51" fmla="*/ 3107 h 3724"/>
                  <a:gd name="T52" fmla="*/ 571 w 663"/>
                  <a:gd name="T53" fmla="*/ 3089 h 3724"/>
                  <a:gd name="T54" fmla="*/ 582 w 663"/>
                  <a:gd name="T55" fmla="*/ 3069 h 3724"/>
                  <a:gd name="T56" fmla="*/ 593 w 663"/>
                  <a:gd name="T57" fmla="*/ 3048 h 3724"/>
                  <a:gd name="T58" fmla="*/ 602 w 663"/>
                  <a:gd name="T59" fmla="*/ 3026 h 3724"/>
                  <a:gd name="T60" fmla="*/ 609 w 663"/>
                  <a:gd name="T61" fmla="*/ 3004 h 3724"/>
                  <a:gd name="T62" fmla="*/ 616 w 663"/>
                  <a:gd name="T63" fmla="*/ 2980 h 3724"/>
                  <a:gd name="T64" fmla="*/ 623 w 663"/>
                  <a:gd name="T65" fmla="*/ 2955 h 3724"/>
                  <a:gd name="T66" fmla="*/ 627 w 663"/>
                  <a:gd name="T67" fmla="*/ 2931 h 3724"/>
                  <a:gd name="T68" fmla="*/ 631 w 663"/>
                  <a:gd name="T69" fmla="*/ 2905 h 3724"/>
                  <a:gd name="T70" fmla="*/ 635 w 663"/>
                  <a:gd name="T71" fmla="*/ 2878 h 3724"/>
                  <a:gd name="T72" fmla="*/ 637 w 663"/>
                  <a:gd name="T73" fmla="*/ 2852 h 3724"/>
                  <a:gd name="T74" fmla="*/ 641 w 663"/>
                  <a:gd name="T75" fmla="*/ 2796 h 3724"/>
                  <a:gd name="T76" fmla="*/ 643 w 663"/>
                  <a:gd name="T77" fmla="*/ 2741 h 3724"/>
                  <a:gd name="T78" fmla="*/ 643 w 663"/>
                  <a:gd name="T79" fmla="*/ 2685 h 3724"/>
                  <a:gd name="T80" fmla="*/ 643 w 663"/>
                  <a:gd name="T81" fmla="*/ 2629 h 3724"/>
                  <a:gd name="T82" fmla="*/ 643 w 663"/>
                  <a:gd name="T83" fmla="*/ 2574 h 3724"/>
                  <a:gd name="T84" fmla="*/ 644 w 663"/>
                  <a:gd name="T85" fmla="*/ 2521 h 3724"/>
                  <a:gd name="T86" fmla="*/ 646 w 663"/>
                  <a:gd name="T87" fmla="*/ 2468 h 3724"/>
                  <a:gd name="T88" fmla="*/ 651 w 663"/>
                  <a:gd name="T89" fmla="*/ 2419 h 3724"/>
                  <a:gd name="T90" fmla="*/ 663 w 663"/>
                  <a:gd name="T91" fmla="*/ 0 h 3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4">
                    <a:moveTo>
                      <a:pt x="0" y="3724"/>
                    </a:moveTo>
                    <a:lnTo>
                      <a:pt x="47" y="3644"/>
                    </a:lnTo>
                    <a:lnTo>
                      <a:pt x="95" y="3564"/>
                    </a:lnTo>
                    <a:lnTo>
                      <a:pt x="120" y="3525"/>
                    </a:lnTo>
                    <a:lnTo>
                      <a:pt x="144" y="3487"/>
                    </a:lnTo>
                    <a:lnTo>
                      <a:pt x="170" y="3450"/>
                    </a:lnTo>
                    <a:lnTo>
                      <a:pt x="197" y="3414"/>
                    </a:lnTo>
                    <a:lnTo>
                      <a:pt x="225" y="3379"/>
                    </a:lnTo>
                    <a:lnTo>
                      <a:pt x="255" y="3345"/>
                    </a:lnTo>
                    <a:lnTo>
                      <a:pt x="270" y="3329"/>
                    </a:lnTo>
                    <a:lnTo>
                      <a:pt x="286" y="3312"/>
                    </a:lnTo>
                    <a:lnTo>
                      <a:pt x="302" y="3297"/>
                    </a:lnTo>
                    <a:lnTo>
                      <a:pt x="319" y="3283"/>
                    </a:lnTo>
                    <a:lnTo>
                      <a:pt x="336" y="3267"/>
                    </a:lnTo>
                    <a:lnTo>
                      <a:pt x="353" y="3254"/>
                    </a:lnTo>
                    <a:lnTo>
                      <a:pt x="372" y="3240"/>
                    </a:lnTo>
                    <a:lnTo>
                      <a:pt x="390" y="3226"/>
                    </a:lnTo>
                    <a:lnTo>
                      <a:pt x="410" y="3214"/>
                    </a:lnTo>
                    <a:lnTo>
                      <a:pt x="430" y="3202"/>
                    </a:lnTo>
                    <a:lnTo>
                      <a:pt x="450" y="3190"/>
                    </a:lnTo>
                    <a:lnTo>
                      <a:pt x="472" y="3179"/>
                    </a:lnTo>
                    <a:lnTo>
                      <a:pt x="493" y="3168"/>
                    </a:lnTo>
                    <a:lnTo>
                      <a:pt x="511" y="3154"/>
                    </a:lnTo>
                    <a:lnTo>
                      <a:pt x="529" y="3140"/>
                    </a:lnTo>
                    <a:lnTo>
                      <a:pt x="544" y="3125"/>
                    </a:lnTo>
                    <a:lnTo>
                      <a:pt x="559" y="3107"/>
                    </a:lnTo>
                    <a:lnTo>
                      <a:pt x="571" y="3089"/>
                    </a:lnTo>
                    <a:lnTo>
                      <a:pt x="582" y="3069"/>
                    </a:lnTo>
                    <a:lnTo>
                      <a:pt x="593" y="3048"/>
                    </a:lnTo>
                    <a:lnTo>
                      <a:pt x="602" y="3026"/>
                    </a:lnTo>
                    <a:lnTo>
                      <a:pt x="609" y="3004"/>
                    </a:lnTo>
                    <a:lnTo>
                      <a:pt x="616" y="2980"/>
                    </a:lnTo>
                    <a:lnTo>
                      <a:pt x="623" y="2955"/>
                    </a:lnTo>
                    <a:lnTo>
                      <a:pt x="627" y="2931"/>
                    </a:lnTo>
                    <a:lnTo>
                      <a:pt x="631" y="2905"/>
                    </a:lnTo>
                    <a:lnTo>
                      <a:pt x="635" y="2878"/>
                    </a:lnTo>
                    <a:lnTo>
                      <a:pt x="637" y="2852"/>
                    </a:lnTo>
                    <a:lnTo>
                      <a:pt x="641" y="2796"/>
                    </a:lnTo>
                    <a:lnTo>
                      <a:pt x="643" y="2741"/>
                    </a:lnTo>
                    <a:lnTo>
                      <a:pt x="643" y="2685"/>
                    </a:lnTo>
                    <a:lnTo>
                      <a:pt x="643" y="2629"/>
                    </a:lnTo>
                    <a:lnTo>
                      <a:pt x="643" y="2574"/>
                    </a:lnTo>
                    <a:lnTo>
                      <a:pt x="644" y="2521"/>
                    </a:lnTo>
                    <a:lnTo>
                      <a:pt x="646" y="2468"/>
                    </a:lnTo>
                    <a:lnTo>
                      <a:pt x="651"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09" name="Freeform 1099"/>
              <p:cNvSpPr>
                <a:spLocks noChangeAspect="1"/>
              </p:cNvSpPr>
              <p:nvPr/>
            </p:nvSpPr>
            <p:spPr bwMode="auto">
              <a:xfrm>
                <a:off x="4324" y="2453"/>
                <a:ext cx="29" cy="48"/>
              </a:xfrm>
              <a:custGeom>
                <a:avLst/>
                <a:gdLst>
                  <a:gd name="T0" fmla="*/ 637 w 637"/>
                  <a:gd name="T1" fmla="*/ 0 h 1076"/>
                  <a:gd name="T2" fmla="*/ 623 w 637"/>
                  <a:gd name="T3" fmla="*/ 24 h 1076"/>
                  <a:gd name="T4" fmla="*/ 608 w 637"/>
                  <a:gd name="T5" fmla="*/ 49 h 1076"/>
                  <a:gd name="T6" fmla="*/ 594 w 637"/>
                  <a:gd name="T7" fmla="*/ 75 h 1076"/>
                  <a:gd name="T8" fmla="*/ 579 w 637"/>
                  <a:gd name="T9" fmla="*/ 101 h 1076"/>
                  <a:gd name="T10" fmla="*/ 565 w 637"/>
                  <a:gd name="T11" fmla="*/ 127 h 1076"/>
                  <a:gd name="T12" fmla="*/ 551 w 637"/>
                  <a:gd name="T13" fmla="*/ 153 h 1076"/>
                  <a:gd name="T14" fmla="*/ 537 w 637"/>
                  <a:gd name="T15" fmla="*/ 179 h 1076"/>
                  <a:gd name="T16" fmla="*/ 522 w 637"/>
                  <a:gd name="T17" fmla="*/ 202 h 1076"/>
                  <a:gd name="T18" fmla="*/ 490 w 637"/>
                  <a:gd name="T19" fmla="*/ 258 h 1076"/>
                  <a:gd name="T20" fmla="*/ 457 w 637"/>
                  <a:gd name="T21" fmla="*/ 312 h 1076"/>
                  <a:gd name="T22" fmla="*/ 424 w 637"/>
                  <a:gd name="T23" fmla="*/ 366 h 1076"/>
                  <a:gd name="T24" fmla="*/ 390 w 637"/>
                  <a:gd name="T25" fmla="*/ 421 h 1076"/>
                  <a:gd name="T26" fmla="*/ 356 w 637"/>
                  <a:gd name="T27" fmla="*/ 475 h 1076"/>
                  <a:gd name="T28" fmla="*/ 321 w 637"/>
                  <a:gd name="T29" fmla="*/ 530 h 1076"/>
                  <a:gd name="T30" fmla="*/ 286 w 637"/>
                  <a:gd name="T31" fmla="*/ 585 h 1076"/>
                  <a:gd name="T32" fmla="*/ 251 w 637"/>
                  <a:gd name="T33" fmla="*/ 639 h 1076"/>
                  <a:gd name="T34" fmla="*/ 217 w 637"/>
                  <a:gd name="T35" fmla="*/ 695 h 1076"/>
                  <a:gd name="T36" fmla="*/ 183 w 637"/>
                  <a:gd name="T37" fmla="*/ 749 h 1076"/>
                  <a:gd name="T38" fmla="*/ 150 w 637"/>
                  <a:gd name="T39" fmla="*/ 803 h 1076"/>
                  <a:gd name="T40" fmla="*/ 117 w 637"/>
                  <a:gd name="T41" fmla="*/ 858 h 1076"/>
                  <a:gd name="T42" fmla="*/ 86 w 637"/>
                  <a:gd name="T43" fmla="*/ 912 h 1076"/>
                  <a:gd name="T44" fmla="*/ 56 w 637"/>
                  <a:gd name="T45" fmla="*/ 967 h 1076"/>
                  <a:gd name="T46" fmla="*/ 27 w 637"/>
                  <a:gd name="T47" fmla="*/ 1022 h 1076"/>
                  <a:gd name="T48" fmla="*/ 0 w 637"/>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6">
                    <a:moveTo>
                      <a:pt x="637" y="0"/>
                    </a:moveTo>
                    <a:lnTo>
                      <a:pt x="623" y="24"/>
                    </a:lnTo>
                    <a:lnTo>
                      <a:pt x="608" y="49"/>
                    </a:lnTo>
                    <a:lnTo>
                      <a:pt x="594" y="75"/>
                    </a:lnTo>
                    <a:lnTo>
                      <a:pt x="579" y="101"/>
                    </a:lnTo>
                    <a:lnTo>
                      <a:pt x="565" y="127"/>
                    </a:lnTo>
                    <a:lnTo>
                      <a:pt x="551" y="153"/>
                    </a:lnTo>
                    <a:lnTo>
                      <a:pt x="537" y="179"/>
                    </a:lnTo>
                    <a:lnTo>
                      <a:pt x="522" y="202"/>
                    </a:lnTo>
                    <a:lnTo>
                      <a:pt x="490" y="258"/>
                    </a:lnTo>
                    <a:lnTo>
                      <a:pt x="457" y="312"/>
                    </a:lnTo>
                    <a:lnTo>
                      <a:pt x="424" y="366"/>
                    </a:lnTo>
                    <a:lnTo>
                      <a:pt x="390" y="421"/>
                    </a:lnTo>
                    <a:lnTo>
                      <a:pt x="356" y="475"/>
                    </a:lnTo>
                    <a:lnTo>
                      <a:pt x="321" y="530"/>
                    </a:lnTo>
                    <a:lnTo>
                      <a:pt x="286" y="585"/>
                    </a:lnTo>
                    <a:lnTo>
                      <a:pt x="251" y="639"/>
                    </a:lnTo>
                    <a:lnTo>
                      <a:pt x="217" y="695"/>
                    </a:lnTo>
                    <a:lnTo>
                      <a:pt x="183" y="749"/>
                    </a:lnTo>
                    <a:lnTo>
                      <a:pt x="150" y="803"/>
                    </a:lnTo>
                    <a:lnTo>
                      <a:pt x="117" y="858"/>
                    </a:lnTo>
                    <a:lnTo>
                      <a:pt x="86" y="912"/>
                    </a:lnTo>
                    <a:lnTo>
                      <a:pt x="56" y="967"/>
                    </a:lnTo>
                    <a:lnTo>
                      <a:pt x="27" y="1022"/>
                    </a:lnTo>
                    <a:lnTo>
                      <a:pt x="0"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0" name="Freeform 1100"/>
              <p:cNvSpPr>
                <a:spLocks noChangeAspect="1"/>
              </p:cNvSpPr>
              <p:nvPr/>
            </p:nvSpPr>
            <p:spPr bwMode="auto">
              <a:xfrm>
                <a:off x="4325" y="2453"/>
                <a:ext cx="13" cy="42"/>
              </a:xfrm>
              <a:custGeom>
                <a:avLst/>
                <a:gdLst>
                  <a:gd name="T0" fmla="*/ 293 w 293"/>
                  <a:gd name="T1" fmla="*/ 0 h 925"/>
                  <a:gd name="T2" fmla="*/ 267 w 293"/>
                  <a:gd name="T3" fmla="*/ 57 h 925"/>
                  <a:gd name="T4" fmla="*/ 240 w 293"/>
                  <a:gd name="T5" fmla="*/ 113 h 925"/>
                  <a:gd name="T6" fmla="*/ 212 w 293"/>
                  <a:gd name="T7" fmla="*/ 169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2 h 925"/>
                  <a:gd name="T20" fmla="*/ 50 w 293"/>
                  <a:gd name="T21" fmla="*/ 500 h 925"/>
                  <a:gd name="T22" fmla="*/ 40 w 293"/>
                  <a:gd name="T23" fmla="*/ 529 h 925"/>
                  <a:gd name="T24" fmla="*/ 31 w 293"/>
                  <a:gd name="T25" fmla="*/ 556 h 925"/>
                  <a:gd name="T26" fmla="*/ 23 w 293"/>
                  <a:gd name="T27" fmla="*/ 586 h 925"/>
                  <a:gd name="T28" fmla="*/ 16 w 293"/>
                  <a:gd name="T29" fmla="*/ 615 h 925"/>
                  <a:gd name="T30" fmla="*/ 10 w 293"/>
                  <a:gd name="T31" fmla="*/ 645 h 925"/>
                  <a:gd name="T32" fmla="*/ 5 w 293"/>
                  <a:gd name="T33" fmla="*/ 673 h 925"/>
                  <a:gd name="T34" fmla="*/ 2 w 293"/>
                  <a:gd name="T35" fmla="*/ 704 h 925"/>
                  <a:gd name="T36" fmla="*/ 0 w 293"/>
                  <a:gd name="T37" fmla="*/ 734 h 925"/>
                  <a:gd name="T38" fmla="*/ 0 w 293"/>
                  <a:gd name="T39" fmla="*/ 765 h 925"/>
                  <a:gd name="T40" fmla="*/ 1 w 293"/>
                  <a:gd name="T41" fmla="*/ 796 h 925"/>
                  <a:gd name="T42" fmla="*/ 4 w 293"/>
                  <a:gd name="T43" fmla="*/ 827 h 925"/>
                  <a:gd name="T44" fmla="*/ 10 w 293"/>
                  <a:gd name="T45" fmla="*/ 860 h 925"/>
                  <a:gd name="T46" fmla="*/ 16 w 293"/>
                  <a:gd name="T47" fmla="*/ 892 h 925"/>
                  <a:gd name="T48" fmla="*/ 25 w 293"/>
                  <a:gd name="T49" fmla="*/ 925 h 925"/>
                  <a:gd name="T50" fmla="*/ 41 w 293"/>
                  <a:gd name="T51" fmla="*/ 892 h 925"/>
                  <a:gd name="T52" fmla="*/ 54 w 293"/>
                  <a:gd name="T53" fmla="*/ 858 h 925"/>
                  <a:gd name="T54" fmla="*/ 66 w 293"/>
                  <a:gd name="T55" fmla="*/ 823 h 925"/>
                  <a:gd name="T56" fmla="*/ 78 w 293"/>
                  <a:gd name="T57" fmla="*/ 788 h 925"/>
                  <a:gd name="T58" fmla="*/ 87 w 293"/>
                  <a:gd name="T59" fmla="*/ 753 h 925"/>
                  <a:gd name="T60" fmla="*/ 96 w 293"/>
                  <a:gd name="T61" fmla="*/ 717 h 925"/>
                  <a:gd name="T62" fmla="*/ 105 w 293"/>
                  <a:gd name="T63" fmla="*/ 683 h 925"/>
                  <a:gd name="T64" fmla="*/ 112 w 293"/>
                  <a:gd name="T65" fmla="*/ 647 h 925"/>
                  <a:gd name="T66" fmla="*/ 127 w 293"/>
                  <a:gd name="T67" fmla="*/ 575 h 925"/>
                  <a:gd name="T68" fmla="*/ 145 w 293"/>
                  <a:gd name="T69" fmla="*/ 505 h 925"/>
                  <a:gd name="T70" fmla="*/ 154 w 293"/>
                  <a:gd name="T71" fmla="*/ 470 h 925"/>
                  <a:gd name="T72" fmla="*/ 165 w 293"/>
                  <a:gd name="T73" fmla="*/ 435 h 925"/>
                  <a:gd name="T74" fmla="*/ 177 w 293"/>
                  <a:gd name="T75" fmla="*/ 402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3"/>
                    </a:lnTo>
                    <a:lnTo>
                      <a:pt x="212" y="169"/>
                    </a:lnTo>
                    <a:lnTo>
                      <a:pt x="182" y="223"/>
                    </a:lnTo>
                    <a:lnTo>
                      <a:pt x="153" y="278"/>
                    </a:lnTo>
                    <a:lnTo>
                      <a:pt x="124" y="333"/>
                    </a:lnTo>
                    <a:lnTo>
                      <a:pt x="97" y="388"/>
                    </a:lnTo>
                    <a:lnTo>
                      <a:pt x="73" y="444"/>
                    </a:lnTo>
                    <a:lnTo>
                      <a:pt x="61" y="472"/>
                    </a:lnTo>
                    <a:lnTo>
                      <a:pt x="50" y="500"/>
                    </a:lnTo>
                    <a:lnTo>
                      <a:pt x="40" y="529"/>
                    </a:lnTo>
                    <a:lnTo>
                      <a:pt x="31" y="556"/>
                    </a:lnTo>
                    <a:lnTo>
                      <a:pt x="23" y="586"/>
                    </a:lnTo>
                    <a:lnTo>
                      <a:pt x="16" y="615"/>
                    </a:lnTo>
                    <a:lnTo>
                      <a:pt x="10" y="645"/>
                    </a:lnTo>
                    <a:lnTo>
                      <a:pt x="5" y="673"/>
                    </a:lnTo>
                    <a:lnTo>
                      <a:pt x="2" y="704"/>
                    </a:lnTo>
                    <a:lnTo>
                      <a:pt x="0" y="734"/>
                    </a:lnTo>
                    <a:lnTo>
                      <a:pt x="0" y="765"/>
                    </a:lnTo>
                    <a:lnTo>
                      <a:pt x="1" y="796"/>
                    </a:lnTo>
                    <a:lnTo>
                      <a:pt x="4" y="827"/>
                    </a:lnTo>
                    <a:lnTo>
                      <a:pt x="10" y="860"/>
                    </a:lnTo>
                    <a:lnTo>
                      <a:pt x="16" y="892"/>
                    </a:lnTo>
                    <a:lnTo>
                      <a:pt x="25" y="925"/>
                    </a:lnTo>
                    <a:lnTo>
                      <a:pt x="41" y="892"/>
                    </a:lnTo>
                    <a:lnTo>
                      <a:pt x="54" y="858"/>
                    </a:lnTo>
                    <a:lnTo>
                      <a:pt x="66" y="823"/>
                    </a:lnTo>
                    <a:lnTo>
                      <a:pt x="78" y="788"/>
                    </a:lnTo>
                    <a:lnTo>
                      <a:pt x="87" y="753"/>
                    </a:lnTo>
                    <a:lnTo>
                      <a:pt x="96" y="717"/>
                    </a:lnTo>
                    <a:lnTo>
                      <a:pt x="105" y="683"/>
                    </a:lnTo>
                    <a:lnTo>
                      <a:pt x="112" y="647"/>
                    </a:lnTo>
                    <a:lnTo>
                      <a:pt x="127" y="575"/>
                    </a:lnTo>
                    <a:lnTo>
                      <a:pt x="145" y="505"/>
                    </a:lnTo>
                    <a:lnTo>
                      <a:pt x="154" y="470"/>
                    </a:lnTo>
                    <a:lnTo>
                      <a:pt x="165" y="435"/>
                    </a:lnTo>
                    <a:lnTo>
                      <a:pt x="177" y="402"/>
                    </a:lnTo>
                    <a:lnTo>
                      <a:pt x="190" y="368"/>
                    </a:ln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1" name="Freeform 1101"/>
              <p:cNvSpPr>
                <a:spLocks noChangeAspect="1"/>
              </p:cNvSpPr>
              <p:nvPr/>
            </p:nvSpPr>
            <p:spPr bwMode="auto">
              <a:xfrm>
                <a:off x="4325" y="2453"/>
                <a:ext cx="13" cy="42"/>
              </a:xfrm>
              <a:custGeom>
                <a:avLst/>
                <a:gdLst>
                  <a:gd name="T0" fmla="*/ 293 w 293"/>
                  <a:gd name="T1" fmla="*/ 0 h 925"/>
                  <a:gd name="T2" fmla="*/ 267 w 293"/>
                  <a:gd name="T3" fmla="*/ 57 h 925"/>
                  <a:gd name="T4" fmla="*/ 240 w 293"/>
                  <a:gd name="T5" fmla="*/ 113 h 925"/>
                  <a:gd name="T6" fmla="*/ 212 w 293"/>
                  <a:gd name="T7" fmla="*/ 169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2 h 925"/>
                  <a:gd name="T20" fmla="*/ 50 w 293"/>
                  <a:gd name="T21" fmla="*/ 500 h 925"/>
                  <a:gd name="T22" fmla="*/ 40 w 293"/>
                  <a:gd name="T23" fmla="*/ 529 h 925"/>
                  <a:gd name="T24" fmla="*/ 31 w 293"/>
                  <a:gd name="T25" fmla="*/ 556 h 925"/>
                  <a:gd name="T26" fmla="*/ 23 w 293"/>
                  <a:gd name="T27" fmla="*/ 586 h 925"/>
                  <a:gd name="T28" fmla="*/ 16 w 293"/>
                  <a:gd name="T29" fmla="*/ 615 h 925"/>
                  <a:gd name="T30" fmla="*/ 10 w 293"/>
                  <a:gd name="T31" fmla="*/ 645 h 925"/>
                  <a:gd name="T32" fmla="*/ 5 w 293"/>
                  <a:gd name="T33" fmla="*/ 673 h 925"/>
                  <a:gd name="T34" fmla="*/ 2 w 293"/>
                  <a:gd name="T35" fmla="*/ 704 h 925"/>
                  <a:gd name="T36" fmla="*/ 0 w 293"/>
                  <a:gd name="T37" fmla="*/ 734 h 925"/>
                  <a:gd name="T38" fmla="*/ 0 w 293"/>
                  <a:gd name="T39" fmla="*/ 765 h 925"/>
                  <a:gd name="T40" fmla="*/ 1 w 293"/>
                  <a:gd name="T41" fmla="*/ 796 h 925"/>
                  <a:gd name="T42" fmla="*/ 4 w 293"/>
                  <a:gd name="T43" fmla="*/ 827 h 925"/>
                  <a:gd name="T44" fmla="*/ 10 w 293"/>
                  <a:gd name="T45" fmla="*/ 860 h 925"/>
                  <a:gd name="T46" fmla="*/ 16 w 293"/>
                  <a:gd name="T47" fmla="*/ 892 h 925"/>
                  <a:gd name="T48" fmla="*/ 25 w 293"/>
                  <a:gd name="T49" fmla="*/ 925 h 925"/>
                  <a:gd name="T50" fmla="*/ 41 w 293"/>
                  <a:gd name="T51" fmla="*/ 892 h 925"/>
                  <a:gd name="T52" fmla="*/ 54 w 293"/>
                  <a:gd name="T53" fmla="*/ 858 h 925"/>
                  <a:gd name="T54" fmla="*/ 66 w 293"/>
                  <a:gd name="T55" fmla="*/ 823 h 925"/>
                  <a:gd name="T56" fmla="*/ 78 w 293"/>
                  <a:gd name="T57" fmla="*/ 788 h 925"/>
                  <a:gd name="T58" fmla="*/ 87 w 293"/>
                  <a:gd name="T59" fmla="*/ 753 h 925"/>
                  <a:gd name="T60" fmla="*/ 96 w 293"/>
                  <a:gd name="T61" fmla="*/ 717 h 925"/>
                  <a:gd name="T62" fmla="*/ 105 w 293"/>
                  <a:gd name="T63" fmla="*/ 683 h 925"/>
                  <a:gd name="T64" fmla="*/ 112 w 293"/>
                  <a:gd name="T65" fmla="*/ 647 h 925"/>
                  <a:gd name="T66" fmla="*/ 127 w 293"/>
                  <a:gd name="T67" fmla="*/ 575 h 925"/>
                  <a:gd name="T68" fmla="*/ 145 w 293"/>
                  <a:gd name="T69" fmla="*/ 505 h 925"/>
                  <a:gd name="T70" fmla="*/ 154 w 293"/>
                  <a:gd name="T71" fmla="*/ 470 h 925"/>
                  <a:gd name="T72" fmla="*/ 165 w 293"/>
                  <a:gd name="T73" fmla="*/ 435 h 925"/>
                  <a:gd name="T74" fmla="*/ 177 w 293"/>
                  <a:gd name="T75" fmla="*/ 402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3"/>
                    </a:lnTo>
                    <a:lnTo>
                      <a:pt x="212" y="169"/>
                    </a:lnTo>
                    <a:lnTo>
                      <a:pt x="182" y="223"/>
                    </a:lnTo>
                    <a:lnTo>
                      <a:pt x="153" y="278"/>
                    </a:lnTo>
                    <a:lnTo>
                      <a:pt x="124" y="333"/>
                    </a:lnTo>
                    <a:lnTo>
                      <a:pt x="97" y="388"/>
                    </a:lnTo>
                    <a:lnTo>
                      <a:pt x="73" y="444"/>
                    </a:lnTo>
                    <a:lnTo>
                      <a:pt x="61" y="472"/>
                    </a:lnTo>
                    <a:lnTo>
                      <a:pt x="50" y="500"/>
                    </a:lnTo>
                    <a:lnTo>
                      <a:pt x="40" y="529"/>
                    </a:lnTo>
                    <a:lnTo>
                      <a:pt x="31" y="556"/>
                    </a:lnTo>
                    <a:lnTo>
                      <a:pt x="23" y="586"/>
                    </a:lnTo>
                    <a:lnTo>
                      <a:pt x="16" y="615"/>
                    </a:lnTo>
                    <a:lnTo>
                      <a:pt x="10" y="645"/>
                    </a:lnTo>
                    <a:lnTo>
                      <a:pt x="5" y="673"/>
                    </a:lnTo>
                    <a:lnTo>
                      <a:pt x="2" y="704"/>
                    </a:lnTo>
                    <a:lnTo>
                      <a:pt x="0" y="734"/>
                    </a:lnTo>
                    <a:lnTo>
                      <a:pt x="0" y="765"/>
                    </a:lnTo>
                    <a:lnTo>
                      <a:pt x="1" y="796"/>
                    </a:lnTo>
                    <a:lnTo>
                      <a:pt x="4" y="827"/>
                    </a:lnTo>
                    <a:lnTo>
                      <a:pt x="10" y="860"/>
                    </a:lnTo>
                    <a:lnTo>
                      <a:pt x="16" y="892"/>
                    </a:lnTo>
                    <a:lnTo>
                      <a:pt x="25" y="925"/>
                    </a:lnTo>
                    <a:lnTo>
                      <a:pt x="41" y="892"/>
                    </a:lnTo>
                    <a:lnTo>
                      <a:pt x="54" y="858"/>
                    </a:lnTo>
                    <a:lnTo>
                      <a:pt x="66" y="823"/>
                    </a:lnTo>
                    <a:lnTo>
                      <a:pt x="78" y="788"/>
                    </a:lnTo>
                    <a:lnTo>
                      <a:pt x="87" y="753"/>
                    </a:lnTo>
                    <a:lnTo>
                      <a:pt x="96" y="717"/>
                    </a:lnTo>
                    <a:lnTo>
                      <a:pt x="105" y="683"/>
                    </a:lnTo>
                    <a:lnTo>
                      <a:pt x="112" y="647"/>
                    </a:lnTo>
                    <a:lnTo>
                      <a:pt x="127" y="575"/>
                    </a:lnTo>
                    <a:lnTo>
                      <a:pt x="145" y="505"/>
                    </a:lnTo>
                    <a:lnTo>
                      <a:pt x="154" y="470"/>
                    </a:lnTo>
                    <a:lnTo>
                      <a:pt x="165" y="435"/>
                    </a:lnTo>
                    <a:lnTo>
                      <a:pt x="177" y="402"/>
                    </a:lnTo>
                    <a:lnTo>
                      <a:pt x="190" y="368"/>
                    </a:lnTo>
                    <a:lnTo>
                      <a:pt x="293"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2" name="Freeform 1102"/>
              <p:cNvSpPr>
                <a:spLocks noChangeAspect="1"/>
              </p:cNvSpPr>
              <p:nvPr/>
            </p:nvSpPr>
            <p:spPr bwMode="auto">
              <a:xfrm>
                <a:off x="4420" y="2368"/>
                <a:ext cx="36" cy="96"/>
              </a:xfrm>
              <a:custGeom>
                <a:avLst/>
                <a:gdLst>
                  <a:gd name="T0" fmla="*/ 0 w 804"/>
                  <a:gd name="T1" fmla="*/ 0 h 2116"/>
                  <a:gd name="T2" fmla="*/ 8 w 804"/>
                  <a:gd name="T3" fmla="*/ 1 h 2116"/>
                  <a:gd name="T4" fmla="*/ 15 w 804"/>
                  <a:gd name="T5" fmla="*/ 3 h 2116"/>
                  <a:gd name="T6" fmla="*/ 22 w 804"/>
                  <a:gd name="T7" fmla="*/ 7 h 2116"/>
                  <a:gd name="T8" fmla="*/ 30 w 804"/>
                  <a:gd name="T9" fmla="*/ 11 h 2116"/>
                  <a:gd name="T10" fmla="*/ 38 w 804"/>
                  <a:gd name="T11" fmla="*/ 16 h 2116"/>
                  <a:gd name="T12" fmla="*/ 45 w 804"/>
                  <a:gd name="T13" fmla="*/ 21 h 2116"/>
                  <a:gd name="T14" fmla="*/ 53 w 804"/>
                  <a:gd name="T15" fmla="*/ 28 h 2116"/>
                  <a:gd name="T16" fmla="*/ 61 w 804"/>
                  <a:gd name="T17" fmla="*/ 35 h 2116"/>
                  <a:gd name="T18" fmla="*/ 76 w 804"/>
                  <a:gd name="T19" fmla="*/ 53 h 2116"/>
                  <a:gd name="T20" fmla="*/ 91 w 804"/>
                  <a:gd name="T21" fmla="*/ 72 h 2116"/>
                  <a:gd name="T22" fmla="*/ 107 w 804"/>
                  <a:gd name="T23" fmla="*/ 93 h 2116"/>
                  <a:gd name="T24" fmla="*/ 121 w 804"/>
                  <a:gd name="T25" fmla="*/ 115 h 2116"/>
                  <a:gd name="T26" fmla="*/ 149 w 804"/>
                  <a:gd name="T27" fmla="*/ 160 h 2116"/>
                  <a:gd name="T28" fmla="*/ 173 w 804"/>
                  <a:gd name="T29" fmla="*/ 203 h 2116"/>
                  <a:gd name="T30" fmla="*/ 192 w 804"/>
                  <a:gd name="T31" fmla="*/ 241 h 2116"/>
                  <a:gd name="T32" fmla="*/ 204 w 804"/>
                  <a:gd name="T33" fmla="*/ 267 h 2116"/>
                  <a:gd name="T34" fmla="*/ 243 w 804"/>
                  <a:gd name="T35" fmla="*/ 373 h 2116"/>
                  <a:gd name="T36" fmla="*/ 280 w 804"/>
                  <a:gd name="T37" fmla="*/ 475 h 2116"/>
                  <a:gd name="T38" fmla="*/ 314 w 804"/>
                  <a:gd name="T39" fmla="*/ 576 h 2116"/>
                  <a:gd name="T40" fmla="*/ 346 w 804"/>
                  <a:gd name="T41" fmla="*/ 675 h 2116"/>
                  <a:gd name="T42" fmla="*/ 377 w 804"/>
                  <a:gd name="T43" fmla="*/ 773 h 2116"/>
                  <a:gd name="T44" fmla="*/ 407 w 804"/>
                  <a:gd name="T45" fmla="*/ 869 h 2116"/>
                  <a:gd name="T46" fmla="*/ 436 w 804"/>
                  <a:gd name="T47" fmla="*/ 966 h 2116"/>
                  <a:gd name="T48" fmla="*/ 464 w 804"/>
                  <a:gd name="T49" fmla="*/ 1062 h 2116"/>
                  <a:gd name="T50" fmla="*/ 492 w 804"/>
                  <a:gd name="T51" fmla="*/ 1158 h 2116"/>
                  <a:gd name="T52" fmla="*/ 521 w 804"/>
                  <a:gd name="T53" fmla="*/ 1255 h 2116"/>
                  <a:gd name="T54" fmla="*/ 549 w 804"/>
                  <a:gd name="T55" fmla="*/ 1353 h 2116"/>
                  <a:gd name="T56" fmla="*/ 579 w 804"/>
                  <a:gd name="T57" fmla="*/ 1453 h 2116"/>
                  <a:gd name="T58" fmla="*/ 610 w 804"/>
                  <a:gd name="T59" fmla="*/ 1554 h 2116"/>
                  <a:gd name="T60" fmla="*/ 643 w 804"/>
                  <a:gd name="T61" fmla="*/ 1659 h 2116"/>
                  <a:gd name="T62" fmla="*/ 677 w 804"/>
                  <a:gd name="T63" fmla="*/ 1766 h 2116"/>
                  <a:gd name="T64" fmla="*/ 714 w 804"/>
                  <a:gd name="T65" fmla="*/ 1875 h 2116"/>
                  <a:gd name="T66" fmla="*/ 725 w 804"/>
                  <a:gd name="T67" fmla="*/ 1901 h 2116"/>
                  <a:gd name="T68" fmla="*/ 737 w 804"/>
                  <a:gd name="T69" fmla="*/ 1931 h 2116"/>
                  <a:gd name="T70" fmla="*/ 750 w 804"/>
                  <a:gd name="T71" fmla="*/ 1963 h 2116"/>
                  <a:gd name="T72" fmla="*/ 764 w 804"/>
                  <a:gd name="T73" fmla="*/ 1995 h 2116"/>
                  <a:gd name="T74" fmla="*/ 776 w 804"/>
                  <a:gd name="T75" fmla="*/ 2029 h 2116"/>
                  <a:gd name="T76" fmla="*/ 788 w 804"/>
                  <a:gd name="T77" fmla="*/ 2061 h 2116"/>
                  <a:gd name="T78" fmla="*/ 797 w 804"/>
                  <a:gd name="T79" fmla="*/ 2090 h 2116"/>
                  <a:gd name="T80" fmla="*/ 804 w 804"/>
                  <a:gd name="T81"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6">
                    <a:moveTo>
                      <a:pt x="0" y="0"/>
                    </a:moveTo>
                    <a:lnTo>
                      <a:pt x="8" y="1"/>
                    </a:lnTo>
                    <a:lnTo>
                      <a:pt x="15" y="3"/>
                    </a:lnTo>
                    <a:lnTo>
                      <a:pt x="22" y="7"/>
                    </a:lnTo>
                    <a:lnTo>
                      <a:pt x="30" y="11"/>
                    </a:lnTo>
                    <a:lnTo>
                      <a:pt x="38" y="16"/>
                    </a:lnTo>
                    <a:lnTo>
                      <a:pt x="45" y="21"/>
                    </a:lnTo>
                    <a:lnTo>
                      <a:pt x="53" y="28"/>
                    </a:lnTo>
                    <a:lnTo>
                      <a:pt x="61" y="35"/>
                    </a:lnTo>
                    <a:lnTo>
                      <a:pt x="76" y="53"/>
                    </a:lnTo>
                    <a:lnTo>
                      <a:pt x="91" y="72"/>
                    </a:lnTo>
                    <a:lnTo>
                      <a:pt x="107" y="93"/>
                    </a:lnTo>
                    <a:lnTo>
                      <a:pt x="121" y="115"/>
                    </a:lnTo>
                    <a:lnTo>
                      <a:pt x="149" y="160"/>
                    </a:lnTo>
                    <a:lnTo>
                      <a:pt x="173" y="203"/>
                    </a:lnTo>
                    <a:lnTo>
                      <a:pt x="192" y="241"/>
                    </a:lnTo>
                    <a:lnTo>
                      <a:pt x="204" y="267"/>
                    </a:lnTo>
                    <a:lnTo>
                      <a:pt x="243" y="373"/>
                    </a:lnTo>
                    <a:lnTo>
                      <a:pt x="280" y="475"/>
                    </a:lnTo>
                    <a:lnTo>
                      <a:pt x="314" y="576"/>
                    </a:lnTo>
                    <a:lnTo>
                      <a:pt x="346" y="675"/>
                    </a:lnTo>
                    <a:lnTo>
                      <a:pt x="377" y="773"/>
                    </a:lnTo>
                    <a:lnTo>
                      <a:pt x="407" y="869"/>
                    </a:lnTo>
                    <a:lnTo>
                      <a:pt x="436" y="966"/>
                    </a:lnTo>
                    <a:lnTo>
                      <a:pt x="464" y="1062"/>
                    </a:lnTo>
                    <a:lnTo>
                      <a:pt x="492" y="1158"/>
                    </a:lnTo>
                    <a:lnTo>
                      <a:pt x="521" y="1255"/>
                    </a:lnTo>
                    <a:lnTo>
                      <a:pt x="549" y="1353"/>
                    </a:lnTo>
                    <a:lnTo>
                      <a:pt x="579" y="1453"/>
                    </a:lnTo>
                    <a:lnTo>
                      <a:pt x="610" y="1554"/>
                    </a:lnTo>
                    <a:lnTo>
                      <a:pt x="643" y="1659"/>
                    </a:lnTo>
                    <a:lnTo>
                      <a:pt x="677" y="1766"/>
                    </a:lnTo>
                    <a:lnTo>
                      <a:pt x="714" y="1875"/>
                    </a:lnTo>
                    <a:lnTo>
                      <a:pt x="725" y="1901"/>
                    </a:lnTo>
                    <a:lnTo>
                      <a:pt x="737" y="1931"/>
                    </a:lnTo>
                    <a:lnTo>
                      <a:pt x="750" y="1963"/>
                    </a:lnTo>
                    <a:lnTo>
                      <a:pt x="764" y="1995"/>
                    </a:lnTo>
                    <a:lnTo>
                      <a:pt x="776" y="2029"/>
                    </a:lnTo>
                    <a:lnTo>
                      <a:pt x="788" y="2061"/>
                    </a:lnTo>
                    <a:lnTo>
                      <a:pt x="797" y="2090"/>
                    </a:lnTo>
                    <a:lnTo>
                      <a:pt x="804" y="211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3" name="Freeform 1103"/>
              <p:cNvSpPr>
                <a:spLocks noChangeAspect="1"/>
              </p:cNvSpPr>
              <p:nvPr/>
            </p:nvSpPr>
            <p:spPr bwMode="auto">
              <a:xfrm>
                <a:off x="4394" y="2349"/>
                <a:ext cx="37" cy="216"/>
              </a:xfrm>
              <a:custGeom>
                <a:avLst/>
                <a:gdLst>
                  <a:gd name="T0" fmla="*/ 823 w 830"/>
                  <a:gd name="T1" fmla="*/ 4709 h 4762"/>
                  <a:gd name="T2" fmla="*/ 810 w 830"/>
                  <a:gd name="T3" fmla="*/ 4609 h 4762"/>
                  <a:gd name="T4" fmla="*/ 794 w 830"/>
                  <a:gd name="T5" fmla="*/ 4517 h 4762"/>
                  <a:gd name="T6" fmla="*/ 777 w 830"/>
                  <a:gd name="T7" fmla="*/ 4433 h 4762"/>
                  <a:gd name="T8" fmla="*/ 758 w 830"/>
                  <a:gd name="T9" fmla="*/ 4357 h 4762"/>
                  <a:gd name="T10" fmla="*/ 738 w 830"/>
                  <a:gd name="T11" fmla="*/ 4288 h 4762"/>
                  <a:gd name="T12" fmla="*/ 714 w 830"/>
                  <a:gd name="T13" fmla="*/ 4223 h 4762"/>
                  <a:gd name="T14" fmla="*/ 688 w 830"/>
                  <a:gd name="T15" fmla="*/ 4164 h 4762"/>
                  <a:gd name="T16" fmla="*/ 660 w 830"/>
                  <a:gd name="T17" fmla="*/ 4110 h 4762"/>
                  <a:gd name="T18" fmla="*/ 629 w 830"/>
                  <a:gd name="T19" fmla="*/ 4061 h 4762"/>
                  <a:gd name="T20" fmla="*/ 596 w 830"/>
                  <a:gd name="T21" fmla="*/ 4014 h 4762"/>
                  <a:gd name="T22" fmla="*/ 560 w 830"/>
                  <a:gd name="T23" fmla="*/ 3970 h 4762"/>
                  <a:gd name="T24" fmla="*/ 521 w 830"/>
                  <a:gd name="T25" fmla="*/ 3927 h 4762"/>
                  <a:gd name="T26" fmla="*/ 478 w 830"/>
                  <a:gd name="T27" fmla="*/ 3886 h 4762"/>
                  <a:gd name="T28" fmla="*/ 408 w 830"/>
                  <a:gd name="T29" fmla="*/ 3827 h 4762"/>
                  <a:gd name="T30" fmla="*/ 340 w 830"/>
                  <a:gd name="T31" fmla="*/ 3773 h 4762"/>
                  <a:gd name="T32" fmla="*/ 305 w 830"/>
                  <a:gd name="T33" fmla="*/ 3734 h 4762"/>
                  <a:gd name="T34" fmla="*/ 273 w 830"/>
                  <a:gd name="T35" fmla="*/ 3684 h 4762"/>
                  <a:gd name="T36" fmla="*/ 242 w 830"/>
                  <a:gd name="T37" fmla="*/ 3624 h 4762"/>
                  <a:gd name="T38" fmla="*/ 213 w 830"/>
                  <a:gd name="T39" fmla="*/ 3555 h 4762"/>
                  <a:gd name="T40" fmla="*/ 186 w 830"/>
                  <a:gd name="T41" fmla="*/ 3479 h 4762"/>
                  <a:gd name="T42" fmla="*/ 161 w 830"/>
                  <a:gd name="T43" fmla="*/ 3396 h 4762"/>
                  <a:gd name="T44" fmla="*/ 139 w 830"/>
                  <a:gd name="T45" fmla="*/ 3309 h 4762"/>
                  <a:gd name="T46" fmla="*/ 118 w 830"/>
                  <a:gd name="T47" fmla="*/ 3217 h 4762"/>
                  <a:gd name="T48" fmla="*/ 100 w 830"/>
                  <a:gd name="T49" fmla="*/ 3122 h 4762"/>
                  <a:gd name="T50" fmla="*/ 85 w 830"/>
                  <a:gd name="T51" fmla="*/ 3026 h 4762"/>
                  <a:gd name="T52" fmla="*/ 73 w 830"/>
                  <a:gd name="T53" fmla="*/ 2928 h 4762"/>
                  <a:gd name="T54" fmla="*/ 62 w 830"/>
                  <a:gd name="T55" fmla="*/ 2833 h 4762"/>
                  <a:gd name="T56" fmla="*/ 55 w 830"/>
                  <a:gd name="T57" fmla="*/ 2739 h 4762"/>
                  <a:gd name="T58" fmla="*/ 52 w 830"/>
                  <a:gd name="T59" fmla="*/ 2648 h 4762"/>
                  <a:gd name="T60" fmla="*/ 51 w 830"/>
                  <a:gd name="T61" fmla="*/ 2561 h 4762"/>
                  <a:gd name="T62" fmla="*/ 52 w 830"/>
                  <a:gd name="T63" fmla="*/ 2490 h 4762"/>
                  <a:gd name="T64" fmla="*/ 51 w 830"/>
                  <a:gd name="T65" fmla="*/ 2403 h 4762"/>
                  <a:gd name="T66" fmla="*/ 49 w 830"/>
                  <a:gd name="T67" fmla="*/ 2298 h 4762"/>
                  <a:gd name="T68" fmla="*/ 43 w 830"/>
                  <a:gd name="T69" fmla="*/ 2195 h 4762"/>
                  <a:gd name="T70" fmla="*/ 39 w 830"/>
                  <a:gd name="T71" fmla="*/ 2133 h 4762"/>
                  <a:gd name="T72" fmla="*/ 34 w 830"/>
                  <a:gd name="T73" fmla="*/ 2051 h 4762"/>
                  <a:gd name="T74" fmla="*/ 30 w 830"/>
                  <a:gd name="T75" fmla="*/ 1947 h 4762"/>
                  <a:gd name="T76" fmla="*/ 26 w 830"/>
                  <a:gd name="T77" fmla="*/ 1860 h 4762"/>
                  <a:gd name="T78" fmla="*/ 24 w 830"/>
                  <a:gd name="T79" fmla="*/ 1793 h 4762"/>
                  <a:gd name="T80" fmla="*/ 19 w 830"/>
                  <a:gd name="T81" fmla="*/ 1624 h 4762"/>
                  <a:gd name="T82" fmla="*/ 15 w 830"/>
                  <a:gd name="T83" fmla="*/ 1374 h 4762"/>
                  <a:gd name="T84" fmla="*/ 11 w 830"/>
                  <a:gd name="T85" fmla="*/ 1076 h 4762"/>
                  <a:gd name="T86" fmla="*/ 6 w 830"/>
                  <a:gd name="T87" fmla="*/ 761 h 4762"/>
                  <a:gd name="T88" fmla="*/ 3 w 830"/>
                  <a:gd name="T89" fmla="*/ 463 h 4762"/>
                  <a:gd name="T90" fmla="*/ 1 w 830"/>
                  <a:gd name="T91" fmla="*/ 213 h 4762"/>
                  <a:gd name="T92" fmla="*/ 0 w 830"/>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0" h="4762">
                    <a:moveTo>
                      <a:pt x="830" y="4762"/>
                    </a:moveTo>
                    <a:lnTo>
                      <a:pt x="823" y="4709"/>
                    </a:lnTo>
                    <a:lnTo>
                      <a:pt x="816" y="4658"/>
                    </a:lnTo>
                    <a:lnTo>
                      <a:pt x="810" y="4609"/>
                    </a:lnTo>
                    <a:lnTo>
                      <a:pt x="803" y="4562"/>
                    </a:lnTo>
                    <a:lnTo>
                      <a:pt x="794" y="4517"/>
                    </a:lnTo>
                    <a:lnTo>
                      <a:pt x="786" y="4474"/>
                    </a:lnTo>
                    <a:lnTo>
                      <a:pt x="777" y="4433"/>
                    </a:lnTo>
                    <a:lnTo>
                      <a:pt x="769" y="4394"/>
                    </a:lnTo>
                    <a:lnTo>
                      <a:pt x="758" y="4357"/>
                    </a:lnTo>
                    <a:lnTo>
                      <a:pt x="748" y="4321"/>
                    </a:lnTo>
                    <a:lnTo>
                      <a:pt x="738" y="4288"/>
                    </a:lnTo>
                    <a:lnTo>
                      <a:pt x="726" y="4255"/>
                    </a:lnTo>
                    <a:lnTo>
                      <a:pt x="714" y="4223"/>
                    </a:lnTo>
                    <a:lnTo>
                      <a:pt x="702" y="4193"/>
                    </a:lnTo>
                    <a:lnTo>
                      <a:pt x="688" y="4164"/>
                    </a:lnTo>
                    <a:lnTo>
                      <a:pt x="675" y="4137"/>
                    </a:lnTo>
                    <a:lnTo>
                      <a:pt x="660" y="4110"/>
                    </a:lnTo>
                    <a:lnTo>
                      <a:pt x="646" y="4085"/>
                    </a:lnTo>
                    <a:lnTo>
                      <a:pt x="629" y="4061"/>
                    </a:lnTo>
                    <a:lnTo>
                      <a:pt x="614" y="4036"/>
                    </a:lnTo>
                    <a:lnTo>
                      <a:pt x="596" y="4014"/>
                    </a:lnTo>
                    <a:lnTo>
                      <a:pt x="579" y="3991"/>
                    </a:lnTo>
                    <a:lnTo>
                      <a:pt x="560" y="3970"/>
                    </a:lnTo>
                    <a:lnTo>
                      <a:pt x="540" y="3948"/>
                    </a:lnTo>
                    <a:lnTo>
                      <a:pt x="521" y="3927"/>
                    </a:lnTo>
                    <a:lnTo>
                      <a:pt x="500" y="3907"/>
                    </a:lnTo>
                    <a:lnTo>
                      <a:pt x="478" y="3886"/>
                    </a:lnTo>
                    <a:lnTo>
                      <a:pt x="456" y="3867"/>
                    </a:lnTo>
                    <a:lnTo>
                      <a:pt x="408" y="3827"/>
                    </a:lnTo>
                    <a:lnTo>
                      <a:pt x="358" y="3787"/>
                    </a:lnTo>
                    <a:lnTo>
                      <a:pt x="340" y="3773"/>
                    </a:lnTo>
                    <a:lnTo>
                      <a:pt x="323" y="3754"/>
                    </a:lnTo>
                    <a:lnTo>
                      <a:pt x="305" y="3734"/>
                    </a:lnTo>
                    <a:lnTo>
                      <a:pt x="288" y="3710"/>
                    </a:lnTo>
                    <a:lnTo>
                      <a:pt x="273" y="3684"/>
                    </a:lnTo>
                    <a:lnTo>
                      <a:pt x="257" y="3656"/>
                    </a:lnTo>
                    <a:lnTo>
                      <a:pt x="242" y="3624"/>
                    </a:lnTo>
                    <a:lnTo>
                      <a:pt x="227" y="3591"/>
                    </a:lnTo>
                    <a:lnTo>
                      <a:pt x="213" y="3555"/>
                    </a:lnTo>
                    <a:lnTo>
                      <a:pt x="200" y="3518"/>
                    </a:lnTo>
                    <a:lnTo>
                      <a:pt x="186" y="3479"/>
                    </a:lnTo>
                    <a:lnTo>
                      <a:pt x="173" y="3438"/>
                    </a:lnTo>
                    <a:lnTo>
                      <a:pt x="161" y="3396"/>
                    </a:lnTo>
                    <a:lnTo>
                      <a:pt x="149" y="3353"/>
                    </a:lnTo>
                    <a:lnTo>
                      <a:pt x="139" y="3309"/>
                    </a:lnTo>
                    <a:lnTo>
                      <a:pt x="128" y="3263"/>
                    </a:lnTo>
                    <a:lnTo>
                      <a:pt x="118" y="3217"/>
                    </a:lnTo>
                    <a:lnTo>
                      <a:pt x="109" y="3169"/>
                    </a:lnTo>
                    <a:lnTo>
                      <a:pt x="100" y="3122"/>
                    </a:lnTo>
                    <a:lnTo>
                      <a:pt x="92" y="3074"/>
                    </a:lnTo>
                    <a:lnTo>
                      <a:pt x="85" y="3026"/>
                    </a:lnTo>
                    <a:lnTo>
                      <a:pt x="78" y="2977"/>
                    </a:lnTo>
                    <a:lnTo>
                      <a:pt x="73" y="2928"/>
                    </a:lnTo>
                    <a:lnTo>
                      <a:pt x="67" y="2880"/>
                    </a:lnTo>
                    <a:lnTo>
                      <a:pt x="62" y="2833"/>
                    </a:lnTo>
                    <a:lnTo>
                      <a:pt x="58" y="2786"/>
                    </a:lnTo>
                    <a:lnTo>
                      <a:pt x="55" y="2739"/>
                    </a:lnTo>
                    <a:lnTo>
                      <a:pt x="53" y="2692"/>
                    </a:lnTo>
                    <a:lnTo>
                      <a:pt x="52" y="2648"/>
                    </a:lnTo>
                    <a:lnTo>
                      <a:pt x="51" y="2604"/>
                    </a:lnTo>
                    <a:lnTo>
                      <a:pt x="51" y="2561"/>
                    </a:lnTo>
                    <a:lnTo>
                      <a:pt x="52" y="2520"/>
                    </a:lnTo>
                    <a:lnTo>
                      <a:pt x="52" y="2490"/>
                    </a:lnTo>
                    <a:lnTo>
                      <a:pt x="51" y="2450"/>
                    </a:lnTo>
                    <a:lnTo>
                      <a:pt x="51" y="2403"/>
                    </a:lnTo>
                    <a:lnTo>
                      <a:pt x="50" y="2351"/>
                    </a:lnTo>
                    <a:lnTo>
                      <a:pt x="49" y="2298"/>
                    </a:lnTo>
                    <a:lnTo>
                      <a:pt x="46" y="2244"/>
                    </a:lnTo>
                    <a:lnTo>
                      <a:pt x="43" y="2195"/>
                    </a:lnTo>
                    <a:lnTo>
                      <a:pt x="39" y="2153"/>
                    </a:lnTo>
                    <a:lnTo>
                      <a:pt x="39" y="2133"/>
                    </a:lnTo>
                    <a:lnTo>
                      <a:pt x="36" y="2099"/>
                    </a:lnTo>
                    <a:lnTo>
                      <a:pt x="34" y="2051"/>
                    </a:lnTo>
                    <a:lnTo>
                      <a:pt x="32" y="1999"/>
                    </a:lnTo>
                    <a:lnTo>
                      <a:pt x="30" y="1947"/>
                    </a:lnTo>
                    <a:lnTo>
                      <a:pt x="28" y="1899"/>
                    </a:lnTo>
                    <a:lnTo>
                      <a:pt x="26" y="1860"/>
                    </a:lnTo>
                    <a:lnTo>
                      <a:pt x="26" y="1836"/>
                    </a:lnTo>
                    <a:lnTo>
                      <a:pt x="24" y="1793"/>
                    </a:lnTo>
                    <a:lnTo>
                      <a:pt x="21" y="1720"/>
                    </a:lnTo>
                    <a:lnTo>
                      <a:pt x="19" y="1624"/>
                    </a:lnTo>
                    <a:lnTo>
                      <a:pt x="17" y="1507"/>
                    </a:lnTo>
                    <a:lnTo>
                      <a:pt x="15" y="1374"/>
                    </a:lnTo>
                    <a:lnTo>
                      <a:pt x="13" y="1229"/>
                    </a:lnTo>
                    <a:lnTo>
                      <a:pt x="11" y="1076"/>
                    </a:lnTo>
                    <a:lnTo>
                      <a:pt x="9" y="918"/>
                    </a:lnTo>
                    <a:lnTo>
                      <a:pt x="6" y="761"/>
                    </a:lnTo>
                    <a:lnTo>
                      <a:pt x="5" y="608"/>
                    </a:lnTo>
                    <a:lnTo>
                      <a:pt x="3" y="463"/>
                    </a:lnTo>
                    <a:lnTo>
                      <a:pt x="2" y="329"/>
                    </a:lnTo>
                    <a:lnTo>
                      <a:pt x="1" y="213"/>
                    </a:lnTo>
                    <a:lnTo>
                      <a:pt x="1"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4" name="Freeform 1104"/>
              <p:cNvSpPr>
                <a:spLocks noChangeAspect="1"/>
              </p:cNvSpPr>
              <p:nvPr/>
            </p:nvSpPr>
            <p:spPr bwMode="auto">
              <a:xfrm>
                <a:off x="4393" y="2364"/>
                <a:ext cx="34" cy="201"/>
              </a:xfrm>
              <a:custGeom>
                <a:avLst/>
                <a:gdLst>
                  <a:gd name="T0" fmla="*/ 751 w 751"/>
                  <a:gd name="T1" fmla="*/ 4420 h 4433"/>
                  <a:gd name="T2" fmla="*/ 751 w 751"/>
                  <a:gd name="T3" fmla="*/ 4422 h 4433"/>
                  <a:gd name="T4" fmla="*/ 751 w 751"/>
                  <a:gd name="T5" fmla="*/ 4433 h 4433"/>
                  <a:gd name="T6" fmla="*/ 730 w 751"/>
                  <a:gd name="T7" fmla="*/ 4377 h 4433"/>
                  <a:gd name="T8" fmla="*/ 707 w 751"/>
                  <a:gd name="T9" fmla="*/ 4322 h 4433"/>
                  <a:gd name="T10" fmla="*/ 684 w 751"/>
                  <a:gd name="T11" fmla="*/ 4267 h 4433"/>
                  <a:gd name="T12" fmla="*/ 660 w 751"/>
                  <a:gd name="T13" fmla="*/ 4215 h 4433"/>
                  <a:gd name="T14" fmla="*/ 636 w 751"/>
                  <a:gd name="T15" fmla="*/ 4163 h 4433"/>
                  <a:gd name="T16" fmla="*/ 609 w 751"/>
                  <a:gd name="T17" fmla="*/ 4112 h 4433"/>
                  <a:gd name="T18" fmla="*/ 581 w 751"/>
                  <a:gd name="T19" fmla="*/ 4063 h 4433"/>
                  <a:gd name="T20" fmla="*/ 551 w 751"/>
                  <a:gd name="T21" fmla="*/ 4015 h 4433"/>
                  <a:gd name="T22" fmla="*/ 534 w 751"/>
                  <a:gd name="T23" fmla="*/ 3991 h 4433"/>
                  <a:gd name="T24" fmla="*/ 518 w 751"/>
                  <a:gd name="T25" fmla="*/ 3969 h 4433"/>
                  <a:gd name="T26" fmla="*/ 501 w 751"/>
                  <a:gd name="T27" fmla="*/ 3945 h 4433"/>
                  <a:gd name="T28" fmla="*/ 484 w 751"/>
                  <a:gd name="T29" fmla="*/ 3923 h 4433"/>
                  <a:gd name="T30" fmla="*/ 465 w 751"/>
                  <a:gd name="T31" fmla="*/ 3900 h 4433"/>
                  <a:gd name="T32" fmla="*/ 447 w 751"/>
                  <a:gd name="T33" fmla="*/ 3879 h 4433"/>
                  <a:gd name="T34" fmla="*/ 427 w 751"/>
                  <a:gd name="T35" fmla="*/ 3856 h 4433"/>
                  <a:gd name="T36" fmla="*/ 407 w 751"/>
                  <a:gd name="T37" fmla="*/ 3834 h 4433"/>
                  <a:gd name="T38" fmla="*/ 386 w 751"/>
                  <a:gd name="T39" fmla="*/ 3814 h 4433"/>
                  <a:gd name="T40" fmla="*/ 364 w 751"/>
                  <a:gd name="T41" fmla="*/ 3792 h 4433"/>
                  <a:gd name="T42" fmla="*/ 341 w 751"/>
                  <a:gd name="T43" fmla="*/ 3772 h 4433"/>
                  <a:gd name="T44" fmla="*/ 319 w 751"/>
                  <a:gd name="T45" fmla="*/ 3751 h 4433"/>
                  <a:gd name="T46" fmla="*/ 294 w 751"/>
                  <a:gd name="T47" fmla="*/ 3732 h 4433"/>
                  <a:gd name="T48" fmla="*/ 269 w 751"/>
                  <a:gd name="T49" fmla="*/ 3712 h 4433"/>
                  <a:gd name="T50" fmla="*/ 243 w 751"/>
                  <a:gd name="T51" fmla="*/ 3693 h 4433"/>
                  <a:gd name="T52" fmla="*/ 215 w 751"/>
                  <a:gd name="T53" fmla="*/ 3673 h 4433"/>
                  <a:gd name="T54" fmla="*/ 192 w 751"/>
                  <a:gd name="T55" fmla="*/ 3647 h 4433"/>
                  <a:gd name="T56" fmla="*/ 170 w 751"/>
                  <a:gd name="T57" fmla="*/ 3604 h 4433"/>
                  <a:gd name="T58" fmla="*/ 149 w 751"/>
                  <a:gd name="T59" fmla="*/ 3546 h 4433"/>
                  <a:gd name="T60" fmla="*/ 131 w 751"/>
                  <a:gd name="T61" fmla="*/ 3473 h 4433"/>
                  <a:gd name="T62" fmla="*/ 114 w 751"/>
                  <a:gd name="T63" fmla="*/ 3387 h 4433"/>
                  <a:gd name="T64" fmla="*/ 99 w 751"/>
                  <a:gd name="T65" fmla="*/ 3289 h 4433"/>
                  <a:gd name="T66" fmla="*/ 85 w 751"/>
                  <a:gd name="T67" fmla="*/ 3180 h 4433"/>
                  <a:gd name="T68" fmla="*/ 73 w 751"/>
                  <a:gd name="T69" fmla="*/ 3060 h 4433"/>
                  <a:gd name="T70" fmla="*/ 61 w 751"/>
                  <a:gd name="T71" fmla="*/ 2932 h 4433"/>
                  <a:gd name="T72" fmla="*/ 52 w 751"/>
                  <a:gd name="T73" fmla="*/ 2796 h 4433"/>
                  <a:gd name="T74" fmla="*/ 44 w 751"/>
                  <a:gd name="T75" fmla="*/ 2653 h 4433"/>
                  <a:gd name="T76" fmla="*/ 37 w 751"/>
                  <a:gd name="T77" fmla="*/ 2504 h 4433"/>
                  <a:gd name="T78" fmla="*/ 29 w 751"/>
                  <a:gd name="T79" fmla="*/ 2351 h 4433"/>
                  <a:gd name="T80" fmla="*/ 24 w 751"/>
                  <a:gd name="T81" fmla="*/ 2194 h 4433"/>
                  <a:gd name="T82" fmla="*/ 20 w 751"/>
                  <a:gd name="T83" fmla="*/ 2035 h 4433"/>
                  <a:gd name="T84" fmla="*/ 17 w 751"/>
                  <a:gd name="T85" fmla="*/ 1875 h 4433"/>
                  <a:gd name="T86" fmla="*/ 14 w 751"/>
                  <a:gd name="T87" fmla="*/ 1714 h 4433"/>
                  <a:gd name="T88" fmla="*/ 11 w 751"/>
                  <a:gd name="T89" fmla="*/ 1554 h 4433"/>
                  <a:gd name="T90" fmla="*/ 10 w 751"/>
                  <a:gd name="T91" fmla="*/ 1396 h 4433"/>
                  <a:gd name="T92" fmla="*/ 8 w 751"/>
                  <a:gd name="T93" fmla="*/ 1240 h 4433"/>
                  <a:gd name="T94" fmla="*/ 7 w 751"/>
                  <a:gd name="T95" fmla="*/ 943 h 4433"/>
                  <a:gd name="T96" fmla="*/ 6 w 751"/>
                  <a:gd name="T97" fmla="*/ 670 h 4433"/>
                  <a:gd name="T98" fmla="*/ 6 w 751"/>
                  <a:gd name="T99" fmla="*/ 431 h 4433"/>
                  <a:gd name="T100" fmla="*/ 5 w 751"/>
                  <a:gd name="T101" fmla="*/ 234 h 4433"/>
                  <a:gd name="T102" fmla="*/ 4 w 751"/>
                  <a:gd name="T103" fmla="*/ 154 h 4433"/>
                  <a:gd name="T104" fmla="*/ 3 w 751"/>
                  <a:gd name="T105" fmla="*/ 87 h 4433"/>
                  <a:gd name="T106" fmla="*/ 2 w 751"/>
                  <a:gd name="T107" fmla="*/ 36 h 4433"/>
                  <a:gd name="T108" fmla="*/ 0 w 75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4433">
                    <a:moveTo>
                      <a:pt x="751" y="4420"/>
                    </a:moveTo>
                    <a:lnTo>
                      <a:pt x="751" y="4422"/>
                    </a:lnTo>
                    <a:lnTo>
                      <a:pt x="751" y="4433"/>
                    </a:lnTo>
                    <a:lnTo>
                      <a:pt x="730" y="4377"/>
                    </a:lnTo>
                    <a:lnTo>
                      <a:pt x="707" y="4322"/>
                    </a:lnTo>
                    <a:lnTo>
                      <a:pt x="684" y="4267"/>
                    </a:lnTo>
                    <a:lnTo>
                      <a:pt x="660" y="4215"/>
                    </a:lnTo>
                    <a:lnTo>
                      <a:pt x="636" y="4163"/>
                    </a:lnTo>
                    <a:lnTo>
                      <a:pt x="609" y="4112"/>
                    </a:lnTo>
                    <a:lnTo>
                      <a:pt x="581" y="4063"/>
                    </a:lnTo>
                    <a:lnTo>
                      <a:pt x="551" y="4015"/>
                    </a:lnTo>
                    <a:lnTo>
                      <a:pt x="534" y="3991"/>
                    </a:lnTo>
                    <a:lnTo>
                      <a:pt x="518" y="3969"/>
                    </a:lnTo>
                    <a:lnTo>
                      <a:pt x="501" y="3945"/>
                    </a:lnTo>
                    <a:lnTo>
                      <a:pt x="484" y="3923"/>
                    </a:lnTo>
                    <a:lnTo>
                      <a:pt x="465" y="3900"/>
                    </a:lnTo>
                    <a:lnTo>
                      <a:pt x="447" y="3879"/>
                    </a:lnTo>
                    <a:lnTo>
                      <a:pt x="427" y="3856"/>
                    </a:lnTo>
                    <a:lnTo>
                      <a:pt x="407" y="3834"/>
                    </a:lnTo>
                    <a:lnTo>
                      <a:pt x="386" y="3814"/>
                    </a:lnTo>
                    <a:lnTo>
                      <a:pt x="364" y="3792"/>
                    </a:lnTo>
                    <a:lnTo>
                      <a:pt x="341" y="3772"/>
                    </a:lnTo>
                    <a:lnTo>
                      <a:pt x="319" y="3751"/>
                    </a:lnTo>
                    <a:lnTo>
                      <a:pt x="294" y="3732"/>
                    </a:lnTo>
                    <a:lnTo>
                      <a:pt x="269" y="3712"/>
                    </a:lnTo>
                    <a:lnTo>
                      <a:pt x="243" y="3693"/>
                    </a:lnTo>
                    <a:lnTo>
                      <a:pt x="215" y="3673"/>
                    </a:lnTo>
                    <a:lnTo>
                      <a:pt x="192" y="3647"/>
                    </a:lnTo>
                    <a:lnTo>
                      <a:pt x="170" y="3604"/>
                    </a:lnTo>
                    <a:lnTo>
                      <a:pt x="149" y="3546"/>
                    </a:lnTo>
                    <a:lnTo>
                      <a:pt x="131" y="3473"/>
                    </a:lnTo>
                    <a:lnTo>
                      <a:pt x="114" y="3387"/>
                    </a:lnTo>
                    <a:lnTo>
                      <a:pt x="99" y="3289"/>
                    </a:lnTo>
                    <a:lnTo>
                      <a:pt x="85" y="3180"/>
                    </a:lnTo>
                    <a:lnTo>
                      <a:pt x="73" y="3060"/>
                    </a:lnTo>
                    <a:lnTo>
                      <a:pt x="61" y="2932"/>
                    </a:lnTo>
                    <a:lnTo>
                      <a:pt x="52" y="2796"/>
                    </a:lnTo>
                    <a:lnTo>
                      <a:pt x="44" y="2653"/>
                    </a:lnTo>
                    <a:lnTo>
                      <a:pt x="37" y="2504"/>
                    </a:lnTo>
                    <a:lnTo>
                      <a:pt x="29" y="2351"/>
                    </a:lnTo>
                    <a:lnTo>
                      <a:pt x="24" y="2194"/>
                    </a:lnTo>
                    <a:lnTo>
                      <a:pt x="20" y="2035"/>
                    </a:lnTo>
                    <a:lnTo>
                      <a:pt x="17" y="1875"/>
                    </a:lnTo>
                    <a:lnTo>
                      <a:pt x="14" y="1714"/>
                    </a:lnTo>
                    <a:lnTo>
                      <a:pt x="11" y="1554"/>
                    </a:lnTo>
                    <a:lnTo>
                      <a:pt x="10" y="1396"/>
                    </a:lnTo>
                    <a:lnTo>
                      <a:pt x="8" y="1240"/>
                    </a:lnTo>
                    <a:lnTo>
                      <a:pt x="7" y="943"/>
                    </a:lnTo>
                    <a:lnTo>
                      <a:pt x="6" y="670"/>
                    </a:lnTo>
                    <a:lnTo>
                      <a:pt x="6" y="431"/>
                    </a:lnTo>
                    <a:lnTo>
                      <a:pt x="5" y="234"/>
                    </a:lnTo>
                    <a:lnTo>
                      <a:pt x="4" y="154"/>
                    </a:lnTo>
                    <a:lnTo>
                      <a:pt x="3"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5" name="Freeform 1105"/>
              <p:cNvSpPr>
                <a:spLocks noChangeAspect="1"/>
              </p:cNvSpPr>
              <p:nvPr/>
            </p:nvSpPr>
            <p:spPr bwMode="auto">
              <a:xfrm>
                <a:off x="4393" y="2398"/>
                <a:ext cx="28" cy="170"/>
              </a:xfrm>
              <a:custGeom>
                <a:avLst/>
                <a:gdLst>
                  <a:gd name="T0" fmla="*/ 637 w 637"/>
                  <a:gd name="T1" fmla="*/ 3724 h 3724"/>
                  <a:gd name="T2" fmla="*/ 615 w 637"/>
                  <a:gd name="T3" fmla="*/ 3684 h 3724"/>
                  <a:gd name="T4" fmla="*/ 592 w 637"/>
                  <a:gd name="T5" fmla="*/ 3644 h 3724"/>
                  <a:gd name="T6" fmla="*/ 571 w 637"/>
                  <a:gd name="T7" fmla="*/ 3604 h 3724"/>
                  <a:gd name="T8" fmla="*/ 547 w 637"/>
                  <a:gd name="T9" fmla="*/ 3564 h 3724"/>
                  <a:gd name="T10" fmla="*/ 523 w 637"/>
                  <a:gd name="T11" fmla="*/ 3525 h 3724"/>
                  <a:gd name="T12" fmla="*/ 498 w 637"/>
                  <a:gd name="T13" fmla="*/ 3487 h 3724"/>
                  <a:gd name="T14" fmla="*/ 472 w 637"/>
                  <a:gd name="T15" fmla="*/ 3450 h 3724"/>
                  <a:gd name="T16" fmla="*/ 446 w 637"/>
                  <a:gd name="T17" fmla="*/ 3414 h 3724"/>
                  <a:gd name="T18" fmla="*/ 417 w 637"/>
                  <a:gd name="T19" fmla="*/ 3379 h 3724"/>
                  <a:gd name="T20" fmla="*/ 388 w 637"/>
                  <a:gd name="T21" fmla="*/ 3345 h 3724"/>
                  <a:gd name="T22" fmla="*/ 357 w 637"/>
                  <a:gd name="T23" fmla="*/ 3312 h 3724"/>
                  <a:gd name="T24" fmla="*/ 325 w 637"/>
                  <a:gd name="T25" fmla="*/ 3283 h 3724"/>
                  <a:gd name="T26" fmla="*/ 307 w 637"/>
                  <a:gd name="T27" fmla="*/ 3267 h 3724"/>
                  <a:gd name="T28" fmla="*/ 291 w 637"/>
                  <a:gd name="T29" fmla="*/ 3254 h 3724"/>
                  <a:gd name="T30" fmla="*/ 273 w 637"/>
                  <a:gd name="T31" fmla="*/ 3240 h 3724"/>
                  <a:gd name="T32" fmla="*/ 255 w 637"/>
                  <a:gd name="T33" fmla="*/ 3226 h 3724"/>
                  <a:gd name="T34" fmla="*/ 236 w 637"/>
                  <a:gd name="T35" fmla="*/ 3214 h 3724"/>
                  <a:gd name="T36" fmla="*/ 217 w 637"/>
                  <a:gd name="T37" fmla="*/ 3202 h 3724"/>
                  <a:gd name="T38" fmla="*/ 198 w 637"/>
                  <a:gd name="T39" fmla="*/ 3190 h 3724"/>
                  <a:gd name="T40" fmla="*/ 177 w 637"/>
                  <a:gd name="T41" fmla="*/ 3179 h 3724"/>
                  <a:gd name="T42" fmla="*/ 156 w 637"/>
                  <a:gd name="T43" fmla="*/ 3168 h 3724"/>
                  <a:gd name="T44" fmla="*/ 138 w 637"/>
                  <a:gd name="T45" fmla="*/ 3154 h 3724"/>
                  <a:gd name="T46" fmla="*/ 121 w 637"/>
                  <a:gd name="T47" fmla="*/ 3139 h 3724"/>
                  <a:gd name="T48" fmla="*/ 106 w 637"/>
                  <a:gd name="T49" fmla="*/ 3123 h 3724"/>
                  <a:gd name="T50" fmla="*/ 91 w 637"/>
                  <a:gd name="T51" fmla="*/ 3105 h 3724"/>
                  <a:gd name="T52" fmla="*/ 79 w 637"/>
                  <a:gd name="T53" fmla="*/ 3086 h 3724"/>
                  <a:gd name="T54" fmla="*/ 68 w 637"/>
                  <a:gd name="T55" fmla="*/ 3065 h 3724"/>
                  <a:gd name="T56" fmla="*/ 58 w 637"/>
                  <a:gd name="T57" fmla="*/ 3043 h 3724"/>
                  <a:gd name="T58" fmla="*/ 50 w 637"/>
                  <a:gd name="T59" fmla="*/ 3020 h 3724"/>
                  <a:gd name="T60" fmla="*/ 43 w 637"/>
                  <a:gd name="T61" fmla="*/ 2996 h 3724"/>
                  <a:gd name="T62" fmla="*/ 36 w 637"/>
                  <a:gd name="T63" fmla="*/ 2971 h 3724"/>
                  <a:gd name="T64" fmla="*/ 30 w 637"/>
                  <a:gd name="T65" fmla="*/ 2945 h 3724"/>
                  <a:gd name="T66" fmla="*/ 26 w 637"/>
                  <a:gd name="T67" fmla="*/ 2920 h 3724"/>
                  <a:gd name="T68" fmla="*/ 23 w 637"/>
                  <a:gd name="T69" fmla="*/ 2893 h 3724"/>
                  <a:gd name="T70" fmla="*/ 20 w 637"/>
                  <a:gd name="T71" fmla="*/ 2865 h 3724"/>
                  <a:gd name="T72" fmla="*/ 18 w 637"/>
                  <a:gd name="T73" fmla="*/ 2837 h 3724"/>
                  <a:gd name="T74" fmla="*/ 16 w 637"/>
                  <a:gd name="T75" fmla="*/ 2781 h 3724"/>
                  <a:gd name="T76" fmla="*/ 15 w 637"/>
                  <a:gd name="T77" fmla="*/ 2725 h 3724"/>
                  <a:gd name="T78" fmla="*/ 15 w 637"/>
                  <a:gd name="T79" fmla="*/ 2668 h 3724"/>
                  <a:gd name="T80" fmla="*/ 16 w 637"/>
                  <a:gd name="T81" fmla="*/ 2613 h 3724"/>
                  <a:gd name="T82" fmla="*/ 17 w 637"/>
                  <a:gd name="T83" fmla="*/ 2559 h 3724"/>
                  <a:gd name="T84" fmla="*/ 17 w 637"/>
                  <a:gd name="T85" fmla="*/ 2509 h 3724"/>
                  <a:gd name="T86" fmla="*/ 16 w 637"/>
                  <a:gd name="T87" fmla="*/ 2486 h 3724"/>
                  <a:gd name="T88" fmla="*/ 15 w 637"/>
                  <a:gd name="T89" fmla="*/ 2462 h 3724"/>
                  <a:gd name="T90" fmla="*/ 14 w 637"/>
                  <a:gd name="T91" fmla="*/ 2440 h 3724"/>
                  <a:gd name="T92" fmla="*/ 12 w 637"/>
                  <a:gd name="T93" fmla="*/ 2419 h 3724"/>
                  <a:gd name="T94" fmla="*/ 0 w 637"/>
                  <a:gd name="T95" fmla="*/ 0 h 3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4">
                    <a:moveTo>
                      <a:pt x="637" y="3724"/>
                    </a:moveTo>
                    <a:lnTo>
                      <a:pt x="615" y="3684"/>
                    </a:lnTo>
                    <a:lnTo>
                      <a:pt x="592" y="3644"/>
                    </a:lnTo>
                    <a:lnTo>
                      <a:pt x="571" y="3604"/>
                    </a:lnTo>
                    <a:lnTo>
                      <a:pt x="547" y="3564"/>
                    </a:lnTo>
                    <a:lnTo>
                      <a:pt x="523" y="3525"/>
                    </a:lnTo>
                    <a:lnTo>
                      <a:pt x="498" y="3487"/>
                    </a:lnTo>
                    <a:lnTo>
                      <a:pt x="472" y="3450"/>
                    </a:lnTo>
                    <a:lnTo>
                      <a:pt x="446" y="3414"/>
                    </a:lnTo>
                    <a:lnTo>
                      <a:pt x="417" y="3379"/>
                    </a:lnTo>
                    <a:lnTo>
                      <a:pt x="388" y="3345"/>
                    </a:lnTo>
                    <a:lnTo>
                      <a:pt x="357" y="3312"/>
                    </a:lnTo>
                    <a:lnTo>
                      <a:pt x="325" y="3283"/>
                    </a:lnTo>
                    <a:lnTo>
                      <a:pt x="307" y="3267"/>
                    </a:lnTo>
                    <a:lnTo>
                      <a:pt x="291" y="3254"/>
                    </a:lnTo>
                    <a:lnTo>
                      <a:pt x="273" y="3240"/>
                    </a:lnTo>
                    <a:lnTo>
                      <a:pt x="255" y="3226"/>
                    </a:lnTo>
                    <a:lnTo>
                      <a:pt x="236" y="3214"/>
                    </a:lnTo>
                    <a:lnTo>
                      <a:pt x="217" y="3202"/>
                    </a:lnTo>
                    <a:lnTo>
                      <a:pt x="198" y="3190"/>
                    </a:lnTo>
                    <a:lnTo>
                      <a:pt x="177" y="3179"/>
                    </a:lnTo>
                    <a:lnTo>
                      <a:pt x="156" y="3168"/>
                    </a:lnTo>
                    <a:lnTo>
                      <a:pt x="138" y="3154"/>
                    </a:lnTo>
                    <a:lnTo>
                      <a:pt x="121" y="3139"/>
                    </a:lnTo>
                    <a:lnTo>
                      <a:pt x="106" y="3123"/>
                    </a:lnTo>
                    <a:lnTo>
                      <a:pt x="91" y="3105"/>
                    </a:lnTo>
                    <a:lnTo>
                      <a:pt x="79" y="3086"/>
                    </a:lnTo>
                    <a:lnTo>
                      <a:pt x="68" y="3065"/>
                    </a:lnTo>
                    <a:lnTo>
                      <a:pt x="58" y="3043"/>
                    </a:lnTo>
                    <a:lnTo>
                      <a:pt x="50" y="3020"/>
                    </a:lnTo>
                    <a:lnTo>
                      <a:pt x="43" y="2996"/>
                    </a:lnTo>
                    <a:lnTo>
                      <a:pt x="36" y="2971"/>
                    </a:lnTo>
                    <a:lnTo>
                      <a:pt x="30" y="2945"/>
                    </a:lnTo>
                    <a:lnTo>
                      <a:pt x="26" y="2920"/>
                    </a:lnTo>
                    <a:lnTo>
                      <a:pt x="23" y="2893"/>
                    </a:lnTo>
                    <a:lnTo>
                      <a:pt x="20" y="2865"/>
                    </a:lnTo>
                    <a:lnTo>
                      <a:pt x="18" y="2837"/>
                    </a:lnTo>
                    <a:lnTo>
                      <a:pt x="16" y="2781"/>
                    </a:lnTo>
                    <a:lnTo>
                      <a:pt x="15" y="2725"/>
                    </a:lnTo>
                    <a:lnTo>
                      <a:pt x="15" y="2668"/>
                    </a:lnTo>
                    <a:lnTo>
                      <a:pt x="16" y="2613"/>
                    </a:lnTo>
                    <a:lnTo>
                      <a:pt x="17" y="2559"/>
                    </a:lnTo>
                    <a:lnTo>
                      <a:pt x="17" y="2509"/>
                    </a:lnTo>
                    <a:lnTo>
                      <a:pt x="16" y="2486"/>
                    </a:lnTo>
                    <a:lnTo>
                      <a:pt x="15" y="2462"/>
                    </a:lnTo>
                    <a:lnTo>
                      <a:pt x="14" y="2440"/>
                    </a:lnTo>
                    <a:lnTo>
                      <a:pt x="12"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6" name="Freeform 1106"/>
              <p:cNvSpPr>
                <a:spLocks noChangeAspect="1"/>
              </p:cNvSpPr>
              <p:nvPr/>
            </p:nvSpPr>
            <p:spPr bwMode="auto">
              <a:xfrm>
                <a:off x="4432" y="2453"/>
                <a:ext cx="28" cy="48"/>
              </a:xfrm>
              <a:custGeom>
                <a:avLst/>
                <a:gdLst>
                  <a:gd name="T0" fmla="*/ 0 w 625"/>
                  <a:gd name="T1" fmla="*/ 0 h 1076"/>
                  <a:gd name="T2" fmla="*/ 13 w 625"/>
                  <a:gd name="T3" fmla="*/ 24 h 1076"/>
                  <a:gd name="T4" fmla="*/ 27 w 625"/>
                  <a:gd name="T5" fmla="*/ 49 h 1076"/>
                  <a:gd name="T6" fmla="*/ 39 w 625"/>
                  <a:gd name="T7" fmla="*/ 75 h 1076"/>
                  <a:gd name="T8" fmla="*/ 52 w 625"/>
                  <a:gd name="T9" fmla="*/ 101 h 1076"/>
                  <a:gd name="T10" fmla="*/ 63 w 625"/>
                  <a:gd name="T11" fmla="*/ 127 h 1076"/>
                  <a:gd name="T12" fmla="*/ 75 w 625"/>
                  <a:gd name="T13" fmla="*/ 153 h 1076"/>
                  <a:gd name="T14" fmla="*/ 88 w 625"/>
                  <a:gd name="T15" fmla="*/ 179 h 1076"/>
                  <a:gd name="T16" fmla="*/ 102 w 625"/>
                  <a:gd name="T17" fmla="*/ 202 h 1076"/>
                  <a:gd name="T18" fmla="*/ 134 w 625"/>
                  <a:gd name="T19" fmla="*/ 258 h 1076"/>
                  <a:gd name="T20" fmla="*/ 167 w 625"/>
                  <a:gd name="T21" fmla="*/ 312 h 1076"/>
                  <a:gd name="T22" fmla="*/ 201 w 625"/>
                  <a:gd name="T23" fmla="*/ 366 h 1076"/>
                  <a:gd name="T24" fmla="*/ 235 w 625"/>
                  <a:gd name="T25" fmla="*/ 421 h 1076"/>
                  <a:gd name="T26" fmla="*/ 272 w 625"/>
                  <a:gd name="T27" fmla="*/ 475 h 1076"/>
                  <a:gd name="T28" fmla="*/ 307 w 625"/>
                  <a:gd name="T29" fmla="*/ 530 h 1076"/>
                  <a:gd name="T30" fmla="*/ 343 w 625"/>
                  <a:gd name="T31" fmla="*/ 585 h 1076"/>
                  <a:gd name="T32" fmla="*/ 378 w 625"/>
                  <a:gd name="T33" fmla="*/ 639 h 1076"/>
                  <a:gd name="T34" fmla="*/ 413 w 625"/>
                  <a:gd name="T35" fmla="*/ 695 h 1076"/>
                  <a:gd name="T36" fmla="*/ 447 w 625"/>
                  <a:gd name="T37" fmla="*/ 749 h 1076"/>
                  <a:gd name="T38" fmla="*/ 480 w 625"/>
                  <a:gd name="T39" fmla="*/ 803 h 1076"/>
                  <a:gd name="T40" fmla="*/ 513 w 625"/>
                  <a:gd name="T41" fmla="*/ 858 h 1076"/>
                  <a:gd name="T42" fmla="*/ 543 w 625"/>
                  <a:gd name="T43" fmla="*/ 912 h 1076"/>
                  <a:gd name="T44" fmla="*/ 573 w 625"/>
                  <a:gd name="T45" fmla="*/ 967 h 1076"/>
                  <a:gd name="T46" fmla="*/ 600 w 625"/>
                  <a:gd name="T47" fmla="*/ 1022 h 1076"/>
                  <a:gd name="T48" fmla="*/ 625 w 625"/>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6">
                    <a:moveTo>
                      <a:pt x="0" y="0"/>
                    </a:moveTo>
                    <a:lnTo>
                      <a:pt x="13" y="24"/>
                    </a:lnTo>
                    <a:lnTo>
                      <a:pt x="27" y="49"/>
                    </a:lnTo>
                    <a:lnTo>
                      <a:pt x="39" y="75"/>
                    </a:lnTo>
                    <a:lnTo>
                      <a:pt x="52" y="101"/>
                    </a:lnTo>
                    <a:lnTo>
                      <a:pt x="63" y="127"/>
                    </a:lnTo>
                    <a:lnTo>
                      <a:pt x="75" y="153"/>
                    </a:lnTo>
                    <a:lnTo>
                      <a:pt x="88" y="179"/>
                    </a:lnTo>
                    <a:lnTo>
                      <a:pt x="102" y="202"/>
                    </a:lnTo>
                    <a:lnTo>
                      <a:pt x="134" y="258"/>
                    </a:lnTo>
                    <a:lnTo>
                      <a:pt x="167" y="312"/>
                    </a:lnTo>
                    <a:lnTo>
                      <a:pt x="201" y="366"/>
                    </a:lnTo>
                    <a:lnTo>
                      <a:pt x="235" y="421"/>
                    </a:lnTo>
                    <a:lnTo>
                      <a:pt x="272" y="475"/>
                    </a:lnTo>
                    <a:lnTo>
                      <a:pt x="307" y="530"/>
                    </a:lnTo>
                    <a:lnTo>
                      <a:pt x="343" y="585"/>
                    </a:lnTo>
                    <a:lnTo>
                      <a:pt x="378" y="639"/>
                    </a:lnTo>
                    <a:lnTo>
                      <a:pt x="413" y="695"/>
                    </a:lnTo>
                    <a:lnTo>
                      <a:pt x="447" y="749"/>
                    </a:lnTo>
                    <a:lnTo>
                      <a:pt x="480" y="803"/>
                    </a:lnTo>
                    <a:lnTo>
                      <a:pt x="513" y="858"/>
                    </a:lnTo>
                    <a:lnTo>
                      <a:pt x="543" y="912"/>
                    </a:lnTo>
                    <a:lnTo>
                      <a:pt x="573" y="967"/>
                    </a:lnTo>
                    <a:lnTo>
                      <a:pt x="600" y="1022"/>
                    </a:lnTo>
                    <a:lnTo>
                      <a:pt x="625"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7" name="Freeform 1107"/>
              <p:cNvSpPr>
                <a:spLocks noChangeAspect="1"/>
              </p:cNvSpPr>
              <p:nvPr/>
            </p:nvSpPr>
            <p:spPr bwMode="auto">
              <a:xfrm>
                <a:off x="4447" y="2453"/>
                <a:ext cx="13" cy="42"/>
              </a:xfrm>
              <a:custGeom>
                <a:avLst/>
                <a:gdLst>
                  <a:gd name="T0" fmla="*/ 0 w 284"/>
                  <a:gd name="T1" fmla="*/ 0 h 925"/>
                  <a:gd name="T2" fmla="*/ 12 w 284"/>
                  <a:gd name="T3" fmla="*/ 29 h 925"/>
                  <a:gd name="T4" fmla="*/ 23 w 284"/>
                  <a:gd name="T5" fmla="*/ 57 h 925"/>
                  <a:gd name="T6" fmla="*/ 37 w 284"/>
                  <a:gd name="T7" fmla="*/ 86 h 925"/>
                  <a:gd name="T8" fmla="*/ 49 w 284"/>
                  <a:gd name="T9" fmla="*/ 113 h 925"/>
                  <a:gd name="T10" fmla="*/ 77 w 284"/>
                  <a:gd name="T11" fmla="*/ 169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2 h 925"/>
                  <a:gd name="T24" fmla="*/ 237 w 284"/>
                  <a:gd name="T25" fmla="*/ 500 h 925"/>
                  <a:gd name="T26" fmla="*/ 246 w 284"/>
                  <a:gd name="T27" fmla="*/ 529 h 925"/>
                  <a:gd name="T28" fmla="*/ 256 w 284"/>
                  <a:gd name="T29" fmla="*/ 556 h 925"/>
                  <a:gd name="T30" fmla="*/ 264 w 284"/>
                  <a:gd name="T31" fmla="*/ 586 h 925"/>
                  <a:gd name="T32" fmla="*/ 270 w 284"/>
                  <a:gd name="T33" fmla="*/ 615 h 925"/>
                  <a:gd name="T34" fmla="*/ 276 w 284"/>
                  <a:gd name="T35" fmla="*/ 645 h 925"/>
                  <a:gd name="T36" fmla="*/ 280 w 284"/>
                  <a:gd name="T37" fmla="*/ 673 h 925"/>
                  <a:gd name="T38" fmla="*/ 283 w 284"/>
                  <a:gd name="T39" fmla="*/ 704 h 925"/>
                  <a:gd name="T40" fmla="*/ 284 w 284"/>
                  <a:gd name="T41" fmla="*/ 734 h 925"/>
                  <a:gd name="T42" fmla="*/ 284 w 284"/>
                  <a:gd name="T43" fmla="*/ 765 h 925"/>
                  <a:gd name="T44" fmla="*/ 282 w 284"/>
                  <a:gd name="T45" fmla="*/ 796 h 925"/>
                  <a:gd name="T46" fmla="*/ 278 w 284"/>
                  <a:gd name="T47" fmla="*/ 827 h 925"/>
                  <a:gd name="T48" fmla="*/ 273 w 284"/>
                  <a:gd name="T49" fmla="*/ 860 h 925"/>
                  <a:gd name="T50" fmla="*/ 265 w 284"/>
                  <a:gd name="T51" fmla="*/ 892 h 925"/>
                  <a:gd name="T52" fmla="*/ 256 w 284"/>
                  <a:gd name="T53" fmla="*/ 925 h 925"/>
                  <a:gd name="T54" fmla="*/ 242 w 284"/>
                  <a:gd name="T55" fmla="*/ 892 h 925"/>
                  <a:gd name="T56" fmla="*/ 230 w 284"/>
                  <a:gd name="T57" fmla="*/ 858 h 925"/>
                  <a:gd name="T58" fmla="*/ 219 w 284"/>
                  <a:gd name="T59" fmla="*/ 823 h 925"/>
                  <a:gd name="T60" fmla="*/ 210 w 284"/>
                  <a:gd name="T61" fmla="*/ 788 h 925"/>
                  <a:gd name="T62" fmla="*/ 194 w 284"/>
                  <a:gd name="T63" fmla="*/ 717 h 925"/>
                  <a:gd name="T64" fmla="*/ 178 w 284"/>
                  <a:gd name="T65" fmla="*/ 647 h 925"/>
                  <a:gd name="T66" fmla="*/ 170 w 284"/>
                  <a:gd name="T67" fmla="*/ 611 h 925"/>
                  <a:gd name="T68" fmla="*/ 162 w 284"/>
                  <a:gd name="T69" fmla="*/ 575 h 925"/>
                  <a:gd name="T70" fmla="*/ 152 w 284"/>
                  <a:gd name="T71" fmla="*/ 540 h 925"/>
                  <a:gd name="T72" fmla="*/ 143 w 284"/>
                  <a:gd name="T73" fmla="*/ 505 h 925"/>
                  <a:gd name="T74" fmla="*/ 132 w 284"/>
                  <a:gd name="T75" fmla="*/ 470 h 925"/>
                  <a:gd name="T76" fmla="*/ 119 w 284"/>
                  <a:gd name="T77" fmla="*/ 435 h 925"/>
                  <a:gd name="T78" fmla="*/ 106 w 284"/>
                  <a:gd name="T79" fmla="*/ 402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9"/>
                    </a:lnTo>
                    <a:lnTo>
                      <a:pt x="23" y="57"/>
                    </a:lnTo>
                    <a:lnTo>
                      <a:pt x="37" y="86"/>
                    </a:lnTo>
                    <a:lnTo>
                      <a:pt x="49" y="113"/>
                    </a:lnTo>
                    <a:lnTo>
                      <a:pt x="77" y="169"/>
                    </a:lnTo>
                    <a:lnTo>
                      <a:pt x="105" y="223"/>
                    </a:lnTo>
                    <a:lnTo>
                      <a:pt x="134" y="278"/>
                    </a:lnTo>
                    <a:lnTo>
                      <a:pt x="162" y="333"/>
                    </a:lnTo>
                    <a:lnTo>
                      <a:pt x="189" y="388"/>
                    </a:lnTo>
                    <a:lnTo>
                      <a:pt x="214" y="444"/>
                    </a:lnTo>
                    <a:lnTo>
                      <a:pt x="226" y="472"/>
                    </a:lnTo>
                    <a:lnTo>
                      <a:pt x="237" y="500"/>
                    </a:lnTo>
                    <a:lnTo>
                      <a:pt x="246" y="529"/>
                    </a:lnTo>
                    <a:lnTo>
                      <a:pt x="256" y="556"/>
                    </a:lnTo>
                    <a:lnTo>
                      <a:pt x="264" y="586"/>
                    </a:lnTo>
                    <a:lnTo>
                      <a:pt x="270" y="615"/>
                    </a:lnTo>
                    <a:lnTo>
                      <a:pt x="276" y="645"/>
                    </a:lnTo>
                    <a:lnTo>
                      <a:pt x="280" y="673"/>
                    </a:lnTo>
                    <a:lnTo>
                      <a:pt x="283" y="704"/>
                    </a:lnTo>
                    <a:lnTo>
                      <a:pt x="284" y="734"/>
                    </a:lnTo>
                    <a:lnTo>
                      <a:pt x="284" y="765"/>
                    </a:lnTo>
                    <a:lnTo>
                      <a:pt x="282" y="796"/>
                    </a:lnTo>
                    <a:lnTo>
                      <a:pt x="278" y="827"/>
                    </a:lnTo>
                    <a:lnTo>
                      <a:pt x="273" y="860"/>
                    </a:lnTo>
                    <a:lnTo>
                      <a:pt x="265" y="892"/>
                    </a:lnTo>
                    <a:lnTo>
                      <a:pt x="256" y="925"/>
                    </a:lnTo>
                    <a:lnTo>
                      <a:pt x="242" y="892"/>
                    </a:lnTo>
                    <a:lnTo>
                      <a:pt x="230" y="858"/>
                    </a:lnTo>
                    <a:lnTo>
                      <a:pt x="219" y="823"/>
                    </a:lnTo>
                    <a:lnTo>
                      <a:pt x="210" y="788"/>
                    </a:lnTo>
                    <a:lnTo>
                      <a:pt x="194" y="717"/>
                    </a:lnTo>
                    <a:lnTo>
                      <a:pt x="178" y="647"/>
                    </a:lnTo>
                    <a:lnTo>
                      <a:pt x="170" y="611"/>
                    </a:lnTo>
                    <a:lnTo>
                      <a:pt x="162" y="575"/>
                    </a:lnTo>
                    <a:lnTo>
                      <a:pt x="152" y="540"/>
                    </a:lnTo>
                    <a:lnTo>
                      <a:pt x="143" y="505"/>
                    </a:lnTo>
                    <a:lnTo>
                      <a:pt x="132" y="470"/>
                    </a:lnTo>
                    <a:lnTo>
                      <a:pt x="119" y="435"/>
                    </a:lnTo>
                    <a:lnTo>
                      <a:pt x="106" y="402"/>
                    </a:lnTo>
                    <a:lnTo>
                      <a:pt x="90" y="3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18" name="Freeform 1108"/>
              <p:cNvSpPr>
                <a:spLocks noChangeAspect="1"/>
              </p:cNvSpPr>
              <p:nvPr/>
            </p:nvSpPr>
            <p:spPr bwMode="auto">
              <a:xfrm>
                <a:off x="4447" y="2453"/>
                <a:ext cx="13" cy="42"/>
              </a:xfrm>
              <a:custGeom>
                <a:avLst/>
                <a:gdLst>
                  <a:gd name="T0" fmla="*/ 0 w 284"/>
                  <a:gd name="T1" fmla="*/ 0 h 925"/>
                  <a:gd name="T2" fmla="*/ 12 w 284"/>
                  <a:gd name="T3" fmla="*/ 29 h 925"/>
                  <a:gd name="T4" fmla="*/ 23 w 284"/>
                  <a:gd name="T5" fmla="*/ 57 h 925"/>
                  <a:gd name="T6" fmla="*/ 37 w 284"/>
                  <a:gd name="T7" fmla="*/ 86 h 925"/>
                  <a:gd name="T8" fmla="*/ 49 w 284"/>
                  <a:gd name="T9" fmla="*/ 113 h 925"/>
                  <a:gd name="T10" fmla="*/ 77 w 284"/>
                  <a:gd name="T11" fmla="*/ 169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2 h 925"/>
                  <a:gd name="T24" fmla="*/ 237 w 284"/>
                  <a:gd name="T25" fmla="*/ 500 h 925"/>
                  <a:gd name="T26" fmla="*/ 246 w 284"/>
                  <a:gd name="T27" fmla="*/ 529 h 925"/>
                  <a:gd name="T28" fmla="*/ 256 w 284"/>
                  <a:gd name="T29" fmla="*/ 556 h 925"/>
                  <a:gd name="T30" fmla="*/ 264 w 284"/>
                  <a:gd name="T31" fmla="*/ 586 h 925"/>
                  <a:gd name="T32" fmla="*/ 270 w 284"/>
                  <a:gd name="T33" fmla="*/ 615 h 925"/>
                  <a:gd name="T34" fmla="*/ 276 w 284"/>
                  <a:gd name="T35" fmla="*/ 645 h 925"/>
                  <a:gd name="T36" fmla="*/ 280 w 284"/>
                  <a:gd name="T37" fmla="*/ 673 h 925"/>
                  <a:gd name="T38" fmla="*/ 283 w 284"/>
                  <a:gd name="T39" fmla="*/ 704 h 925"/>
                  <a:gd name="T40" fmla="*/ 284 w 284"/>
                  <a:gd name="T41" fmla="*/ 734 h 925"/>
                  <a:gd name="T42" fmla="*/ 284 w 284"/>
                  <a:gd name="T43" fmla="*/ 765 h 925"/>
                  <a:gd name="T44" fmla="*/ 282 w 284"/>
                  <a:gd name="T45" fmla="*/ 796 h 925"/>
                  <a:gd name="T46" fmla="*/ 278 w 284"/>
                  <a:gd name="T47" fmla="*/ 827 h 925"/>
                  <a:gd name="T48" fmla="*/ 273 w 284"/>
                  <a:gd name="T49" fmla="*/ 860 h 925"/>
                  <a:gd name="T50" fmla="*/ 265 w 284"/>
                  <a:gd name="T51" fmla="*/ 892 h 925"/>
                  <a:gd name="T52" fmla="*/ 256 w 284"/>
                  <a:gd name="T53" fmla="*/ 925 h 925"/>
                  <a:gd name="T54" fmla="*/ 242 w 284"/>
                  <a:gd name="T55" fmla="*/ 892 h 925"/>
                  <a:gd name="T56" fmla="*/ 230 w 284"/>
                  <a:gd name="T57" fmla="*/ 858 h 925"/>
                  <a:gd name="T58" fmla="*/ 219 w 284"/>
                  <a:gd name="T59" fmla="*/ 823 h 925"/>
                  <a:gd name="T60" fmla="*/ 210 w 284"/>
                  <a:gd name="T61" fmla="*/ 788 h 925"/>
                  <a:gd name="T62" fmla="*/ 194 w 284"/>
                  <a:gd name="T63" fmla="*/ 717 h 925"/>
                  <a:gd name="T64" fmla="*/ 178 w 284"/>
                  <a:gd name="T65" fmla="*/ 647 h 925"/>
                  <a:gd name="T66" fmla="*/ 170 w 284"/>
                  <a:gd name="T67" fmla="*/ 611 h 925"/>
                  <a:gd name="T68" fmla="*/ 162 w 284"/>
                  <a:gd name="T69" fmla="*/ 575 h 925"/>
                  <a:gd name="T70" fmla="*/ 152 w 284"/>
                  <a:gd name="T71" fmla="*/ 540 h 925"/>
                  <a:gd name="T72" fmla="*/ 143 w 284"/>
                  <a:gd name="T73" fmla="*/ 505 h 925"/>
                  <a:gd name="T74" fmla="*/ 132 w 284"/>
                  <a:gd name="T75" fmla="*/ 470 h 925"/>
                  <a:gd name="T76" fmla="*/ 119 w 284"/>
                  <a:gd name="T77" fmla="*/ 435 h 925"/>
                  <a:gd name="T78" fmla="*/ 106 w 284"/>
                  <a:gd name="T79" fmla="*/ 402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9"/>
                    </a:lnTo>
                    <a:lnTo>
                      <a:pt x="23" y="57"/>
                    </a:lnTo>
                    <a:lnTo>
                      <a:pt x="37" y="86"/>
                    </a:lnTo>
                    <a:lnTo>
                      <a:pt x="49" y="113"/>
                    </a:lnTo>
                    <a:lnTo>
                      <a:pt x="77" y="169"/>
                    </a:lnTo>
                    <a:lnTo>
                      <a:pt x="105" y="223"/>
                    </a:lnTo>
                    <a:lnTo>
                      <a:pt x="134" y="278"/>
                    </a:lnTo>
                    <a:lnTo>
                      <a:pt x="162" y="333"/>
                    </a:lnTo>
                    <a:lnTo>
                      <a:pt x="189" y="388"/>
                    </a:lnTo>
                    <a:lnTo>
                      <a:pt x="214" y="444"/>
                    </a:lnTo>
                    <a:lnTo>
                      <a:pt x="226" y="472"/>
                    </a:lnTo>
                    <a:lnTo>
                      <a:pt x="237" y="500"/>
                    </a:lnTo>
                    <a:lnTo>
                      <a:pt x="246" y="529"/>
                    </a:lnTo>
                    <a:lnTo>
                      <a:pt x="256" y="556"/>
                    </a:lnTo>
                    <a:lnTo>
                      <a:pt x="264" y="586"/>
                    </a:lnTo>
                    <a:lnTo>
                      <a:pt x="270" y="615"/>
                    </a:lnTo>
                    <a:lnTo>
                      <a:pt x="276" y="645"/>
                    </a:lnTo>
                    <a:lnTo>
                      <a:pt x="280" y="673"/>
                    </a:lnTo>
                    <a:lnTo>
                      <a:pt x="283" y="704"/>
                    </a:lnTo>
                    <a:lnTo>
                      <a:pt x="284" y="734"/>
                    </a:lnTo>
                    <a:lnTo>
                      <a:pt x="284" y="765"/>
                    </a:lnTo>
                    <a:lnTo>
                      <a:pt x="282" y="796"/>
                    </a:lnTo>
                    <a:lnTo>
                      <a:pt x="278" y="827"/>
                    </a:lnTo>
                    <a:lnTo>
                      <a:pt x="273" y="860"/>
                    </a:lnTo>
                    <a:lnTo>
                      <a:pt x="265" y="892"/>
                    </a:lnTo>
                    <a:lnTo>
                      <a:pt x="256" y="925"/>
                    </a:lnTo>
                    <a:lnTo>
                      <a:pt x="242" y="892"/>
                    </a:lnTo>
                    <a:lnTo>
                      <a:pt x="230" y="858"/>
                    </a:lnTo>
                    <a:lnTo>
                      <a:pt x="219" y="823"/>
                    </a:lnTo>
                    <a:lnTo>
                      <a:pt x="210" y="788"/>
                    </a:lnTo>
                    <a:lnTo>
                      <a:pt x="194" y="717"/>
                    </a:lnTo>
                    <a:lnTo>
                      <a:pt x="178" y="647"/>
                    </a:lnTo>
                    <a:lnTo>
                      <a:pt x="170" y="611"/>
                    </a:lnTo>
                    <a:lnTo>
                      <a:pt x="162" y="575"/>
                    </a:lnTo>
                    <a:lnTo>
                      <a:pt x="152" y="540"/>
                    </a:lnTo>
                    <a:lnTo>
                      <a:pt x="143" y="505"/>
                    </a:lnTo>
                    <a:lnTo>
                      <a:pt x="132" y="470"/>
                    </a:lnTo>
                    <a:lnTo>
                      <a:pt x="119" y="435"/>
                    </a:lnTo>
                    <a:lnTo>
                      <a:pt x="106" y="402"/>
                    </a:lnTo>
                    <a:lnTo>
                      <a:pt x="90" y="36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19" name="Freeform 1109"/>
              <p:cNvSpPr>
                <a:spLocks noChangeAspect="1"/>
              </p:cNvSpPr>
              <p:nvPr/>
            </p:nvSpPr>
            <p:spPr bwMode="auto">
              <a:xfrm>
                <a:off x="4322" y="2160"/>
                <a:ext cx="66" cy="172"/>
              </a:xfrm>
              <a:custGeom>
                <a:avLst/>
                <a:gdLst>
                  <a:gd name="T0" fmla="*/ 1453 w 1455"/>
                  <a:gd name="T1" fmla="*/ 0 h 3787"/>
                  <a:gd name="T2" fmla="*/ 1455 w 1455"/>
                  <a:gd name="T3" fmla="*/ 52 h 3787"/>
                  <a:gd name="T4" fmla="*/ 1455 w 1455"/>
                  <a:gd name="T5" fmla="*/ 104 h 3787"/>
                  <a:gd name="T6" fmla="*/ 1454 w 1455"/>
                  <a:gd name="T7" fmla="*/ 158 h 3787"/>
                  <a:gd name="T8" fmla="*/ 1452 w 1455"/>
                  <a:gd name="T9" fmla="*/ 214 h 3787"/>
                  <a:gd name="T10" fmla="*/ 1449 w 1455"/>
                  <a:gd name="T11" fmla="*/ 271 h 3787"/>
                  <a:gd name="T12" fmla="*/ 1444 w 1455"/>
                  <a:gd name="T13" fmla="*/ 329 h 3787"/>
                  <a:gd name="T14" fmla="*/ 1438 w 1455"/>
                  <a:gd name="T15" fmla="*/ 387 h 3787"/>
                  <a:gd name="T16" fmla="*/ 1432 w 1455"/>
                  <a:gd name="T17" fmla="*/ 447 h 3787"/>
                  <a:gd name="T18" fmla="*/ 1425 w 1455"/>
                  <a:gd name="T19" fmla="*/ 506 h 3787"/>
                  <a:gd name="T20" fmla="*/ 1416 w 1455"/>
                  <a:gd name="T21" fmla="*/ 566 h 3787"/>
                  <a:gd name="T22" fmla="*/ 1407 w 1455"/>
                  <a:gd name="T23" fmla="*/ 626 h 3787"/>
                  <a:gd name="T24" fmla="*/ 1398 w 1455"/>
                  <a:gd name="T25" fmla="*/ 686 h 3787"/>
                  <a:gd name="T26" fmla="*/ 1388 w 1455"/>
                  <a:gd name="T27" fmla="*/ 744 h 3787"/>
                  <a:gd name="T28" fmla="*/ 1376 w 1455"/>
                  <a:gd name="T29" fmla="*/ 803 h 3787"/>
                  <a:gd name="T30" fmla="*/ 1365 w 1455"/>
                  <a:gd name="T31" fmla="*/ 861 h 3787"/>
                  <a:gd name="T32" fmla="*/ 1352 w 1455"/>
                  <a:gd name="T33" fmla="*/ 917 h 3787"/>
                  <a:gd name="T34" fmla="*/ 1340 w 1455"/>
                  <a:gd name="T35" fmla="*/ 973 h 3787"/>
                  <a:gd name="T36" fmla="*/ 1328 w 1455"/>
                  <a:gd name="T37" fmla="*/ 1027 h 3787"/>
                  <a:gd name="T38" fmla="*/ 1314 w 1455"/>
                  <a:gd name="T39" fmla="*/ 1079 h 3787"/>
                  <a:gd name="T40" fmla="*/ 1301 w 1455"/>
                  <a:gd name="T41" fmla="*/ 1130 h 3787"/>
                  <a:gd name="T42" fmla="*/ 1287 w 1455"/>
                  <a:gd name="T43" fmla="*/ 1178 h 3787"/>
                  <a:gd name="T44" fmla="*/ 1274 w 1455"/>
                  <a:gd name="T45" fmla="*/ 1225 h 3787"/>
                  <a:gd name="T46" fmla="*/ 1261 w 1455"/>
                  <a:gd name="T47" fmla="*/ 1268 h 3787"/>
                  <a:gd name="T48" fmla="*/ 1247 w 1455"/>
                  <a:gd name="T49" fmla="*/ 1309 h 3787"/>
                  <a:gd name="T50" fmla="*/ 1234 w 1455"/>
                  <a:gd name="T51" fmla="*/ 1348 h 3787"/>
                  <a:gd name="T52" fmla="*/ 1220 w 1455"/>
                  <a:gd name="T53" fmla="*/ 1383 h 3787"/>
                  <a:gd name="T54" fmla="*/ 1207 w 1455"/>
                  <a:gd name="T55" fmla="*/ 1416 h 3787"/>
                  <a:gd name="T56" fmla="*/ 1194 w 1455"/>
                  <a:gd name="T57" fmla="*/ 1445 h 3787"/>
                  <a:gd name="T58" fmla="*/ 1182 w 1455"/>
                  <a:gd name="T59" fmla="*/ 1469 h 3787"/>
                  <a:gd name="T60" fmla="*/ 1170 w 1455"/>
                  <a:gd name="T61" fmla="*/ 1491 h 3787"/>
                  <a:gd name="T62" fmla="*/ 1158 w 1455"/>
                  <a:gd name="T63" fmla="*/ 1507 h 3787"/>
                  <a:gd name="T64" fmla="*/ 1147 w 1455"/>
                  <a:gd name="T65" fmla="*/ 1521 h 3787"/>
                  <a:gd name="T66" fmla="*/ 1086 w 1455"/>
                  <a:gd name="T67" fmla="*/ 1577 h 3787"/>
                  <a:gd name="T68" fmla="*/ 1028 w 1455"/>
                  <a:gd name="T69" fmla="*/ 1635 h 3787"/>
                  <a:gd name="T70" fmla="*/ 972 w 1455"/>
                  <a:gd name="T71" fmla="*/ 1695 h 3787"/>
                  <a:gd name="T72" fmla="*/ 919 w 1455"/>
                  <a:gd name="T73" fmla="*/ 1756 h 3787"/>
                  <a:gd name="T74" fmla="*/ 868 w 1455"/>
                  <a:gd name="T75" fmla="*/ 1819 h 3787"/>
                  <a:gd name="T76" fmla="*/ 819 w 1455"/>
                  <a:gd name="T77" fmla="*/ 1883 h 3787"/>
                  <a:gd name="T78" fmla="*/ 772 w 1455"/>
                  <a:gd name="T79" fmla="*/ 1947 h 3787"/>
                  <a:gd name="T80" fmla="*/ 728 w 1455"/>
                  <a:gd name="T81" fmla="*/ 2014 h 3787"/>
                  <a:gd name="T82" fmla="*/ 684 w 1455"/>
                  <a:gd name="T83" fmla="*/ 2081 h 3787"/>
                  <a:gd name="T84" fmla="*/ 644 w 1455"/>
                  <a:gd name="T85" fmla="*/ 2149 h 3787"/>
                  <a:gd name="T86" fmla="*/ 604 w 1455"/>
                  <a:gd name="T87" fmla="*/ 2219 h 3787"/>
                  <a:gd name="T88" fmla="*/ 567 w 1455"/>
                  <a:gd name="T89" fmla="*/ 2289 h 3787"/>
                  <a:gd name="T90" fmla="*/ 530 w 1455"/>
                  <a:gd name="T91" fmla="*/ 2361 h 3787"/>
                  <a:gd name="T92" fmla="*/ 495 w 1455"/>
                  <a:gd name="T93" fmla="*/ 2432 h 3787"/>
                  <a:gd name="T94" fmla="*/ 462 w 1455"/>
                  <a:gd name="T95" fmla="*/ 2505 h 3787"/>
                  <a:gd name="T96" fmla="*/ 430 w 1455"/>
                  <a:gd name="T97" fmla="*/ 2578 h 3787"/>
                  <a:gd name="T98" fmla="*/ 398 w 1455"/>
                  <a:gd name="T99" fmla="*/ 2652 h 3787"/>
                  <a:gd name="T100" fmla="*/ 368 w 1455"/>
                  <a:gd name="T101" fmla="*/ 2727 h 3787"/>
                  <a:gd name="T102" fmla="*/ 339 w 1455"/>
                  <a:gd name="T103" fmla="*/ 2802 h 3787"/>
                  <a:gd name="T104" fmla="*/ 310 w 1455"/>
                  <a:gd name="T105" fmla="*/ 2877 h 3787"/>
                  <a:gd name="T106" fmla="*/ 284 w 1455"/>
                  <a:gd name="T107" fmla="*/ 2952 h 3787"/>
                  <a:gd name="T108" fmla="*/ 257 w 1455"/>
                  <a:gd name="T109" fmla="*/ 3028 h 3787"/>
                  <a:gd name="T110" fmla="*/ 230 w 1455"/>
                  <a:gd name="T111" fmla="*/ 3104 h 3787"/>
                  <a:gd name="T112" fmla="*/ 204 w 1455"/>
                  <a:gd name="T113" fmla="*/ 3180 h 3787"/>
                  <a:gd name="T114" fmla="*/ 152 w 1455"/>
                  <a:gd name="T115" fmla="*/ 3333 h 3787"/>
                  <a:gd name="T116" fmla="*/ 102 w 1455"/>
                  <a:gd name="T117" fmla="*/ 3486 h 3787"/>
                  <a:gd name="T118" fmla="*/ 51 w 1455"/>
                  <a:gd name="T119" fmla="*/ 3638 h 3787"/>
                  <a:gd name="T120" fmla="*/ 0 w 1455"/>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3787">
                    <a:moveTo>
                      <a:pt x="1453" y="0"/>
                    </a:moveTo>
                    <a:lnTo>
                      <a:pt x="1455" y="52"/>
                    </a:lnTo>
                    <a:lnTo>
                      <a:pt x="1455" y="104"/>
                    </a:lnTo>
                    <a:lnTo>
                      <a:pt x="1454" y="158"/>
                    </a:lnTo>
                    <a:lnTo>
                      <a:pt x="1452" y="214"/>
                    </a:lnTo>
                    <a:lnTo>
                      <a:pt x="1449" y="271"/>
                    </a:lnTo>
                    <a:lnTo>
                      <a:pt x="1444" y="329"/>
                    </a:lnTo>
                    <a:lnTo>
                      <a:pt x="1438" y="387"/>
                    </a:lnTo>
                    <a:lnTo>
                      <a:pt x="1432" y="447"/>
                    </a:lnTo>
                    <a:lnTo>
                      <a:pt x="1425" y="506"/>
                    </a:lnTo>
                    <a:lnTo>
                      <a:pt x="1416" y="566"/>
                    </a:lnTo>
                    <a:lnTo>
                      <a:pt x="1407" y="626"/>
                    </a:lnTo>
                    <a:lnTo>
                      <a:pt x="1398" y="686"/>
                    </a:lnTo>
                    <a:lnTo>
                      <a:pt x="1388" y="744"/>
                    </a:lnTo>
                    <a:lnTo>
                      <a:pt x="1376" y="803"/>
                    </a:lnTo>
                    <a:lnTo>
                      <a:pt x="1365" y="861"/>
                    </a:lnTo>
                    <a:lnTo>
                      <a:pt x="1352" y="917"/>
                    </a:lnTo>
                    <a:lnTo>
                      <a:pt x="1340" y="973"/>
                    </a:lnTo>
                    <a:lnTo>
                      <a:pt x="1328" y="1027"/>
                    </a:lnTo>
                    <a:lnTo>
                      <a:pt x="1314" y="1079"/>
                    </a:lnTo>
                    <a:lnTo>
                      <a:pt x="1301" y="1130"/>
                    </a:lnTo>
                    <a:lnTo>
                      <a:pt x="1287" y="1178"/>
                    </a:lnTo>
                    <a:lnTo>
                      <a:pt x="1274" y="1225"/>
                    </a:lnTo>
                    <a:lnTo>
                      <a:pt x="1261" y="1268"/>
                    </a:lnTo>
                    <a:lnTo>
                      <a:pt x="1247" y="1309"/>
                    </a:lnTo>
                    <a:lnTo>
                      <a:pt x="1234" y="1348"/>
                    </a:lnTo>
                    <a:lnTo>
                      <a:pt x="1220" y="1383"/>
                    </a:lnTo>
                    <a:lnTo>
                      <a:pt x="1207" y="1416"/>
                    </a:lnTo>
                    <a:lnTo>
                      <a:pt x="1194" y="1445"/>
                    </a:lnTo>
                    <a:lnTo>
                      <a:pt x="1182" y="1469"/>
                    </a:lnTo>
                    <a:lnTo>
                      <a:pt x="1170" y="1491"/>
                    </a:lnTo>
                    <a:lnTo>
                      <a:pt x="1158" y="1507"/>
                    </a:lnTo>
                    <a:lnTo>
                      <a:pt x="1147" y="1521"/>
                    </a:lnTo>
                    <a:lnTo>
                      <a:pt x="1086" y="1577"/>
                    </a:lnTo>
                    <a:lnTo>
                      <a:pt x="1028" y="1635"/>
                    </a:lnTo>
                    <a:lnTo>
                      <a:pt x="972" y="1695"/>
                    </a:lnTo>
                    <a:lnTo>
                      <a:pt x="919" y="1756"/>
                    </a:lnTo>
                    <a:lnTo>
                      <a:pt x="868" y="1819"/>
                    </a:lnTo>
                    <a:lnTo>
                      <a:pt x="819" y="1883"/>
                    </a:lnTo>
                    <a:lnTo>
                      <a:pt x="772" y="1947"/>
                    </a:lnTo>
                    <a:lnTo>
                      <a:pt x="728" y="2014"/>
                    </a:lnTo>
                    <a:lnTo>
                      <a:pt x="684" y="2081"/>
                    </a:lnTo>
                    <a:lnTo>
                      <a:pt x="644" y="2149"/>
                    </a:lnTo>
                    <a:lnTo>
                      <a:pt x="604" y="2219"/>
                    </a:lnTo>
                    <a:lnTo>
                      <a:pt x="567" y="2289"/>
                    </a:lnTo>
                    <a:lnTo>
                      <a:pt x="530" y="2361"/>
                    </a:lnTo>
                    <a:lnTo>
                      <a:pt x="495" y="2432"/>
                    </a:lnTo>
                    <a:lnTo>
                      <a:pt x="462" y="2505"/>
                    </a:lnTo>
                    <a:lnTo>
                      <a:pt x="430" y="2578"/>
                    </a:lnTo>
                    <a:lnTo>
                      <a:pt x="398" y="2652"/>
                    </a:lnTo>
                    <a:lnTo>
                      <a:pt x="368" y="2727"/>
                    </a:lnTo>
                    <a:lnTo>
                      <a:pt x="339" y="2802"/>
                    </a:lnTo>
                    <a:lnTo>
                      <a:pt x="310" y="2877"/>
                    </a:lnTo>
                    <a:lnTo>
                      <a:pt x="284" y="2952"/>
                    </a:lnTo>
                    <a:lnTo>
                      <a:pt x="257" y="3028"/>
                    </a:lnTo>
                    <a:lnTo>
                      <a:pt x="230" y="3104"/>
                    </a:lnTo>
                    <a:lnTo>
                      <a:pt x="204" y="3180"/>
                    </a:lnTo>
                    <a:lnTo>
                      <a:pt x="152" y="3333"/>
                    </a:lnTo>
                    <a:lnTo>
                      <a:pt x="102" y="3486"/>
                    </a:lnTo>
                    <a:lnTo>
                      <a:pt x="51" y="3638"/>
                    </a:lnTo>
                    <a:lnTo>
                      <a:pt x="0"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0" name="Freeform 1110"/>
              <p:cNvSpPr>
                <a:spLocks noChangeAspect="1"/>
              </p:cNvSpPr>
              <p:nvPr/>
            </p:nvSpPr>
            <p:spPr bwMode="auto">
              <a:xfrm>
                <a:off x="4327" y="2207"/>
                <a:ext cx="36" cy="95"/>
              </a:xfrm>
              <a:custGeom>
                <a:avLst/>
                <a:gdLst>
                  <a:gd name="T0" fmla="*/ 790 w 790"/>
                  <a:gd name="T1" fmla="*/ 0 h 2102"/>
                  <a:gd name="T2" fmla="*/ 784 w 790"/>
                  <a:gd name="T3" fmla="*/ 0 h 2102"/>
                  <a:gd name="T4" fmla="*/ 777 w 790"/>
                  <a:gd name="T5" fmla="*/ 3 h 2102"/>
                  <a:gd name="T6" fmla="*/ 771 w 790"/>
                  <a:gd name="T7" fmla="*/ 6 h 2102"/>
                  <a:gd name="T8" fmla="*/ 764 w 790"/>
                  <a:gd name="T9" fmla="*/ 10 h 2102"/>
                  <a:gd name="T10" fmla="*/ 757 w 790"/>
                  <a:gd name="T11" fmla="*/ 15 h 2102"/>
                  <a:gd name="T12" fmla="*/ 750 w 790"/>
                  <a:gd name="T13" fmla="*/ 20 h 2102"/>
                  <a:gd name="T14" fmla="*/ 742 w 790"/>
                  <a:gd name="T15" fmla="*/ 27 h 2102"/>
                  <a:gd name="T16" fmla="*/ 735 w 790"/>
                  <a:gd name="T17" fmla="*/ 34 h 2102"/>
                  <a:gd name="T18" fmla="*/ 720 w 790"/>
                  <a:gd name="T19" fmla="*/ 52 h 2102"/>
                  <a:gd name="T20" fmla="*/ 705 w 790"/>
                  <a:gd name="T21" fmla="*/ 71 h 2102"/>
                  <a:gd name="T22" fmla="*/ 690 w 790"/>
                  <a:gd name="T23" fmla="*/ 92 h 2102"/>
                  <a:gd name="T24" fmla="*/ 675 w 790"/>
                  <a:gd name="T25" fmla="*/ 114 h 2102"/>
                  <a:gd name="T26" fmla="*/ 661 w 790"/>
                  <a:gd name="T27" fmla="*/ 137 h 2102"/>
                  <a:gd name="T28" fmla="*/ 648 w 790"/>
                  <a:gd name="T29" fmla="*/ 159 h 2102"/>
                  <a:gd name="T30" fmla="*/ 636 w 790"/>
                  <a:gd name="T31" fmla="*/ 182 h 2102"/>
                  <a:gd name="T32" fmla="*/ 625 w 790"/>
                  <a:gd name="T33" fmla="*/ 204 h 2102"/>
                  <a:gd name="T34" fmla="*/ 615 w 790"/>
                  <a:gd name="T35" fmla="*/ 223 h 2102"/>
                  <a:gd name="T36" fmla="*/ 608 w 790"/>
                  <a:gd name="T37" fmla="*/ 240 h 2102"/>
                  <a:gd name="T38" fmla="*/ 602 w 790"/>
                  <a:gd name="T39" fmla="*/ 255 h 2102"/>
                  <a:gd name="T40" fmla="*/ 599 w 790"/>
                  <a:gd name="T41" fmla="*/ 266 h 2102"/>
                  <a:gd name="T42" fmla="*/ 562 w 790"/>
                  <a:gd name="T43" fmla="*/ 372 h 2102"/>
                  <a:gd name="T44" fmla="*/ 527 w 790"/>
                  <a:gd name="T45" fmla="*/ 474 h 2102"/>
                  <a:gd name="T46" fmla="*/ 492 w 790"/>
                  <a:gd name="T47" fmla="*/ 574 h 2102"/>
                  <a:gd name="T48" fmla="*/ 459 w 790"/>
                  <a:gd name="T49" fmla="*/ 672 h 2102"/>
                  <a:gd name="T50" fmla="*/ 428 w 790"/>
                  <a:gd name="T51" fmla="*/ 769 h 2102"/>
                  <a:gd name="T52" fmla="*/ 397 w 790"/>
                  <a:gd name="T53" fmla="*/ 865 h 2102"/>
                  <a:gd name="T54" fmla="*/ 368 w 790"/>
                  <a:gd name="T55" fmla="*/ 960 h 2102"/>
                  <a:gd name="T56" fmla="*/ 338 w 790"/>
                  <a:gd name="T57" fmla="*/ 1055 h 2102"/>
                  <a:gd name="T58" fmla="*/ 308 w 790"/>
                  <a:gd name="T59" fmla="*/ 1150 h 2102"/>
                  <a:gd name="T60" fmla="*/ 278 w 790"/>
                  <a:gd name="T61" fmla="*/ 1246 h 2102"/>
                  <a:gd name="T62" fmla="*/ 247 w 790"/>
                  <a:gd name="T63" fmla="*/ 1343 h 2102"/>
                  <a:gd name="T64" fmla="*/ 215 w 790"/>
                  <a:gd name="T65" fmla="*/ 1442 h 2102"/>
                  <a:gd name="T66" fmla="*/ 183 w 790"/>
                  <a:gd name="T67" fmla="*/ 1542 h 2102"/>
                  <a:gd name="T68" fmla="*/ 149 w 790"/>
                  <a:gd name="T69" fmla="*/ 1646 h 2102"/>
                  <a:gd name="T70" fmla="*/ 113 w 790"/>
                  <a:gd name="T71" fmla="*/ 1752 h 2102"/>
                  <a:gd name="T72" fmla="*/ 76 w 790"/>
                  <a:gd name="T73" fmla="*/ 1862 h 2102"/>
                  <a:gd name="T74" fmla="*/ 66 w 790"/>
                  <a:gd name="T75" fmla="*/ 1888 h 2102"/>
                  <a:gd name="T76" fmla="*/ 55 w 790"/>
                  <a:gd name="T77" fmla="*/ 1918 h 2102"/>
                  <a:gd name="T78" fmla="*/ 44 w 790"/>
                  <a:gd name="T79" fmla="*/ 1949 h 2102"/>
                  <a:gd name="T80" fmla="*/ 33 w 790"/>
                  <a:gd name="T81" fmla="*/ 1982 h 2102"/>
                  <a:gd name="T82" fmla="*/ 23 w 790"/>
                  <a:gd name="T83" fmla="*/ 2015 h 2102"/>
                  <a:gd name="T84" fmla="*/ 13 w 790"/>
                  <a:gd name="T85" fmla="*/ 2047 h 2102"/>
                  <a:gd name="T86" fmla="*/ 5 w 790"/>
                  <a:gd name="T87" fmla="*/ 2077 h 2102"/>
                  <a:gd name="T88" fmla="*/ 0 w 790"/>
                  <a:gd name="T89" fmla="*/ 2102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0" h="2102">
                    <a:moveTo>
                      <a:pt x="790" y="0"/>
                    </a:moveTo>
                    <a:lnTo>
                      <a:pt x="784" y="0"/>
                    </a:lnTo>
                    <a:lnTo>
                      <a:pt x="777" y="3"/>
                    </a:lnTo>
                    <a:lnTo>
                      <a:pt x="771" y="6"/>
                    </a:lnTo>
                    <a:lnTo>
                      <a:pt x="764" y="10"/>
                    </a:lnTo>
                    <a:lnTo>
                      <a:pt x="757" y="15"/>
                    </a:lnTo>
                    <a:lnTo>
                      <a:pt x="750" y="20"/>
                    </a:lnTo>
                    <a:lnTo>
                      <a:pt x="742" y="27"/>
                    </a:lnTo>
                    <a:lnTo>
                      <a:pt x="735" y="34"/>
                    </a:lnTo>
                    <a:lnTo>
                      <a:pt x="720" y="52"/>
                    </a:lnTo>
                    <a:lnTo>
                      <a:pt x="705" y="71"/>
                    </a:lnTo>
                    <a:lnTo>
                      <a:pt x="690" y="92"/>
                    </a:lnTo>
                    <a:lnTo>
                      <a:pt x="675" y="114"/>
                    </a:lnTo>
                    <a:lnTo>
                      <a:pt x="661" y="137"/>
                    </a:lnTo>
                    <a:lnTo>
                      <a:pt x="648" y="159"/>
                    </a:lnTo>
                    <a:lnTo>
                      <a:pt x="636" y="182"/>
                    </a:lnTo>
                    <a:lnTo>
                      <a:pt x="625" y="204"/>
                    </a:lnTo>
                    <a:lnTo>
                      <a:pt x="615" y="223"/>
                    </a:lnTo>
                    <a:lnTo>
                      <a:pt x="608" y="240"/>
                    </a:lnTo>
                    <a:lnTo>
                      <a:pt x="602" y="255"/>
                    </a:lnTo>
                    <a:lnTo>
                      <a:pt x="599" y="266"/>
                    </a:lnTo>
                    <a:lnTo>
                      <a:pt x="562" y="372"/>
                    </a:lnTo>
                    <a:lnTo>
                      <a:pt x="527" y="474"/>
                    </a:lnTo>
                    <a:lnTo>
                      <a:pt x="492" y="574"/>
                    </a:lnTo>
                    <a:lnTo>
                      <a:pt x="459" y="672"/>
                    </a:lnTo>
                    <a:lnTo>
                      <a:pt x="428" y="769"/>
                    </a:lnTo>
                    <a:lnTo>
                      <a:pt x="397" y="865"/>
                    </a:lnTo>
                    <a:lnTo>
                      <a:pt x="368" y="960"/>
                    </a:lnTo>
                    <a:lnTo>
                      <a:pt x="338" y="1055"/>
                    </a:lnTo>
                    <a:lnTo>
                      <a:pt x="308" y="1150"/>
                    </a:lnTo>
                    <a:lnTo>
                      <a:pt x="278" y="1246"/>
                    </a:lnTo>
                    <a:lnTo>
                      <a:pt x="247" y="1343"/>
                    </a:lnTo>
                    <a:lnTo>
                      <a:pt x="215" y="1442"/>
                    </a:lnTo>
                    <a:lnTo>
                      <a:pt x="183" y="1542"/>
                    </a:lnTo>
                    <a:lnTo>
                      <a:pt x="149" y="1646"/>
                    </a:lnTo>
                    <a:lnTo>
                      <a:pt x="113" y="1752"/>
                    </a:lnTo>
                    <a:lnTo>
                      <a:pt x="76" y="1862"/>
                    </a:lnTo>
                    <a:lnTo>
                      <a:pt x="66" y="1888"/>
                    </a:lnTo>
                    <a:lnTo>
                      <a:pt x="55" y="1918"/>
                    </a:lnTo>
                    <a:lnTo>
                      <a:pt x="44" y="1949"/>
                    </a:lnTo>
                    <a:lnTo>
                      <a:pt x="33" y="1982"/>
                    </a:lnTo>
                    <a:lnTo>
                      <a:pt x="23" y="2015"/>
                    </a:lnTo>
                    <a:lnTo>
                      <a:pt x="13" y="2047"/>
                    </a:lnTo>
                    <a:lnTo>
                      <a:pt x="5" y="2077"/>
                    </a:lnTo>
                    <a:lnTo>
                      <a:pt x="0" y="21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1" name="Freeform 1111"/>
              <p:cNvSpPr>
                <a:spLocks noChangeAspect="1"/>
              </p:cNvSpPr>
              <p:nvPr/>
            </p:nvSpPr>
            <p:spPr bwMode="auto">
              <a:xfrm>
                <a:off x="4341" y="2164"/>
                <a:ext cx="51" cy="217"/>
              </a:xfrm>
              <a:custGeom>
                <a:avLst/>
                <a:gdLst>
                  <a:gd name="T0" fmla="*/ 5 w 1110"/>
                  <a:gd name="T1" fmla="*/ 4649 h 4774"/>
                  <a:gd name="T2" fmla="*/ 15 w 1110"/>
                  <a:gd name="T3" fmla="*/ 4466 h 4774"/>
                  <a:gd name="T4" fmla="*/ 25 w 1110"/>
                  <a:gd name="T5" fmla="*/ 4345 h 4774"/>
                  <a:gd name="T6" fmla="*/ 37 w 1110"/>
                  <a:gd name="T7" fmla="*/ 4227 h 4774"/>
                  <a:gd name="T8" fmla="*/ 53 w 1110"/>
                  <a:gd name="T9" fmla="*/ 4110 h 4774"/>
                  <a:gd name="T10" fmla="*/ 73 w 1110"/>
                  <a:gd name="T11" fmla="*/ 3996 h 4774"/>
                  <a:gd name="T12" fmla="*/ 98 w 1110"/>
                  <a:gd name="T13" fmla="*/ 3883 h 4774"/>
                  <a:gd name="T14" fmla="*/ 127 w 1110"/>
                  <a:gd name="T15" fmla="*/ 3772 h 4774"/>
                  <a:gd name="T16" fmla="*/ 163 w 1110"/>
                  <a:gd name="T17" fmla="*/ 3665 h 4774"/>
                  <a:gd name="T18" fmla="*/ 205 w 1110"/>
                  <a:gd name="T19" fmla="*/ 3558 h 4774"/>
                  <a:gd name="T20" fmla="*/ 256 w 1110"/>
                  <a:gd name="T21" fmla="*/ 3454 h 4774"/>
                  <a:gd name="T22" fmla="*/ 314 w 1110"/>
                  <a:gd name="T23" fmla="*/ 3352 h 4774"/>
                  <a:gd name="T24" fmla="*/ 380 w 1110"/>
                  <a:gd name="T25" fmla="*/ 3252 h 4774"/>
                  <a:gd name="T26" fmla="*/ 455 w 1110"/>
                  <a:gd name="T27" fmla="*/ 3156 h 4774"/>
                  <a:gd name="T28" fmla="*/ 540 w 1110"/>
                  <a:gd name="T29" fmla="*/ 3060 h 4774"/>
                  <a:gd name="T30" fmla="*/ 614 w 1110"/>
                  <a:gd name="T31" fmla="*/ 2985 h 4774"/>
                  <a:gd name="T32" fmla="*/ 667 w 1110"/>
                  <a:gd name="T33" fmla="*/ 2922 h 4774"/>
                  <a:gd name="T34" fmla="*/ 715 w 1110"/>
                  <a:gd name="T35" fmla="*/ 2853 h 4774"/>
                  <a:gd name="T36" fmla="*/ 758 w 1110"/>
                  <a:gd name="T37" fmla="*/ 2780 h 4774"/>
                  <a:gd name="T38" fmla="*/ 796 w 1110"/>
                  <a:gd name="T39" fmla="*/ 2705 h 4774"/>
                  <a:gd name="T40" fmla="*/ 831 w 1110"/>
                  <a:gd name="T41" fmla="*/ 2625 h 4774"/>
                  <a:gd name="T42" fmla="*/ 862 w 1110"/>
                  <a:gd name="T43" fmla="*/ 2541 h 4774"/>
                  <a:gd name="T44" fmla="*/ 889 w 1110"/>
                  <a:gd name="T45" fmla="*/ 2456 h 4774"/>
                  <a:gd name="T46" fmla="*/ 912 w 1110"/>
                  <a:gd name="T47" fmla="*/ 2370 h 4774"/>
                  <a:gd name="T48" fmla="*/ 931 w 1110"/>
                  <a:gd name="T49" fmla="*/ 2284 h 4774"/>
                  <a:gd name="T50" fmla="*/ 949 w 1110"/>
                  <a:gd name="T51" fmla="*/ 2197 h 4774"/>
                  <a:gd name="T52" fmla="*/ 962 w 1110"/>
                  <a:gd name="T53" fmla="*/ 2111 h 4774"/>
                  <a:gd name="T54" fmla="*/ 979 w 1110"/>
                  <a:gd name="T55" fmla="*/ 1983 h 4774"/>
                  <a:gd name="T56" fmla="*/ 991 w 1110"/>
                  <a:gd name="T57" fmla="*/ 1822 h 4774"/>
                  <a:gd name="T58" fmla="*/ 1000 w 1110"/>
                  <a:gd name="T59" fmla="*/ 1638 h 4774"/>
                  <a:gd name="T60" fmla="*/ 1013 w 1110"/>
                  <a:gd name="T61" fmla="*/ 1419 h 4774"/>
                  <a:gd name="T62" fmla="*/ 1027 w 1110"/>
                  <a:gd name="T63" fmla="*/ 1201 h 4774"/>
                  <a:gd name="T64" fmla="*/ 1044 w 1110"/>
                  <a:gd name="T65" fmla="*/ 982 h 4774"/>
                  <a:gd name="T66" fmla="*/ 1061 w 1110"/>
                  <a:gd name="T67" fmla="*/ 764 h 4774"/>
                  <a:gd name="T68" fmla="*/ 1077 w 1110"/>
                  <a:gd name="T69" fmla="*/ 545 h 4774"/>
                  <a:gd name="T70" fmla="*/ 1092 w 1110"/>
                  <a:gd name="T71" fmla="*/ 327 h 4774"/>
                  <a:gd name="T72" fmla="*/ 1104 w 1110"/>
                  <a:gd name="T73" fmla="*/ 108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0" h="4774">
                    <a:moveTo>
                      <a:pt x="0" y="4774"/>
                    </a:moveTo>
                    <a:lnTo>
                      <a:pt x="5" y="4649"/>
                    </a:lnTo>
                    <a:lnTo>
                      <a:pt x="12" y="4526"/>
                    </a:lnTo>
                    <a:lnTo>
                      <a:pt x="15" y="4466"/>
                    </a:lnTo>
                    <a:lnTo>
                      <a:pt x="20" y="4405"/>
                    </a:lnTo>
                    <a:lnTo>
                      <a:pt x="25" y="4345"/>
                    </a:lnTo>
                    <a:lnTo>
                      <a:pt x="31" y="4285"/>
                    </a:lnTo>
                    <a:lnTo>
                      <a:pt x="37" y="4227"/>
                    </a:lnTo>
                    <a:lnTo>
                      <a:pt x="44" y="4168"/>
                    </a:lnTo>
                    <a:lnTo>
                      <a:pt x="53" y="4110"/>
                    </a:lnTo>
                    <a:lnTo>
                      <a:pt x="63" y="4052"/>
                    </a:lnTo>
                    <a:lnTo>
                      <a:pt x="73" y="3996"/>
                    </a:lnTo>
                    <a:lnTo>
                      <a:pt x="85" y="3938"/>
                    </a:lnTo>
                    <a:lnTo>
                      <a:pt x="98" y="3883"/>
                    </a:lnTo>
                    <a:lnTo>
                      <a:pt x="111" y="3828"/>
                    </a:lnTo>
                    <a:lnTo>
                      <a:pt x="127" y="3772"/>
                    </a:lnTo>
                    <a:lnTo>
                      <a:pt x="145" y="3718"/>
                    </a:lnTo>
                    <a:lnTo>
                      <a:pt x="163" y="3665"/>
                    </a:lnTo>
                    <a:lnTo>
                      <a:pt x="184" y="3611"/>
                    </a:lnTo>
                    <a:lnTo>
                      <a:pt x="205" y="3558"/>
                    </a:lnTo>
                    <a:lnTo>
                      <a:pt x="230" y="3506"/>
                    </a:lnTo>
                    <a:lnTo>
                      <a:pt x="256" y="3454"/>
                    </a:lnTo>
                    <a:lnTo>
                      <a:pt x="284" y="3403"/>
                    </a:lnTo>
                    <a:lnTo>
                      <a:pt x="314" y="3352"/>
                    </a:lnTo>
                    <a:lnTo>
                      <a:pt x="346" y="3303"/>
                    </a:lnTo>
                    <a:lnTo>
                      <a:pt x="380" y="3252"/>
                    </a:lnTo>
                    <a:lnTo>
                      <a:pt x="416" y="3204"/>
                    </a:lnTo>
                    <a:lnTo>
                      <a:pt x="455" y="3156"/>
                    </a:lnTo>
                    <a:lnTo>
                      <a:pt x="497" y="3108"/>
                    </a:lnTo>
                    <a:lnTo>
                      <a:pt x="540" y="3060"/>
                    </a:lnTo>
                    <a:lnTo>
                      <a:pt x="587" y="3013"/>
                    </a:lnTo>
                    <a:lnTo>
                      <a:pt x="614" y="2985"/>
                    </a:lnTo>
                    <a:lnTo>
                      <a:pt x="641" y="2954"/>
                    </a:lnTo>
                    <a:lnTo>
                      <a:pt x="667" y="2922"/>
                    </a:lnTo>
                    <a:lnTo>
                      <a:pt x="692" y="2888"/>
                    </a:lnTo>
                    <a:lnTo>
                      <a:pt x="715" y="2853"/>
                    </a:lnTo>
                    <a:lnTo>
                      <a:pt x="737" y="2817"/>
                    </a:lnTo>
                    <a:lnTo>
                      <a:pt x="758" y="2780"/>
                    </a:lnTo>
                    <a:lnTo>
                      <a:pt x="778" y="2742"/>
                    </a:lnTo>
                    <a:lnTo>
                      <a:pt x="796" y="2705"/>
                    </a:lnTo>
                    <a:lnTo>
                      <a:pt x="815" y="2665"/>
                    </a:lnTo>
                    <a:lnTo>
                      <a:pt x="831" y="2625"/>
                    </a:lnTo>
                    <a:lnTo>
                      <a:pt x="847" y="2582"/>
                    </a:lnTo>
                    <a:lnTo>
                      <a:pt x="862" y="2541"/>
                    </a:lnTo>
                    <a:lnTo>
                      <a:pt x="876" y="2499"/>
                    </a:lnTo>
                    <a:lnTo>
                      <a:pt x="889" y="2456"/>
                    </a:lnTo>
                    <a:lnTo>
                      <a:pt x="900" y="2413"/>
                    </a:lnTo>
                    <a:lnTo>
                      <a:pt x="912" y="2370"/>
                    </a:lnTo>
                    <a:lnTo>
                      <a:pt x="922" y="2327"/>
                    </a:lnTo>
                    <a:lnTo>
                      <a:pt x="931" y="2284"/>
                    </a:lnTo>
                    <a:lnTo>
                      <a:pt x="941" y="2240"/>
                    </a:lnTo>
                    <a:lnTo>
                      <a:pt x="949" y="2197"/>
                    </a:lnTo>
                    <a:lnTo>
                      <a:pt x="956" y="2154"/>
                    </a:lnTo>
                    <a:lnTo>
                      <a:pt x="962" y="2111"/>
                    </a:lnTo>
                    <a:lnTo>
                      <a:pt x="969" y="2068"/>
                    </a:lnTo>
                    <a:lnTo>
                      <a:pt x="979" y="1983"/>
                    </a:lnTo>
                    <a:lnTo>
                      <a:pt x="986" y="1901"/>
                    </a:lnTo>
                    <a:lnTo>
                      <a:pt x="991" y="1822"/>
                    </a:lnTo>
                    <a:lnTo>
                      <a:pt x="994" y="1747"/>
                    </a:lnTo>
                    <a:lnTo>
                      <a:pt x="1000" y="1638"/>
                    </a:lnTo>
                    <a:lnTo>
                      <a:pt x="1006" y="1529"/>
                    </a:lnTo>
                    <a:lnTo>
                      <a:pt x="1013" y="1419"/>
                    </a:lnTo>
                    <a:lnTo>
                      <a:pt x="1020" y="1311"/>
                    </a:lnTo>
                    <a:lnTo>
                      <a:pt x="1027" y="1201"/>
                    </a:lnTo>
                    <a:lnTo>
                      <a:pt x="1036" y="1092"/>
                    </a:lnTo>
                    <a:lnTo>
                      <a:pt x="1044" y="982"/>
                    </a:lnTo>
                    <a:lnTo>
                      <a:pt x="1052" y="874"/>
                    </a:lnTo>
                    <a:lnTo>
                      <a:pt x="1061" y="764"/>
                    </a:lnTo>
                    <a:lnTo>
                      <a:pt x="1069" y="655"/>
                    </a:lnTo>
                    <a:lnTo>
                      <a:pt x="1077" y="545"/>
                    </a:lnTo>
                    <a:lnTo>
                      <a:pt x="1084" y="437"/>
                    </a:lnTo>
                    <a:lnTo>
                      <a:pt x="1092" y="327"/>
                    </a:lnTo>
                    <a:lnTo>
                      <a:pt x="1099" y="218"/>
                    </a:lnTo>
                    <a:lnTo>
                      <a:pt x="1104" y="108"/>
                    </a:lnTo>
                    <a:lnTo>
                      <a:pt x="111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2" name="Freeform 1112"/>
              <p:cNvSpPr>
                <a:spLocks noChangeAspect="1"/>
              </p:cNvSpPr>
              <p:nvPr/>
            </p:nvSpPr>
            <p:spPr bwMode="auto">
              <a:xfrm>
                <a:off x="4346" y="2167"/>
                <a:ext cx="45" cy="175"/>
              </a:xfrm>
              <a:custGeom>
                <a:avLst/>
                <a:gdLst>
                  <a:gd name="T0" fmla="*/ 0 w 1007"/>
                  <a:gd name="T1" fmla="*/ 3738 h 3851"/>
                  <a:gd name="T2" fmla="*/ 2 w 1007"/>
                  <a:gd name="T3" fmla="*/ 3566 h 3851"/>
                  <a:gd name="T4" fmla="*/ 6 w 1007"/>
                  <a:gd name="T5" fmla="*/ 3449 h 3851"/>
                  <a:gd name="T6" fmla="*/ 12 w 1007"/>
                  <a:gd name="T7" fmla="*/ 3332 h 3851"/>
                  <a:gd name="T8" fmla="*/ 23 w 1007"/>
                  <a:gd name="T9" fmla="*/ 3216 h 3851"/>
                  <a:gd name="T10" fmla="*/ 38 w 1007"/>
                  <a:gd name="T11" fmla="*/ 3101 h 3851"/>
                  <a:gd name="T12" fmla="*/ 59 w 1007"/>
                  <a:gd name="T13" fmla="*/ 2987 h 3851"/>
                  <a:gd name="T14" fmla="*/ 86 w 1007"/>
                  <a:gd name="T15" fmla="*/ 2876 h 3851"/>
                  <a:gd name="T16" fmla="*/ 120 w 1007"/>
                  <a:gd name="T17" fmla="*/ 2769 h 3851"/>
                  <a:gd name="T18" fmla="*/ 162 w 1007"/>
                  <a:gd name="T19" fmla="*/ 2664 h 3851"/>
                  <a:gd name="T20" fmla="*/ 213 w 1007"/>
                  <a:gd name="T21" fmla="*/ 2565 h 3851"/>
                  <a:gd name="T22" fmla="*/ 273 w 1007"/>
                  <a:gd name="T23" fmla="*/ 2470 h 3851"/>
                  <a:gd name="T24" fmla="*/ 344 w 1007"/>
                  <a:gd name="T25" fmla="*/ 2382 h 3851"/>
                  <a:gd name="T26" fmla="*/ 426 w 1007"/>
                  <a:gd name="T27" fmla="*/ 2301 h 3851"/>
                  <a:gd name="T28" fmla="*/ 521 w 1007"/>
                  <a:gd name="T29" fmla="*/ 2226 h 3851"/>
                  <a:gd name="T30" fmla="*/ 602 w 1007"/>
                  <a:gd name="T31" fmla="*/ 2171 h 3851"/>
                  <a:gd name="T32" fmla="*/ 653 w 1007"/>
                  <a:gd name="T33" fmla="*/ 2125 h 3851"/>
                  <a:gd name="T34" fmla="*/ 698 w 1007"/>
                  <a:gd name="T35" fmla="*/ 2072 h 3851"/>
                  <a:gd name="T36" fmla="*/ 736 w 1007"/>
                  <a:gd name="T37" fmla="*/ 2015 h 3851"/>
                  <a:gd name="T38" fmla="*/ 767 w 1007"/>
                  <a:gd name="T39" fmla="*/ 1952 h 3851"/>
                  <a:gd name="T40" fmla="*/ 793 w 1007"/>
                  <a:gd name="T41" fmla="*/ 1887 h 3851"/>
                  <a:gd name="T42" fmla="*/ 814 w 1007"/>
                  <a:gd name="T43" fmla="*/ 1817 h 3851"/>
                  <a:gd name="T44" fmla="*/ 829 w 1007"/>
                  <a:gd name="T45" fmla="*/ 1745 h 3851"/>
                  <a:gd name="T46" fmla="*/ 842 w 1007"/>
                  <a:gd name="T47" fmla="*/ 1670 h 3851"/>
                  <a:gd name="T48" fmla="*/ 852 w 1007"/>
                  <a:gd name="T49" fmla="*/ 1593 h 3851"/>
                  <a:gd name="T50" fmla="*/ 861 w 1007"/>
                  <a:gd name="T51" fmla="*/ 1476 h 3851"/>
                  <a:gd name="T52" fmla="*/ 869 w 1007"/>
                  <a:gd name="T53" fmla="*/ 1319 h 3851"/>
                  <a:gd name="T54" fmla="*/ 876 w 1007"/>
                  <a:gd name="T55" fmla="*/ 1164 h 3851"/>
                  <a:gd name="T56" fmla="*/ 880 w 1007"/>
                  <a:gd name="T57" fmla="*/ 1050 h 3851"/>
                  <a:gd name="T58" fmla="*/ 883 w 1007"/>
                  <a:gd name="T59" fmla="*/ 973 h 3851"/>
                  <a:gd name="T60" fmla="*/ 889 w 1007"/>
                  <a:gd name="T61" fmla="*/ 898 h 3851"/>
                  <a:gd name="T62" fmla="*/ 897 w 1007"/>
                  <a:gd name="T63" fmla="*/ 826 h 3851"/>
                  <a:gd name="T64" fmla="*/ 912 w 1007"/>
                  <a:gd name="T65" fmla="*/ 721 h 3851"/>
                  <a:gd name="T66" fmla="*/ 933 w 1007"/>
                  <a:gd name="T67" fmla="*/ 587 h 3851"/>
                  <a:gd name="T68" fmla="*/ 950 w 1007"/>
                  <a:gd name="T69" fmla="*/ 497 h 3851"/>
                  <a:gd name="T70" fmla="*/ 961 w 1007"/>
                  <a:gd name="T71" fmla="*/ 438 h 3851"/>
                  <a:gd name="T72" fmla="*/ 974 w 1007"/>
                  <a:gd name="T73" fmla="*/ 333 h 3851"/>
                  <a:gd name="T74" fmla="*/ 986 w 1007"/>
                  <a:gd name="T75" fmla="*/ 180 h 3851"/>
                  <a:gd name="T76" fmla="*/ 994 w 1007"/>
                  <a:gd name="T77" fmla="*/ 76 h 3851"/>
                  <a:gd name="T78" fmla="*/ 1003 w 1007"/>
                  <a:gd name="T79" fmla="*/ 22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7" h="3851">
                    <a:moveTo>
                      <a:pt x="0" y="3851"/>
                    </a:moveTo>
                    <a:lnTo>
                      <a:pt x="0" y="3738"/>
                    </a:lnTo>
                    <a:lnTo>
                      <a:pt x="1" y="3623"/>
                    </a:lnTo>
                    <a:lnTo>
                      <a:pt x="2" y="3566"/>
                    </a:lnTo>
                    <a:lnTo>
                      <a:pt x="3" y="3507"/>
                    </a:lnTo>
                    <a:lnTo>
                      <a:pt x="6" y="3449"/>
                    </a:lnTo>
                    <a:lnTo>
                      <a:pt x="8" y="3390"/>
                    </a:lnTo>
                    <a:lnTo>
                      <a:pt x="12" y="3332"/>
                    </a:lnTo>
                    <a:lnTo>
                      <a:pt x="17" y="3273"/>
                    </a:lnTo>
                    <a:lnTo>
                      <a:pt x="23" y="3216"/>
                    </a:lnTo>
                    <a:lnTo>
                      <a:pt x="30" y="3158"/>
                    </a:lnTo>
                    <a:lnTo>
                      <a:pt x="38" y="3101"/>
                    </a:lnTo>
                    <a:lnTo>
                      <a:pt x="47" y="3044"/>
                    </a:lnTo>
                    <a:lnTo>
                      <a:pt x="59" y="2987"/>
                    </a:lnTo>
                    <a:lnTo>
                      <a:pt x="71" y="2931"/>
                    </a:lnTo>
                    <a:lnTo>
                      <a:pt x="86" y="2876"/>
                    </a:lnTo>
                    <a:lnTo>
                      <a:pt x="102" y="2822"/>
                    </a:lnTo>
                    <a:lnTo>
                      <a:pt x="120" y="2769"/>
                    </a:lnTo>
                    <a:lnTo>
                      <a:pt x="139" y="2715"/>
                    </a:lnTo>
                    <a:lnTo>
                      <a:pt x="162" y="2664"/>
                    </a:lnTo>
                    <a:lnTo>
                      <a:pt x="186" y="2614"/>
                    </a:lnTo>
                    <a:lnTo>
                      <a:pt x="213" y="2565"/>
                    </a:lnTo>
                    <a:lnTo>
                      <a:pt x="241" y="2517"/>
                    </a:lnTo>
                    <a:lnTo>
                      <a:pt x="273" y="2470"/>
                    </a:lnTo>
                    <a:lnTo>
                      <a:pt x="308" y="2426"/>
                    </a:lnTo>
                    <a:lnTo>
                      <a:pt x="344" y="2382"/>
                    </a:lnTo>
                    <a:lnTo>
                      <a:pt x="384" y="2341"/>
                    </a:lnTo>
                    <a:lnTo>
                      <a:pt x="426" y="2301"/>
                    </a:lnTo>
                    <a:lnTo>
                      <a:pt x="473" y="2262"/>
                    </a:lnTo>
                    <a:lnTo>
                      <a:pt x="521" y="2226"/>
                    </a:lnTo>
                    <a:lnTo>
                      <a:pt x="573" y="2192"/>
                    </a:lnTo>
                    <a:lnTo>
                      <a:pt x="602" y="2171"/>
                    </a:lnTo>
                    <a:lnTo>
                      <a:pt x="629" y="2148"/>
                    </a:lnTo>
                    <a:lnTo>
                      <a:pt x="653" y="2125"/>
                    </a:lnTo>
                    <a:lnTo>
                      <a:pt x="677" y="2099"/>
                    </a:lnTo>
                    <a:lnTo>
                      <a:pt x="698" y="2072"/>
                    </a:lnTo>
                    <a:lnTo>
                      <a:pt x="718" y="2043"/>
                    </a:lnTo>
                    <a:lnTo>
                      <a:pt x="736" y="2015"/>
                    </a:lnTo>
                    <a:lnTo>
                      <a:pt x="752" y="1984"/>
                    </a:lnTo>
                    <a:lnTo>
                      <a:pt x="767" y="1952"/>
                    </a:lnTo>
                    <a:lnTo>
                      <a:pt x="781" y="1920"/>
                    </a:lnTo>
                    <a:lnTo>
                      <a:pt x="793" y="1887"/>
                    </a:lnTo>
                    <a:lnTo>
                      <a:pt x="803" y="1852"/>
                    </a:lnTo>
                    <a:lnTo>
                      <a:pt x="814" y="1817"/>
                    </a:lnTo>
                    <a:lnTo>
                      <a:pt x="822" y="1781"/>
                    </a:lnTo>
                    <a:lnTo>
                      <a:pt x="829" y="1745"/>
                    </a:lnTo>
                    <a:lnTo>
                      <a:pt x="836" y="1707"/>
                    </a:lnTo>
                    <a:lnTo>
                      <a:pt x="842" y="1670"/>
                    </a:lnTo>
                    <a:lnTo>
                      <a:pt x="848" y="1631"/>
                    </a:lnTo>
                    <a:lnTo>
                      <a:pt x="852" y="1593"/>
                    </a:lnTo>
                    <a:lnTo>
                      <a:pt x="855" y="1554"/>
                    </a:lnTo>
                    <a:lnTo>
                      <a:pt x="861" y="1476"/>
                    </a:lnTo>
                    <a:lnTo>
                      <a:pt x="865" y="1397"/>
                    </a:lnTo>
                    <a:lnTo>
                      <a:pt x="869" y="1319"/>
                    </a:lnTo>
                    <a:lnTo>
                      <a:pt x="872" y="1241"/>
                    </a:lnTo>
                    <a:lnTo>
                      <a:pt x="876" y="1164"/>
                    </a:lnTo>
                    <a:lnTo>
                      <a:pt x="880" y="1090"/>
                    </a:lnTo>
                    <a:lnTo>
                      <a:pt x="880" y="1050"/>
                    </a:lnTo>
                    <a:lnTo>
                      <a:pt x="881" y="1011"/>
                    </a:lnTo>
                    <a:lnTo>
                      <a:pt x="883" y="973"/>
                    </a:lnTo>
                    <a:lnTo>
                      <a:pt x="886" y="935"/>
                    </a:lnTo>
                    <a:lnTo>
                      <a:pt x="889" y="898"/>
                    </a:lnTo>
                    <a:lnTo>
                      <a:pt x="893" y="862"/>
                    </a:lnTo>
                    <a:lnTo>
                      <a:pt x="897" y="826"/>
                    </a:lnTo>
                    <a:lnTo>
                      <a:pt x="901" y="791"/>
                    </a:lnTo>
                    <a:lnTo>
                      <a:pt x="912" y="721"/>
                    </a:lnTo>
                    <a:lnTo>
                      <a:pt x="922" y="654"/>
                    </a:lnTo>
                    <a:lnTo>
                      <a:pt x="933" y="587"/>
                    </a:lnTo>
                    <a:lnTo>
                      <a:pt x="943" y="520"/>
                    </a:lnTo>
                    <a:lnTo>
                      <a:pt x="950" y="497"/>
                    </a:lnTo>
                    <a:lnTo>
                      <a:pt x="956" y="469"/>
                    </a:lnTo>
                    <a:lnTo>
                      <a:pt x="961" y="438"/>
                    </a:lnTo>
                    <a:lnTo>
                      <a:pt x="965" y="405"/>
                    </a:lnTo>
                    <a:lnTo>
                      <a:pt x="974" y="333"/>
                    </a:lnTo>
                    <a:lnTo>
                      <a:pt x="980" y="256"/>
                    </a:lnTo>
                    <a:lnTo>
                      <a:pt x="986" y="180"/>
                    </a:lnTo>
                    <a:lnTo>
                      <a:pt x="991" y="109"/>
                    </a:lnTo>
                    <a:lnTo>
                      <a:pt x="994" y="76"/>
                    </a:lnTo>
                    <a:lnTo>
                      <a:pt x="998" y="47"/>
                    </a:lnTo>
                    <a:lnTo>
                      <a:pt x="1003" y="22"/>
                    </a:lnTo>
                    <a:lnTo>
                      <a:pt x="1007"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3" name="Freeform 1113"/>
              <p:cNvSpPr>
                <a:spLocks noChangeAspect="1"/>
              </p:cNvSpPr>
              <p:nvPr/>
            </p:nvSpPr>
            <p:spPr bwMode="auto">
              <a:xfrm>
                <a:off x="4347" y="2176"/>
                <a:ext cx="45" cy="214"/>
              </a:xfrm>
              <a:custGeom>
                <a:avLst/>
                <a:gdLst>
                  <a:gd name="T0" fmla="*/ 3 w 995"/>
                  <a:gd name="T1" fmla="*/ 4666 h 4699"/>
                  <a:gd name="T2" fmla="*/ 10 w 995"/>
                  <a:gd name="T3" fmla="*/ 4599 h 4699"/>
                  <a:gd name="T4" fmla="*/ 19 w 995"/>
                  <a:gd name="T5" fmla="*/ 4532 h 4699"/>
                  <a:gd name="T6" fmla="*/ 32 w 995"/>
                  <a:gd name="T7" fmla="*/ 4466 h 4699"/>
                  <a:gd name="T8" fmla="*/ 47 w 995"/>
                  <a:gd name="T9" fmla="*/ 4400 h 4699"/>
                  <a:gd name="T10" fmla="*/ 65 w 995"/>
                  <a:gd name="T11" fmla="*/ 4334 h 4699"/>
                  <a:gd name="T12" fmla="*/ 85 w 995"/>
                  <a:gd name="T13" fmla="*/ 4270 h 4699"/>
                  <a:gd name="T14" fmla="*/ 108 w 995"/>
                  <a:gd name="T15" fmla="*/ 4206 h 4699"/>
                  <a:gd name="T16" fmla="*/ 135 w 995"/>
                  <a:gd name="T17" fmla="*/ 4144 h 4699"/>
                  <a:gd name="T18" fmla="*/ 164 w 995"/>
                  <a:gd name="T19" fmla="*/ 4083 h 4699"/>
                  <a:gd name="T20" fmla="*/ 197 w 995"/>
                  <a:gd name="T21" fmla="*/ 4024 h 4699"/>
                  <a:gd name="T22" fmla="*/ 232 w 995"/>
                  <a:gd name="T23" fmla="*/ 3966 h 4699"/>
                  <a:gd name="T24" fmla="*/ 271 w 995"/>
                  <a:gd name="T25" fmla="*/ 3911 h 4699"/>
                  <a:gd name="T26" fmla="*/ 312 w 995"/>
                  <a:gd name="T27" fmla="*/ 3858 h 4699"/>
                  <a:gd name="T28" fmla="*/ 359 w 995"/>
                  <a:gd name="T29" fmla="*/ 3807 h 4699"/>
                  <a:gd name="T30" fmla="*/ 407 w 995"/>
                  <a:gd name="T31" fmla="*/ 3759 h 4699"/>
                  <a:gd name="T32" fmla="*/ 451 w 995"/>
                  <a:gd name="T33" fmla="*/ 3721 h 4699"/>
                  <a:gd name="T34" fmla="*/ 483 w 995"/>
                  <a:gd name="T35" fmla="*/ 3689 h 4699"/>
                  <a:gd name="T36" fmla="*/ 512 w 995"/>
                  <a:gd name="T37" fmla="*/ 3657 h 4699"/>
                  <a:gd name="T38" fmla="*/ 538 w 995"/>
                  <a:gd name="T39" fmla="*/ 3625 h 4699"/>
                  <a:gd name="T40" fmla="*/ 560 w 995"/>
                  <a:gd name="T41" fmla="*/ 3592 h 4699"/>
                  <a:gd name="T42" fmla="*/ 580 w 995"/>
                  <a:gd name="T43" fmla="*/ 3558 h 4699"/>
                  <a:gd name="T44" fmla="*/ 607 w 995"/>
                  <a:gd name="T45" fmla="*/ 3507 h 4699"/>
                  <a:gd name="T46" fmla="*/ 636 w 995"/>
                  <a:gd name="T47" fmla="*/ 3437 h 4699"/>
                  <a:gd name="T48" fmla="*/ 659 w 995"/>
                  <a:gd name="T49" fmla="*/ 3365 h 4699"/>
                  <a:gd name="T50" fmla="*/ 691 w 995"/>
                  <a:gd name="T51" fmla="*/ 3254 h 4699"/>
                  <a:gd name="T52" fmla="*/ 717 w 995"/>
                  <a:gd name="T53" fmla="*/ 3167 h 4699"/>
                  <a:gd name="T54" fmla="*/ 734 w 995"/>
                  <a:gd name="T55" fmla="*/ 3093 h 4699"/>
                  <a:gd name="T56" fmla="*/ 758 w 995"/>
                  <a:gd name="T57" fmla="*/ 2991 h 4699"/>
                  <a:gd name="T58" fmla="*/ 775 w 995"/>
                  <a:gd name="T59" fmla="*/ 2908 h 4699"/>
                  <a:gd name="T60" fmla="*/ 778 w 995"/>
                  <a:gd name="T61" fmla="*/ 2849 h 4699"/>
                  <a:gd name="T62" fmla="*/ 783 w 995"/>
                  <a:gd name="T63" fmla="*/ 2744 h 4699"/>
                  <a:gd name="T64" fmla="*/ 799 w 995"/>
                  <a:gd name="T65" fmla="*/ 2524 h 4699"/>
                  <a:gd name="T66" fmla="*/ 831 w 995"/>
                  <a:gd name="T67" fmla="*/ 2142 h 4699"/>
                  <a:gd name="T68" fmla="*/ 870 w 995"/>
                  <a:gd name="T69" fmla="*/ 1697 h 4699"/>
                  <a:gd name="T70" fmla="*/ 911 w 995"/>
                  <a:gd name="T71" fmla="*/ 1228 h 4699"/>
                  <a:gd name="T72" fmla="*/ 950 w 995"/>
                  <a:gd name="T73" fmla="*/ 778 h 4699"/>
                  <a:gd name="T74" fmla="*/ 980 w 995"/>
                  <a:gd name="T75" fmla="*/ 386 h 4699"/>
                  <a:gd name="T76" fmla="*/ 992 w 995"/>
                  <a:gd name="T77" fmla="*/ 157 h 4699"/>
                  <a:gd name="T78" fmla="*/ 995 w 995"/>
                  <a:gd name="T79"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5" h="4699">
                    <a:moveTo>
                      <a:pt x="0" y="4699"/>
                    </a:moveTo>
                    <a:lnTo>
                      <a:pt x="3" y="4666"/>
                    </a:lnTo>
                    <a:lnTo>
                      <a:pt x="6" y="4632"/>
                    </a:lnTo>
                    <a:lnTo>
                      <a:pt x="10" y="4599"/>
                    </a:lnTo>
                    <a:lnTo>
                      <a:pt x="14" y="4565"/>
                    </a:lnTo>
                    <a:lnTo>
                      <a:pt x="19" y="4532"/>
                    </a:lnTo>
                    <a:lnTo>
                      <a:pt x="25" y="4500"/>
                    </a:lnTo>
                    <a:lnTo>
                      <a:pt x="32" y="4466"/>
                    </a:lnTo>
                    <a:lnTo>
                      <a:pt x="39" y="4433"/>
                    </a:lnTo>
                    <a:lnTo>
                      <a:pt x="47" y="4400"/>
                    </a:lnTo>
                    <a:lnTo>
                      <a:pt x="55" y="4367"/>
                    </a:lnTo>
                    <a:lnTo>
                      <a:pt x="65" y="4334"/>
                    </a:lnTo>
                    <a:lnTo>
                      <a:pt x="74" y="4302"/>
                    </a:lnTo>
                    <a:lnTo>
                      <a:pt x="85" y="4270"/>
                    </a:lnTo>
                    <a:lnTo>
                      <a:pt x="97" y="4238"/>
                    </a:lnTo>
                    <a:lnTo>
                      <a:pt x="108" y="4206"/>
                    </a:lnTo>
                    <a:lnTo>
                      <a:pt x="121" y="4174"/>
                    </a:lnTo>
                    <a:lnTo>
                      <a:pt x="135" y="4144"/>
                    </a:lnTo>
                    <a:lnTo>
                      <a:pt x="149" y="4113"/>
                    </a:lnTo>
                    <a:lnTo>
                      <a:pt x="164" y="4083"/>
                    </a:lnTo>
                    <a:lnTo>
                      <a:pt x="179" y="4053"/>
                    </a:lnTo>
                    <a:lnTo>
                      <a:pt x="197" y="4024"/>
                    </a:lnTo>
                    <a:lnTo>
                      <a:pt x="213" y="3995"/>
                    </a:lnTo>
                    <a:lnTo>
                      <a:pt x="232" y="3966"/>
                    </a:lnTo>
                    <a:lnTo>
                      <a:pt x="252" y="3938"/>
                    </a:lnTo>
                    <a:lnTo>
                      <a:pt x="271" y="3911"/>
                    </a:lnTo>
                    <a:lnTo>
                      <a:pt x="292" y="3884"/>
                    </a:lnTo>
                    <a:lnTo>
                      <a:pt x="312" y="3858"/>
                    </a:lnTo>
                    <a:lnTo>
                      <a:pt x="335" y="3832"/>
                    </a:lnTo>
                    <a:lnTo>
                      <a:pt x="359" y="3807"/>
                    </a:lnTo>
                    <a:lnTo>
                      <a:pt x="383" y="3783"/>
                    </a:lnTo>
                    <a:lnTo>
                      <a:pt x="407" y="3759"/>
                    </a:lnTo>
                    <a:lnTo>
                      <a:pt x="433" y="3736"/>
                    </a:lnTo>
                    <a:lnTo>
                      <a:pt x="451" y="3721"/>
                    </a:lnTo>
                    <a:lnTo>
                      <a:pt x="467" y="3706"/>
                    </a:lnTo>
                    <a:lnTo>
                      <a:pt x="483" y="3689"/>
                    </a:lnTo>
                    <a:lnTo>
                      <a:pt x="498" y="3674"/>
                    </a:lnTo>
                    <a:lnTo>
                      <a:pt x="512" y="3657"/>
                    </a:lnTo>
                    <a:lnTo>
                      <a:pt x="525" y="3641"/>
                    </a:lnTo>
                    <a:lnTo>
                      <a:pt x="538" y="3625"/>
                    </a:lnTo>
                    <a:lnTo>
                      <a:pt x="549" y="3608"/>
                    </a:lnTo>
                    <a:lnTo>
                      <a:pt x="560" y="3592"/>
                    </a:lnTo>
                    <a:lnTo>
                      <a:pt x="571" y="3575"/>
                    </a:lnTo>
                    <a:lnTo>
                      <a:pt x="580" y="3558"/>
                    </a:lnTo>
                    <a:lnTo>
                      <a:pt x="589" y="3542"/>
                    </a:lnTo>
                    <a:lnTo>
                      <a:pt x="607" y="3507"/>
                    </a:lnTo>
                    <a:lnTo>
                      <a:pt x="621" y="3472"/>
                    </a:lnTo>
                    <a:lnTo>
                      <a:pt x="636" y="3437"/>
                    </a:lnTo>
                    <a:lnTo>
                      <a:pt x="648" y="3401"/>
                    </a:lnTo>
                    <a:lnTo>
                      <a:pt x="659" y="3365"/>
                    </a:lnTo>
                    <a:lnTo>
                      <a:pt x="670" y="3328"/>
                    </a:lnTo>
                    <a:lnTo>
                      <a:pt x="691" y="3254"/>
                    </a:lnTo>
                    <a:lnTo>
                      <a:pt x="714" y="3179"/>
                    </a:lnTo>
                    <a:lnTo>
                      <a:pt x="717" y="3167"/>
                    </a:lnTo>
                    <a:lnTo>
                      <a:pt x="725" y="3137"/>
                    </a:lnTo>
                    <a:lnTo>
                      <a:pt x="734" y="3093"/>
                    </a:lnTo>
                    <a:lnTo>
                      <a:pt x="746" y="3043"/>
                    </a:lnTo>
                    <a:lnTo>
                      <a:pt x="758" y="2991"/>
                    </a:lnTo>
                    <a:lnTo>
                      <a:pt x="768" y="2943"/>
                    </a:lnTo>
                    <a:lnTo>
                      <a:pt x="775" y="2908"/>
                    </a:lnTo>
                    <a:lnTo>
                      <a:pt x="778" y="2888"/>
                    </a:lnTo>
                    <a:lnTo>
                      <a:pt x="778" y="2849"/>
                    </a:lnTo>
                    <a:lnTo>
                      <a:pt x="780" y="2801"/>
                    </a:lnTo>
                    <a:lnTo>
                      <a:pt x="783" y="2744"/>
                    </a:lnTo>
                    <a:lnTo>
                      <a:pt x="788" y="2679"/>
                    </a:lnTo>
                    <a:lnTo>
                      <a:pt x="799" y="2524"/>
                    </a:lnTo>
                    <a:lnTo>
                      <a:pt x="813" y="2343"/>
                    </a:lnTo>
                    <a:lnTo>
                      <a:pt x="831" y="2142"/>
                    </a:lnTo>
                    <a:lnTo>
                      <a:pt x="849" y="1925"/>
                    </a:lnTo>
                    <a:lnTo>
                      <a:pt x="870" y="1697"/>
                    </a:lnTo>
                    <a:lnTo>
                      <a:pt x="891" y="1462"/>
                    </a:lnTo>
                    <a:lnTo>
                      <a:pt x="911" y="1228"/>
                    </a:lnTo>
                    <a:lnTo>
                      <a:pt x="932" y="999"/>
                    </a:lnTo>
                    <a:lnTo>
                      <a:pt x="950" y="778"/>
                    </a:lnTo>
                    <a:lnTo>
                      <a:pt x="966" y="572"/>
                    </a:lnTo>
                    <a:lnTo>
                      <a:pt x="980" y="386"/>
                    </a:lnTo>
                    <a:lnTo>
                      <a:pt x="989" y="226"/>
                    </a:lnTo>
                    <a:lnTo>
                      <a:pt x="992" y="157"/>
                    </a:lnTo>
                    <a:lnTo>
                      <a:pt x="994" y="95"/>
                    </a:lnTo>
                    <a:lnTo>
                      <a:pt x="995" y="43"/>
                    </a:lnTo>
                    <a:lnTo>
                      <a:pt x="995"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4" name="Freeform 1114"/>
              <p:cNvSpPr>
                <a:spLocks noChangeAspect="1"/>
              </p:cNvSpPr>
              <p:nvPr/>
            </p:nvSpPr>
            <p:spPr bwMode="auto">
              <a:xfrm>
                <a:off x="4352" y="2187"/>
                <a:ext cx="39" cy="217"/>
              </a:xfrm>
              <a:custGeom>
                <a:avLst/>
                <a:gdLst>
                  <a:gd name="T0" fmla="*/ 4 w 854"/>
                  <a:gd name="T1" fmla="*/ 4709 h 4762"/>
                  <a:gd name="T2" fmla="*/ 17 w 854"/>
                  <a:gd name="T3" fmla="*/ 4608 h 4762"/>
                  <a:gd name="T4" fmla="*/ 30 w 854"/>
                  <a:gd name="T5" fmla="*/ 4517 h 4762"/>
                  <a:gd name="T6" fmla="*/ 47 w 854"/>
                  <a:gd name="T7" fmla="*/ 4433 h 4762"/>
                  <a:gd name="T8" fmla="*/ 65 w 854"/>
                  <a:gd name="T9" fmla="*/ 4357 h 4762"/>
                  <a:gd name="T10" fmla="*/ 86 w 854"/>
                  <a:gd name="T11" fmla="*/ 4287 h 4762"/>
                  <a:gd name="T12" fmla="*/ 110 w 854"/>
                  <a:gd name="T13" fmla="*/ 4223 h 4762"/>
                  <a:gd name="T14" fmla="*/ 136 w 854"/>
                  <a:gd name="T15" fmla="*/ 4164 h 4762"/>
                  <a:gd name="T16" fmla="*/ 164 w 854"/>
                  <a:gd name="T17" fmla="*/ 4110 h 4762"/>
                  <a:gd name="T18" fmla="*/ 195 w 854"/>
                  <a:gd name="T19" fmla="*/ 4060 h 4762"/>
                  <a:gd name="T20" fmla="*/ 229 w 854"/>
                  <a:gd name="T21" fmla="*/ 4013 h 4762"/>
                  <a:gd name="T22" fmla="*/ 267 w 854"/>
                  <a:gd name="T23" fmla="*/ 3969 h 4762"/>
                  <a:gd name="T24" fmla="*/ 307 w 854"/>
                  <a:gd name="T25" fmla="*/ 3927 h 4762"/>
                  <a:gd name="T26" fmla="*/ 350 w 854"/>
                  <a:gd name="T27" fmla="*/ 3886 h 4762"/>
                  <a:gd name="T28" fmla="*/ 421 w 854"/>
                  <a:gd name="T29" fmla="*/ 3827 h 4762"/>
                  <a:gd name="T30" fmla="*/ 490 w 854"/>
                  <a:gd name="T31" fmla="*/ 3772 h 4762"/>
                  <a:gd name="T32" fmla="*/ 523 w 854"/>
                  <a:gd name="T33" fmla="*/ 3734 h 4762"/>
                  <a:gd name="T34" fmla="*/ 556 w 854"/>
                  <a:gd name="T35" fmla="*/ 3685 h 4762"/>
                  <a:gd name="T36" fmla="*/ 586 w 854"/>
                  <a:gd name="T37" fmla="*/ 3627 h 4762"/>
                  <a:gd name="T38" fmla="*/ 614 w 854"/>
                  <a:gd name="T39" fmla="*/ 3559 h 4762"/>
                  <a:gd name="T40" fmla="*/ 639 w 854"/>
                  <a:gd name="T41" fmla="*/ 3485 h 4762"/>
                  <a:gd name="T42" fmla="*/ 663 w 854"/>
                  <a:gd name="T43" fmla="*/ 3404 h 4762"/>
                  <a:gd name="T44" fmla="*/ 685 w 854"/>
                  <a:gd name="T45" fmla="*/ 3317 h 4762"/>
                  <a:gd name="T46" fmla="*/ 704 w 854"/>
                  <a:gd name="T47" fmla="*/ 3227 h 4762"/>
                  <a:gd name="T48" fmla="*/ 721 w 854"/>
                  <a:gd name="T49" fmla="*/ 3132 h 4762"/>
                  <a:gd name="T50" fmla="*/ 734 w 854"/>
                  <a:gd name="T51" fmla="*/ 3036 h 4762"/>
                  <a:gd name="T52" fmla="*/ 747 w 854"/>
                  <a:gd name="T53" fmla="*/ 2939 h 4762"/>
                  <a:gd name="T54" fmla="*/ 755 w 854"/>
                  <a:gd name="T55" fmla="*/ 2842 h 4762"/>
                  <a:gd name="T56" fmla="*/ 761 w 854"/>
                  <a:gd name="T57" fmla="*/ 2747 h 4762"/>
                  <a:gd name="T58" fmla="*/ 765 w 854"/>
                  <a:gd name="T59" fmla="*/ 2653 h 4762"/>
                  <a:gd name="T60" fmla="*/ 765 w 854"/>
                  <a:gd name="T61" fmla="*/ 2563 h 4762"/>
                  <a:gd name="T62" fmla="*/ 765 w 854"/>
                  <a:gd name="T63" fmla="*/ 2490 h 4762"/>
                  <a:gd name="T64" fmla="*/ 769 w 854"/>
                  <a:gd name="T65" fmla="*/ 2403 h 4762"/>
                  <a:gd name="T66" fmla="*/ 774 w 854"/>
                  <a:gd name="T67" fmla="*/ 2297 h 4762"/>
                  <a:gd name="T68" fmla="*/ 777 w 854"/>
                  <a:gd name="T69" fmla="*/ 2195 h 4762"/>
                  <a:gd name="T70" fmla="*/ 778 w 854"/>
                  <a:gd name="T71" fmla="*/ 2133 h 4762"/>
                  <a:gd name="T72" fmla="*/ 782 w 854"/>
                  <a:gd name="T73" fmla="*/ 2051 h 4762"/>
                  <a:gd name="T74" fmla="*/ 786 w 854"/>
                  <a:gd name="T75" fmla="*/ 1947 h 4762"/>
                  <a:gd name="T76" fmla="*/ 790 w 854"/>
                  <a:gd name="T77" fmla="*/ 1859 h 4762"/>
                  <a:gd name="T78" fmla="*/ 793 w 854"/>
                  <a:gd name="T79" fmla="*/ 1792 h 4762"/>
                  <a:gd name="T80" fmla="*/ 800 w 854"/>
                  <a:gd name="T81" fmla="*/ 1623 h 4762"/>
                  <a:gd name="T82" fmla="*/ 808 w 854"/>
                  <a:gd name="T83" fmla="*/ 1373 h 4762"/>
                  <a:gd name="T84" fmla="*/ 817 w 854"/>
                  <a:gd name="T85" fmla="*/ 1076 h 4762"/>
                  <a:gd name="T86" fmla="*/ 827 w 854"/>
                  <a:gd name="T87" fmla="*/ 761 h 4762"/>
                  <a:gd name="T88" fmla="*/ 837 w 854"/>
                  <a:gd name="T89" fmla="*/ 462 h 4762"/>
                  <a:gd name="T90" fmla="*/ 845 w 854"/>
                  <a:gd name="T91" fmla="*/ 213 h 4762"/>
                  <a:gd name="T92" fmla="*/ 851 w 854"/>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4" h="4762">
                    <a:moveTo>
                      <a:pt x="0" y="4762"/>
                    </a:moveTo>
                    <a:lnTo>
                      <a:pt x="4" y="4709"/>
                    </a:lnTo>
                    <a:lnTo>
                      <a:pt x="11" y="4658"/>
                    </a:lnTo>
                    <a:lnTo>
                      <a:pt x="17" y="4608"/>
                    </a:lnTo>
                    <a:lnTo>
                      <a:pt x="23" y="4561"/>
                    </a:lnTo>
                    <a:lnTo>
                      <a:pt x="30" y="4517"/>
                    </a:lnTo>
                    <a:lnTo>
                      <a:pt x="38" y="4474"/>
                    </a:lnTo>
                    <a:lnTo>
                      <a:pt x="47" y="4433"/>
                    </a:lnTo>
                    <a:lnTo>
                      <a:pt x="56" y="4394"/>
                    </a:lnTo>
                    <a:lnTo>
                      <a:pt x="65" y="4357"/>
                    </a:lnTo>
                    <a:lnTo>
                      <a:pt x="76" y="4321"/>
                    </a:lnTo>
                    <a:lnTo>
                      <a:pt x="86" y="4287"/>
                    </a:lnTo>
                    <a:lnTo>
                      <a:pt x="97" y="4254"/>
                    </a:lnTo>
                    <a:lnTo>
                      <a:pt x="110" y="4223"/>
                    </a:lnTo>
                    <a:lnTo>
                      <a:pt x="122" y="4193"/>
                    </a:lnTo>
                    <a:lnTo>
                      <a:pt x="136" y="4164"/>
                    </a:lnTo>
                    <a:lnTo>
                      <a:pt x="150" y="4136"/>
                    </a:lnTo>
                    <a:lnTo>
                      <a:pt x="164" y="4110"/>
                    </a:lnTo>
                    <a:lnTo>
                      <a:pt x="180" y="4084"/>
                    </a:lnTo>
                    <a:lnTo>
                      <a:pt x="195" y="4060"/>
                    </a:lnTo>
                    <a:lnTo>
                      <a:pt x="212" y="4036"/>
                    </a:lnTo>
                    <a:lnTo>
                      <a:pt x="229" y="4013"/>
                    </a:lnTo>
                    <a:lnTo>
                      <a:pt x="248" y="3991"/>
                    </a:lnTo>
                    <a:lnTo>
                      <a:pt x="267" y="3969"/>
                    </a:lnTo>
                    <a:lnTo>
                      <a:pt x="286" y="3948"/>
                    </a:lnTo>
                    <a:lnTo>
                      <a:pt x="307" y="3927"/>
                    </a:lnTo>
                    <a:lnTo>
                      <a:pt x="329" y="3907"/>
                    </a:lnTo>
                    <a:lnTo>
                      <a:pt x="350" y="3886"/>
                    </a:lnTo>
                    <a:lnTo>
                      <a:pt x="373" y="3867"/>
                    </a:lnTo>
                    <a:lnTo>
                      <a:pt x="421" y="3827"/>
                    </a:lnTo>
                    <a:lnTo>
                      <a:pt x="471" y="3787"/>
                    </a:lnTo>
                    <a:lnTo>
                      <a:pt x="490" y="3772"/>
                    </a:lnTo>
                    <a:lnTo>
                      <a:pt x="506" y="3755"/>
                    </a:lnTo>
                    <a:lnTo>
                      <a:pt x="523" y="3734"/>
                    </a:lnTo>
                    <a:lnTo>
                      <a:pt x="539" y="3711"/>
                    </a:lnTo>
                    <a:lnTo>
                      <a:pt x="556" y="3685"/>
                    </a:lnTo>
                    <a:lnTo>
                      <a:pt x="570" y="3657"/>
                    </a:lnTo>
                    <a:lnTo>
                      <a:pt x="586" y="3627"/>
                    </a:lnTo>
                    <a:lnTo>
                      <a:pt x="600" y="3594"/>
                    </a:lnTo>
                    <a:lnTo>
                      <a:pt x="614" y="3559"/>
                    </a:lnTo>
                    <a:lnTo>
                      <a:pt x="627" y="3523"/>
                    </a:lnTo>
                    <a:lnTo>
                      <a:pt x="639" y="3485"/>
                    </a:lnTo>
                    <a:lnTo>
                      <a:pt x="652" y="3445"/>
                    </a:lnTo>
                    <a:lnTo>
                      <a:pt x="663" y="3404"/>
                    </a:lnTo>
                    <a:lnTo>
                      <a:pt x="675" y="3361"/>
                    </a:lnTo>
                    <a:lnTo>
                      <a:pt x="685" y="3317"/>
                    </a:lnTo>
                    <a:lnTo>
                      <a:pt x="695" y="3272"/>
                    </a:lnTo>
                    <a:lnTo>
                      <a:pt x="704" y="3227"/>
                    </a:lnTo>
                    <a:lnTo>
                      <a:pt x="713" y="3179"/>
                    </a:lnTo>
                    <a:lnTo>
                      <a:pt x="721" y="3132"/>
                    </a:lnTo>
                    <a:lnTo>
                      <a:pt x="728" y="3084"/>
                    </a:lnTo>
                    <a:lnTo>
                      <a:pt x="734" y="3036"/>
                    </a:lnTo>
                    <a:lnTo>
                      <a:pt x="741" y="2988"/>
                    </a:lnTo>
                    <a:lnTo>
                      <a:pt x="747" y="2939"/>
                    </a:lnTo>
                    <a:lnTo>
                      <a:pt x="751" y="2890"/>
                    </a:lnTo>
                    <a:lnTo>
                      <a:pt x="755" y="2842"/>
                    </a:lnTo>
                    <a:lnTo>
                      <a:pt x="759" y="2795"/>
                    </a:lnTo>
                    <a:lnTo>
                      <a:pt x="761" y="2747"/>
                    </a:lnTo>
                    <a:lnTo>
                      <a:pt x="763" y="2699"/>
                    </a:lnTo>
                    <a:lnTo>
                      <a:pt x="765" y="2653"/>
                    </a:lnTo>
                    <a:lnTo>
                      <a:pt x="765" y="2608"/>
                    </a:lnTo>
                    <a:lnTo>
                      <a:pt x="765" y="2563"/>
                    </a:lnTo>
                    <a:lnTo>
                      <a:pt x="764" y="2520"/>
                    </a:lnTo>
                    <a:lnTo>
                      <a:pt x="765" y="2490"/>
                    </a:lnTo>
                    <a:lnTo>
                      <a:pt x="766" y="2450"/>
                    </a:lnTo>
                    <a:lnTo>
                      <a:pt x="769" y="2403"/>
                    </a:lnTo>
                    <a:lnTo>
                      <a:pt x="772" y="2351"/>
                    </a:lnTo>
                    <a:lnTo>
                      <a:pt x="774" y="2297"/>
                    </a:lnTo>
                    <a:lnTo>
                      <a:pt x="776" y="2244"/>
                    </a:lnTo>
                    <a:lnTo>
                      <a:pt x="777" y="2195"/>
                    </a:lnTo>
                    <a:lnTo>
                      <a:pt x="778" y="2153"/>
                    </a:lnTo>
                    <a:lnTo>
                      <a:pt x="778" y="2133"/>
                    </a:lnTo>
                    <a:lnTo>
                      <a:pt x="780" y="2098"/>
                    </a:lnTo>
                    <a:lnTo>
                      <a:pt x="782" y="2051"/>
                    </a:lnTo>
                    <a:lnTo>
                      <a:pt x="784" y="1999"/>
                    </a:lnTo>
                    <a:lnTo>
                      <a:pt x="786" y="1947"/>
                    </a:lnTo>
                    <a:lnTo>
                      <a:pt x="788" y="1898"/>
                    </a:lnTo>
                    <a:lnTo>
                      <a:pt x="790" y="1859"/>
                    </a:lnTo>
                    <a:lnTo>
                      <a:pt x="790" y="1836"/>
                    </a:lnTo>
                    <a:lnTo>
                      <a:pt x="793" y="1792"/>
                    </a:lnTo>
                    <a:lnTo>
                      <a:pt x="796" y="1720"/>
                    </a:lnTo>
                    <a:lnTo>
                      <a:pt x="800" y="1623"/>
                    </a:lnTo>
                    <a:lnTo>
                      <a:pt x="804" y="1506"/>
                    </a:lnTo>
                    <a:lnTo>
                      <a:pt x="808" y="1373"/>
                    </a:lnTo>
                    <a:lnTo>
                      <a:pt x="813" y="1228"/>
                    </a:lnTo>
                    <a:lnTo>
                      <a:pt x="817" y="1076"/>
                    </a:lnTo>
                    <a:lnTo>
                      <a:pt x="822" y="918"/>
                    </a:lnTo>
                    <a:lnTo>
                      <a:pt x="827" y="761"/>
                    </a:lnTo>
                    <a:lnTo>
                      <a:pt x="832" y="608"/>
                    </a:lnTo>
                    <a:lnTo>
                      <a:pt x="837" y="462"/>
                    </a:lnTo>
                    <a:lnTo>
                      <a:pt x="841" y="329"/>
                    </a:lnTo>
                    <a:lnTo>
                      <a:pt x="845" y="213"/>
                    </a:lnTo>
                    <a:lnTo>
                      <a:pt x="848" y="116"/>
                    </a:lnTo>
                    <a:lnTo>
                      <a:pt x="851" y="44"/>
                    </a:lnTo>
                    <a:lnTo>
                      <a:pt x="85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5" name="Freeform 1115"/>
              <p:cNvSpPr>
                <a:spLocks noChangeAspect="1"/>
              </p:cNvSpPr>
              <p:nvPr/>
            </p:nvSpPr>
            <p:spPr bwMode="auto">
              <a:xfrm>
                <a:off x="4356" y="2202"/>
                <a:ext cx="36" cy="202"/>
              </a:xfrm>
              <a:custGeom>
                <a:avLst/>
                <a:gdLst>
                  <a:gd name="T0" fmla="*/ 0 w 791"/>
                  <a:gd name="T1" fmla="*/ 4420 h 4433"/>
                  <a:gd name="T2" fmla="*/ 0 w 791"/>
                  <a:gd name="T3" fmla="*/ 4422 h 4433"/>
                  <a:gd name="T4" fmla="*/ 0 w 791"/>
                  <a:gd name="T5" fmla="*/ 4433 h 4433"/>
                  <a:gd name="T6" fmla="*/ 22 w 791"/>
                  <a:gd name="T7" fmla="*/ 4377 h 4433"/>
                  <a:gd name="T8" fmla="*/ 44 w 791"/>
                  <a:gd name="T9" fmla="*/ 4321 h 4433"/>
                  <a:gd name="T10" fmla="*/ 68 w 791"/>
                  <a:gd name="T11" fmla="*/ 4268 h 4433"/>
                  <a:gd name="T12" fmla="*/ 93 w 791"/>
                  <a:gd name="T13" fmla="*/ 4217 h 4433"/>
                  <a:gd name="T14" fmla="*/ 119 w 791"/>
                  <a:gd name="T15" fmla="*/ 4165 h 4433"/>
                  <a:gd name="T16" fmla="*/ 146 w 791"/>
                  <a:gd name="T17" fmla="*/ 4116 h 4433"/>
                  <a:gd name="T18" fmla="*/ 160 w 791"/>
                  <a:gd name="T19" fmla="*/ 4093 h 4433"/>
                  <a:gd name="T20" fmla="*/ 175 w 791"/>
                  <a:gd name="T21" fmla="*/ 4068 h 4433"/>
                  <a:gd name="T22" fmla="*/ 190 w 791"/>
                  <a:gd name="T23" fmla="*/ 4044 h 4433"/>
                  <a:gd name="T24" fmla="*/ 206 w 791"/>
                  <a:gd name="T25" fmla="*/ 4021 h 4433"/>
                  <a:gd name="T26" fmla="*/ 222 w 791"/>
                  <a:gd name="T27" fmla="*/ 3998 h 4433"/>
                  <a:gd name="T28" fmla="*/ 239 w 791"/>
                  <a:gd name="T29" fmla="*/ 3976 h 4433"/>
                  <a:gd name="T30" fmla="*/ 255 w 791"/>
                  <a:gd name="T31" fmla="*/ 3953 h 4433"/>
                  <a:gd name="T32" fmla="*/ 273 w 791"/>
                  <a:gd name="T33" fmla="*/ 3931 h 4433"/>
                  <a:gd name="T34" fmla="*/ 291 w 791"/>
                  <a:gd name="T35" fmla="*/ 3909 h 4433"/>
                  <a:gd name="T36" fmla="*/ 310 w 791"/>
                  <a:gd name="T37" fmla="*/ 3888 h 4433"/>
                  <a:gd name="T38" fmla="*/ 329 w 791"/>
                  <a:gd name="T39" fmla="*/ 3866 h 4433"/>
                  <a:gd name="T40" fmla="*/ 350 w 791"/>
                  <a:gd name="T41" fmla="*/ 3845 h 4433"/>
                  <a:gd name="T42" fmla="*/ 371 w 791"/>
                  <a:gd name="T43" fmla="*/ 3824 h 4433"/>
                  <a:gd name="T44" fmla="*/ 391 w 791"/>
                  <a:gd name="T45" fmla="*/ 3803 h 4433"/>
                  <a:gd name="T46" fmla="*/ 414 w 791"/>
                  <a:gd name="T47" fmla="*/ 3784 h 4433"/>
                  <a:gd name="T48" fmla="*/ 437 w 791"/>
                  <a:gd name="T49" fmla="*/ 3763 h 4433"/>
                  <a:gd name="T50" fmla="*/ 461 w 791"/>
                  <a:gd name="T51" fmla="*/ 3744 h 4433"/>
                  <a:gd name="T52" fmla="*/ 484 w 791"/>
                  <a:gd name="T53" fmla="*/ 3724 h 4433"/>
                  <a:gd name="T54" fmla="*/ 509 w 791"/>
                  <a:gd name="T55" fmla="*/ 3705 h 4433"/>
                  <a:gd name="T56" fmla="*/ 536 w 791"/>
                  <a:gd name="T57" fmla="*/ 3685 h 4433"/>
                  <a:gd name="T58" fmla="*/ 560 w 791"/>
                  <a:gd name="T59" fmla="*/ 3659 h 4433"/>
                  <a:gd name="T60" fmla="*/ 582 w 791"/>
                  <a:gd name="T61" fmla="*/ 3616 h 4433"/>
                  <a:gd name="T62" fmla="*/ 603 w 791"/>
                  <a:gd name="T63" fmla="*/ 3557 h 4433"/>
                  <a:gd name="T64" fmla="*/ 622 w 791"/>
                  <a:gd name="T65" fmla="*/ 3484 h 4433"/>
                  <a:gd name="T66" fmla="*/ 639 w 791"/>
                  <a:gd name="T67" fmla="*/ 3398 h 4433"/>
                  <a:gd name="T68" fmla="*/ 655 w 791"/>
                  <a:gd name="T69" fmla="*/ 3300 h 4433"/>
                  <a:gd name="T70" fmla="*/ 670 w 791"/>
                  <a:gd name="T71" fmla="*/ 3190 h 4433"/>
                  <a:gd name="T72" fmla="*/ 683 w 791"/>
                  <a:gd name="T73" fmla="*/ 3071 h 4433"/>
                  <a:gd name="T74" fmla="*/ 695 w 791"/>
                  <a:gd name="T75" fmla="*/ 2942 h 4433"/>
                  <a:gd name="T76" fmla="*/ 705 w 791"/>
                  <a:gd name="T77" fmla="*/ 2805 h 4433"/>
                  <a:gd name="T78" fmla="*/ 716 w 791"/>
                  <a:gd name="T79" fmla="*/ 2662 h 4433"/>
                  <a:gd name="T80" fmla="*/ 724 w 791"/>
                  <a:gd name="T81" fmla="*/ 2513 h 4433"/>
                  <a:gd name="T82" fmla="*/ 731 w 791"/>
                  <a:gd name="T83" fmla="*/ 2359 h 4433"/>
                  <a:gd name="T84" fmla="*/ 738 w 791"/>
                  <a:gd name="T85" fmla="*/ 2201 h 4433"/>
                  <a:gd name="T86" fmla="*/ 744 w 791"/>
                  <a:gd name="T87" fmla="*/ 2042 h 4433"/>
                  <a:gd name="T88" fmla="*/ 749 w 791"/>
                  <a:gd name="T89" fmla="*/ 1881 h 4433"/>
                  <a:gd name="T90" fmla="*/ 757 w 791"/>
                  <a:gd name="T91" fmla="*/ 1559 h 4433"/>
                  <a:gd name="T92" fmla="*/ 763 w 791"/>
                  <a:gd name="T93" fmla="*/ 1244 h 4433"/>
                  <a:gd name="T94" fmla="*/ 768 w 791"/>
                  <a:gd name="T95" fmla="*/ 946 h 4433"/>
                  <a:gd name="T96" fmla="*/ 773 w 791"/>
                  <a:gd name="T97" fmla="*/ 672 h 4433"/>
                  <a:gd name="T98" fmla="*/ 776 w 791"/>
                  <a:gd name="T99" fmla="*/ 432 h 4433"/>
                  <a:gd name="T100" fmla="*/ 780 w 791"/>
                  <a:gd name="T101" fmla="*/ 234 h 4433"/>
                  <a:gd name="T102" fmla="*/ 782 w 791"/>
                  <a:gd name="T103" fmla="*/ 154 h 4433"/>
                  <a:gd name="T104" fmla="*/ 784 w 791"/>
                  <a:gd name="T105" fmla="*/ 87 h 4433"/>
                  <a:gd name="T106" fmla="*/ 787 w 791"/>
                  <a:gd name="T107" fmla="*/ 36 h 4433"/>
                  <a:gd name="T108" fmla="*/ 791 w 79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1" h="4433">
                    <a:moveTo>
                      <a:pt x="0" y="4420"/>
                    </a:moveTo>
                    <a:lnTo>
                      <a:pt x="0" y="4422"/>
                    </a:lnTo>
                    <a:lnTo>
                      <a:pt x="0" y="4433"/>
                    </a:lnTo>
                    <a:lnTo>
                      <a:pt x="22" y="4377"/>
                    </a:lnTo>
                    <a:lnTo>
                      <a:pt x="44" y="4321"/>
                    </a:lnTo>
                    <a:lnTo>
                      <a:pt x="68" y="4268"/>
                    </a:lnTo>
                    <a:lnTo>
                      <a:pt x="93" y="4217"/>
                    </a:lnTo>
                    <a:lnTo>
                      <a:pt x="119" y="4165"/>
                    </a:lnTo>
                    <a:lnTo>
                      <a:pt x="146" y="4116"/>
                    </a:lnTo>
                    <a:lnTo>
                      <a:pt x="160" y="4093"/>
                    </a:lnTo>
                    <a:lnTo>
                      <a:pt x="175" y="4068"/>
                    </a:lnTo>
                    <a:lnTo>
                      <a:pt x="190" y="4044"/>
                    </a:lnTo>
                    <a:lnTo>
                      <a:pt x="206" y="4021"/>
                    </a:lnTo>
                    <a:lnTo>
                      <a:pt x="222" y="3998"/>
                    </a:lnTo>
                    <a:lnTo>
                      <a:pt x="239" y="3976"/>
                    </a:lnTo>
                    <a:lnTo>
                      <a:pt x="255" y="3953"/>
                    </a:lnTo>
                    <a:lnTo>
                      <a:pt x="273" y="3931"/>
                    </a:lnTo>
                    <a:lnTo>
                      <a:pt x="291" y="3909"/>
                    </a:lnTo>
                    <a:lnTo>
                      <a:pt x="310" y="3888"/>
                    </a:lnTo>
                    <a:lnTo>
                      <a:pt x="329" y="3866"/>
                    </a:lnTo>
                    <a:lnTo>
                      <a:pt x="350" y="3845"/>
                    </a:lnTo>
                    <a:lnTo>
                      <a:pt x="371" y="3824"/>
                    </a:lnTo>
                    <a:lnTo>
                      <a:pt x="391" y="3803"/>
                    </a:lnTo>
                    <a:lnTo>
                      <a:pt x="414" y="3784"/>
                    </a:lnTo>
                    <a:lnTo>
                      <a:pt x="437" y="3763"/>
                    </a:lnTo>
                    <a:lnTo>
                      <a:pt x="461" y="3744"/>
                    </a:lnTo>
                    <a:lnTo>
                      <a:pt x="484" y="3724"/>
                    </a:lnTo>
                    <a:lnTo>
                      <a:pt x="509" y="3705"/>
                    </a:lnTo>
                    <a:lnTo>
                      <a:pt x="536" y="3685"/>
                    </a:lnTo>
                    <a:lnTo>
                      <a:pt x="560" y="3659"/>
                    </a:lnTo>
                    <a:lnTo>
                      <a:pt x="582" y="3616"/>
                    </a:lnTo>
                    <a:lnTo>
                      <a:pt x="603" y="3557"/>
                    </a:lnTo>
                    <a:lnTo>
                      <a:pt x="622" y="3484"/>
                    </a:lnTo>
                    <a:lnTo>
                      <a:pt x="639" y="3398"/>
                    </a:lnTo>
                    <a:lnTo>
                      <a:pt x="655" y="3300"/>
                    </a:lnTo>
                    <a:lnTo>
                      <a:pt x="670" y="3190"/>
                    </a:lnTo>
                    <a:lnTo>
                      <a:pt x="683" y="3071"/>
                    </a:lnTo>
                    <a:lnTo>
                      <a:pt x="695" y="2942"/>
                    </a:lnTo>
                    <a:lnTo>
                      <a:pt x="705" y="2805"/>
                    </a:lnTo>
                    <a:lnTo>
                      <a:pt x="716" y="2662"/>
                    </a:lnTo>
                    <a:lnTo>
                      <a:pt x="724" y="2513"/>
                    </a:lnTo>
                    <a:lnTo>
                      <a:pt x="731" y="2359"/>
                    </a:lnTo>
                    <a:lnTo>
                      <a:pt x="738" y="2201"/>
                    </a:lnTo>
                    <a:lnTo>
                      <a:pt x="744" y="2042"/>
                    </a:lnTo>
                    <a:lnTo>
                      <a:pt x="749" y="1881"/>
                    </a:lnTo>
                    <a:lnTo>
                      <a:pt x="757" y="1559"/>
                    </a:lnTo>
                    <a:lnTo>
                      <a:pt x="763" y="1244"/>
                    </a:lnTo>
                    <a:lnTo>
                      <a:pt x="768" y="946"/>
                    </a:lnTo>
                    <a:lnTo>
                      <a:pt x="773" y="672"/>
                    </a:lnTo>
                    <a:lnTo>
                      <a:pt x="776" y="432"/>
                    </a:lnTo>
                    <a:lnTo>
                      <a:pt x="780" y="234"/>
                    </a:lnTo>
                    <a:lnTo>
                      <a:pt x="782" y="154"/>
                    </a:lnTo>
                    <a:lnTo>
                      <a:pt x="784" y="87"/>
                    </a:lnTo>
                    <a:lnTo>
                      <a:pt x="787" y="36"/>
                    </a:lnTo>
                    <a:lnTo>
                      <a:pt x="791"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6" name="Freeform 1116"/>
              <p:cNvSpPr>
                <a:spLocks noChangeAspect="1"/>
              </p:cNvSpPr>
              <p:nvPr/>
            </p:nvSpPr>
            <p:spPr bwMode="auto">
              <a:xfrm>
                <a:off x="4361" y="2237"/>
                <a:ext cx="30" cy="169"/>
              </a:xfrm>
              <a:custGeom>
                <a:avLst/>
                <a:gdLst>
                  <a:gd name="T0" fmla="*/ 0 w 663"/>
                  <a:gd name="T1" fmla="*/ 3723 h 3723"/>
                  <a:gd name="T2" fmla="*/ 47 w 663"/>
                  <a:gd name="T3" fmla="*/ 3643 h 3723"/>
                  <a:gd name="T4" fmla="*/ 95 w 663"/>
                  <a:gd name="T5" fmla="*/ 3563 h 3723"/>
                  <a:gd name="T6" fmla="*/ 119 w 663"/>
                  <a:gd name="T7" fmla="*/ 3524 h 3723"/>
                  <a:gd name="T8" fmla="*/ 144 w 663"/>
                  <a:gd name="T9" fmla="*/ 3487 h 3723"/>
                  <a:gd name="T10" fmla="*/ 170 w 663"/>
                  <a:gd name="T11" fmla="*/ 3450 h 3723"/>
                  <a:gd name="T12" fmla="*/ 197 w 663"/>
                  <a:gd name="T13" fmla="*/ 3414 h 3723"/>
                  <a:gd name="T14" fmla="*/ 226 w 663"/>
                  <a:gd name="T15" fmla="*/ 3378 h 3723"/>
                  <a:gd name="T16" fmla="*/ 255 w 663"/>
                  <a:gd name="T17" fmla="*/ 3345 h 3723"/>
                  <a:gd name="T18" fmla="*/ 270 w 663"/>
                  <a:gd name="T19" fmla="*/ 3329 h 3723"/>
                  <a:gd name="T20" fmla="*/ 286 w 663"/>
                  <a:gd name="T21" fmla="*/ 3312 h 3723"/>
                  <a:gd name="T22" fmla="*/ 302 w 663"/>
                  <a:gd name="T23" fmla="*/ 3297 h 3723"/>
                  <a:gd name="T24" fmla="*/ 319 w 663"/>
                  <a:gd name="T25" fmla="*/ 3281 h 3723"/>
                  <a:gd name="T26" fmla="*/ 336 w 663"/>
                  <a:gd name="T27" fmla="*/ 3267 h 3723"/>
                  <a:gd name="T28" fmla="*/ 354 w 663"/>
                  <a:gd name="T29" fmla="*/ 3253 h 3723"/>
                  <a:gd name="T30" fmla="*/ 371 w 663"/>
                  <a:gd name="T31" fmla="*/ 3239 h 3723"/>
                  <a:gd name="T32" fmla="*/ 391 w 663"/>
                  <a:gd name="T33" fmla="*/ 3226 h 3723"/>
                  <a:gd name="T34" fmla="*/ 410 w 663"/>
                  <a:gd name="T35" fmla="*/ 3214 h 3723"/>
                  <a:gd name="T36" fmla="*/ 430 w 663"/>
                  <a:gd name="T37" fmla="*/ 3201 h 3723"/>
                  <a:gd name="T38" fmla="*/ 450 w 663"/>
                  <a:gd name="T39" fmla="*/ 3190 h 3723"/>
                  <a:gd name="T40" fmla="*/ 472 w 663"/>
                  <a:gd name="T41" fmla="*/ 3179 h 3723"/>
                  <a:gd name="T42" fmla="*/ 492 w 663"/>
                  <a:gd name="T43" fmla="*/ 3168 h 3723"/>
                  <a:gd name="T44" fmla="*/ 511 w 663"/>
                  <a:gd name="T45" fmla="*/ 3154 h 3723"/>
                  <a:gd name="T46" fmla="*/ 528 w 663"/>
                  <a:gd name="T47" fmla="*/ 3140 h 3723"/>
                  <a:gd name="T48" fmla="*/ 544 w 663"/>
                  <a:gd name="T49" fmla="*/ 3124 h 3723"/>
                  <a:gd name="T50" fmla="*/ 558 w 663"/>
                  <a:gd name="T51" fmla="*/ 3107 h 3723"/>
                  <a:gd name="T52" fmla="*/ 571 w 663"/>
                  <a:gd name="T53" fmla="*/ 3089 h 3723"/>
                  <a:gd name="T54" fmla="*/ 582 w 663"/>
                  <a:gd name="T55" fmla="*/ 3069 h 3723"/>
                  <a:gd name="T56" fmla="*/ 592 w 663"/>
                  <a:gd name="T57" fmla="*/ 3047 h 3723"/>
                  <a:gd name="T58" fmla="*/ 602 w 663"/>
                  <a:gd name="T59" fmla="*/ 3026 h 3723"/>
                  <a:gd name="T60" fmla="*/ 610 w 663"/>
                  <a:gd name="T61" fmla="*/ 3003 h 3723"/>
                  <a:gd name="T62" fmla="*/ 616 w 663"/>
                  <a:gd name="T63" fmla="*/ 2980 h 3723"/>
                  <a:gd name="T64" fmla="*/ 622 w 663"/>
                  <a:gd name="T65" fmla="*/ 2955 h 3723"/>
                  <a:gd name="T66" fmla="*/ 628 w 663"/>
                  <a:gd name="T67" fmla="*/ 2931 h 3723"/>
                  <a:gd name="T68" fmla="*/ 632 w 663"/>
                  <a:gd name="T69" fmla="*/ 2904 h 3723"/>
                  <a:gd name="T70" fmla="*/ 635 w 663"/>
                  <a:gd name="T71" fmla="*/ 2878 h 3723"/>
                  <a:gd name="T72" fmla="*/ 638 w 663"/>
                  <a:gd name="T73" fmla="*/ 2852 h 3723"/>
                  <a:gd name="T74" fmla="*/ 641 w 663"/>
                  <a:gd name="T75" fmla="*/ 2796 h 3723"/>
                  <a:gd name="T76" fmla="*/ 643 w 663"/>
                  <a:gd name="T77" fmla="*/ 2741 h 3723"/>
                  <a:gd name="T78" fmla="*/ 644 w 663"/>
                  <a:gd name="T79" fmla="*/ 2684 h 3723"/>
                  <a:gd name="T80" fmla="*/ 644 w 663"/>
                  <a:gd name="T81" fmla="*/ 2629 h 3723"/>
                  <a:gd name="T82" fmla="*/ 644 w 663"/>
                  <a:gd name="T83" fmla="*/ 2574 h 3723"/>
                  <a:gd name="T84" fmla="*/ 644 w 663"/>
                  <a:gd name="T85" fmla="*/ 2519 h 3723"/>
                  <a:gd name="T86" fmla="*/ 646 w 663"/>
                  <a:gd name="T87" fmla="*/ 2468 h 3723"/>
                  <a:gd name="T88" fmla="*/ 650 w 663"/>
                  <a:gd name="T89" fmla="*/ 2419 h 3723"/>
                  <a:gd name="T90" fmla="*/ 663 w 663"/>
                  <a:gd name="T91"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3">
                    <a:moveTo>
                      <a:pt x="0" y="3723"/>
                    </a:moveTo>
                    <a:lnTo>
                      <a:pt x="47" y="3643"/>
                    </a:lnTo>
                    <a:lnTo>
                      <a:pt x="95" y="3563"/>
                    </a:lnTo>
                    <a:lnTo>
                      <a:pt x="119" y="3524"/>
                    </a:lnTo>
                    <a:lnTo>
                      <a:pt x="144" y="3487"/>
                    </a:lnTo>
                    <a:lnTo>
                      <a:pt x="170" y="3450"/>
                    </a:lnTo>
                    <a:lnTo>
                      <a:pt x="197" y="3414"/>
                    </a:lnTo>
                    <a:lnTo>
                      <a:pt x="226" y="3378"/>
                    </a:lnTo>
                    <a:lnTo>
                      <a:pt x="255" y="3345"/>
                    </a:lnTo>
                    <a:lnTo>
                      <a:pt x="270" y="3329"/>
                    </a:lnTo>
                    <a:lnTo>
                      <a:pt x="286" y="3312"/>
                    </a:lnTo>
                    <a:lnTo>
                      <a:pt x="302" y="3297"/>
                    </a:lnTo>
                    <a:lnTo>
                      <a:pt x="319" y="3281"/>
                    </a:lnTo>
                    <a:lnTo>
                      <a:pt x="336" y="3267"/>
                    </a:lnTo>
                    <a:lnTo>
                      <a:pt x="354" y="3253"/>
                    </a:lnTo>
                    <a:lnTo>
                      <a:pt x="371" y="3239"/>
                    </a:lnTo>
                    <a:lnTo>
                      <a:pt x="391" y="3226"/>
                    </a:lnTo>
                    <a:lnTo>
                      <a:pt x="410" y="3214"/>
                    </a:lnTo>
                    <a:lnTo>
                      <a:pt x="430" y="3201"/>
                    </a:lnTo>
                    <a:lnTo>
                      <a:pt x="450" y="3190"/>
                    </a:lnTo>
                    <a:lnTo>
                      <a:pt x="472" y="3179"/>
                    </a:lnTo>
                    <a:lnTo>
                      <a:pt x="492" y="3168"/>
                    </a:lnTo>
                    <a:lnTo>
                      <a:pt x="511" y="3154"/>
                    </a:lnTo>
                    <a:lnTo>
                      <a:pt x="528" y="3140"/>
                    </a:lnTo>
                    <a:lnTo>
                      <a:pt x="544" y="3124"/>
                    </a:lnTo>
                    <a:lnTo>
                      <a:pt x="558" y="3107"/>
                    </a:lnTo>
                    <a:lnTo>
                      <a:pt x="571" y="3089"/>
                    </a:lnTo>
                    <a:lnTo>
                      <a:pt x="582" y="3069"/>
                    </a:lnTo>
                    <a:lnTo>
                      <a:pt x="592" y="3047"/>
                    </a:lnTo>
                    <a:lnTo>
                      <a:pt x="602" y="3026"/>
                    </a:lnTo>
                    <a:lnTo>
                      <a:pt x="610" y="3003"/>
                    </a:lnTo>
                    <a:lnTo>
                      <a:pt x="616" y="2980"/>
                    </a:lnTo>
                    <a:lnTo>
                      <a:pt x="622" y="2955"/>
                    </a:lnTo>
                    <a:lnTo>
                      <a:pt x="628" y="2931"/>
                    </a:lnTo>
                    <a:lnTo>
                      <a:pt x="632" y="2904"/>
                    </a:lnTo>
                    <a:lnTo>
                      <a:pt x="635" y="2878"/>
                    </a:lnTo>
                    <a:lnTo>
                      <a:pt x="638" y="2852"/>
                    </a:lnTo>
                    <a:lnTo>
                      <a:pt x="641" y="2796"/>
                    </a:lnTo>
                    <a:lnTo>
                      <a:pt x="643" y="2741"/>
                    </a:lnTo>
                    <a:lnTo>
                      <a:pt x="644" y="2684"/>
                    </a:lnTo>
                    <a:lnTo>
                      <a:pt x="644" y="2629"/>
                    </a:lnTo>
                    <a:lnTo>
                      <a:pt x="644" y="2574"/>
                    </a:lnTo>
                    <a:lnTo>
                      <a:pt x="644" y="2519"/>
                    </a:lnTo>
                    <a:lnTo>
                      <a:pt x="646" y="2468"/>
                    </a:lnTo>
                    <a:lnTo>
                      <a:pt x="650"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7" name="Freeform 1117"/>
              <p:cNvSpPr>
                <a:spLocks noChangeAspect="1"/>
              </p:cNvSpPr>
              <p:nvPr/>
            </p:nvSpPr>
            <p:spPr bwMode="auto">
              <a:xfrm>
                <a:off x="4322" y="2291"/>
                <a:ext cx="29" cy="49"/>
              </a:xfrm>
              <a:custGeom>
                <a:avLst/>
                <a:gdLst>
                  <a:gd name="T0" fmla="*/ 637 w 637"/>
                  <a:gd name="T1" fmla="*/ 0 h 1077"/>
                  <a:gd name="T2" fmla="*/ 622 w 637"/>
                  <a:gd name="T3" fmla="*/ 24 h 1077"/>
                  <a:gd name="T4" fmla="*/ 608 w 637"/>
                  <a:gd name="T5" fmla="*/ 50 h 1077"/>
                  <a:gd name="T6" fmla="*/ 594 w 637"/>
                  <a:gd name="T7" fmla="*/ 76 h 1077"/>
                  <a:gd name="T8" fmla="*/ 580 w 637"/>
                  <a:gd name="T9" fmla="*/ 101 h 1077"/>
                  <a:gd name="T10" fmla="*/ 566 w 637"/>
                  <a:gd name="T11" fmla="*/ 128 h 1077"/>
                  <a:gd name="T12" fmla="*/ 551 w 637"/>
                  <a:gd name="T13" fmla="*/ 154 h 1077"/>
                  <a:gd name="T14" fmla="*/ 537 w 637"/>
                  <a:gd name="T15" fmla="*/ 178 h 1077"/>
                  <a:gd name="T16" fmla="*/ 522 w 637"/>
                  <a:gd name="T17" fmla="*/ 203 h 1077"/>
                  <a:gd name="T18" fmla="*/ 490 w 637"/>
                  <a:gd name="T19" fmla="*/ 257 h 1077"/>
                  <a:gd name="T20" fmla="*/ 458 w 637"/>
                  <a:gd name="T21" fmla="*/ 313 h 1077"/>
                  <a:gd name="T22" fmla="*/ 424 w 637"/>
                  <a:gd name="T23" fmla="*/ 367 h 1077"/>
                  <a:gd name="T24" fmla="*/ 390 w 637"/>
                  <a:gd name="T25" fmla="*/ 421 h 1077"/>
                  <a:gd name="T26" fmla="*/ 356 w 637"/>
                  <a:gd name="T27" fmla="*/ 476 h 1077"/>
                  <a:gd name="T28" fmla="*/ 321 w 637"/>
                  <a:gd name="T29" fmla="*/ 531 h 1077"/>
                  <a:gd name="T30" fmla="*/ 286 w 637"/>
                  <a:gd name="T31" fmla="*/ 586 h 1077"/>
                  <a:gd name="T32" fmla="*/ 252 w 637"/>
                  <a:gd name="T33" fmla="*/ 640 h 1077"/>
                  <a:gd name="T34" fmla="*/ 217 w 637"/>
                  <a:gd name="T35" fmla="*/ 694 h 1077"/>
                  <a:gd name="T36" fmla="*/ 182 w 637"/>
                  <a:gd name="T37" fmla="*/ 750 h 1077"/>
                  <a:gd name="T38" fmla="*/ 149 w 637"/>
                  <a:gd name="T39" fmla="*/ 804 h 1077"/>
                  <a:gd name="T40" fmla="*/ 117 w 637"/>
                  <a:gd name="T41" fmla="*/ 858 h 1077"/>
                  <a:gd name="T42" fmla="*/ 85 w 637"/>
                  <a:gd name="T43" fmla="*/ 913 h 1077"/>
                  <a:gd name="T44" fmla="*/ 55 w 637"/>
                  <a:gd name="T45" fmla="*/ 968 h 1077"/>
                  <a:gd name="T46" fmla="*/ 26 w 637"/>
                  <a:gd name="T47" fmla="*/ 1023 h 1077"/>
                  <a:gd name="T48" fmla="*/ 0 w 637"/>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7">
                    <a:moveTo>
                      <a:pt x="637" y="0"/>
                    </a:moveTo>
                    <a:lnTo>
                      <a:pt x="622" y="24"/>
                    </a:lnTo>
                    <a:lnTo>
                      <a:pt x="608" y="50"/>
                    </a:lnTo>
                    <a:lnTo>
                      <a:pt x="594" y="76"/>
                    </a:lnTo>
                    <a:lnTo>
                      <a:pt x="580" y="101"/>
                    </a:lnTo>
                    <a:lnTo>
                      <a:pt x="566" y="128"/>
                    </a:lnTo>
                    <a:lnTo>
                      <a:pt x="551" y="154"/>
                    </a:lnTo>
                    <a:lnTo>
                      <a:pt x="537" y="178"/>
                    </a:lnTo>
                    <a:lnTo>
                      <a:pt x="522" y="203"/>
                    </a:lnTo>
                    <a:lnTo>
                      <a:pt x="490" y="257"/>
                    </a:lnTo>
                    <a:lnTo>
                      <a:pt x="458" y="313"/>
                    </a:lnTo>
                    <a:lnTo>
                      <a:pt x="424" y="367"/>
                    </a:lnTo>
                    <a:lnTo>
                      <a:pt x="390" y="421"/>
                    </a:lnTo>
                    <a:lnTo>
                      <a:pt x="356" y="476"/>
                    </a:lnTo>
                    <a:lnTo>
                      <a:pt x="321" y="531"/>
                    </a:lnTo>
                    <a:lnTo>
                      <a:pt x="286" y="586"/>
                    </a:lnTo>
                    <a:lnTo>
                      <a:pt x="252" y="640"/>
                    </a:lnTo>
                    <a:lnTo>
                      <a:pt x="217" y="694"/>
                    </a:lnTo>
                    <a:lnTo>
                      <a:pt x="182" y="750"/>
                    </a:lnTo>
                    <a:lnTo>
                      <a:pt x="149" y="804"/>
                    </a:lnTo>
                    <a:lnTo>
                      <a:pt x="117" y="858"/>
                    </a:lnTo>
                    <a:lnTo>
                      <a:pt x="85" y="913"/>
                    </a:lnTo>
                    <a:lnTo>
                      <a:pt x="55" y="968"/>
                    </a:lnTo>
                    <a:lnTo>
                      <a:pt x="26" y="1023"/>
                    </a:lnTo>
                    <a:lnTo>
                      <a:pt x="0"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28" name="Freeform 1118"/>
              <p:cNvSpPr>
                <a:spLocks noChangeAspect="1"/>
              </p:cNvSpPr>
              <p:nvPr/>
            </p:nvSpPr>
            <p:spPr bwMode="auto">
              <a:xfrm>
                <a:off x="4323" y="2292"/>
                <a:ext cx="13" cy="42"/>
              </a:xfrm>
              <a:custGeom>
                <a:avLst/>
                <a:gdLst>
                  <a:gd name="T0" fmla="*/ 292 w 292"/>
                  <a:gd name="T1" fmla="*/ 0 h 924"/>
                  <a:gd name="T2" fmla="*/ 268 w 292"/>
                  <a:gd name="T3" fmla="*/ 57 h 924"/>
                  <a:gd name="T4" fmla="*/ 241 w 292"/>
                  <a:gd name="T5" fmla="*/ 113 h 924"/>
                  <a:gd name="T6" fmla="*/ 212 w 292"/>
                  <a:gd name="T7" fmla="*/ 168 h 924"/>
                  <a:gd name="T8" fmla="*/ 183 w 292"/>
                  <a:gd name="T9" fmla="*/ 223 h 924"/>
                  <a:gd name="T10" fmla="*/ 153 w 292"/>
                  <a:gd name="T11" fmla="*/ 278 h 924"/>
                  <a:gd name="T12" fmla="*/ 125 w 292"/>
                  <a:gd name="T13" fmla="*/ 333 h 924"/>
                  <a:gd name="T14" fmla="*/ 97 w 292"/>
                  <a:gd name="T15" fmla="*/ 388 h 924"/>
                  <a:gd name="T16" fmla="*/ 72 w 292"/>
                  <a:gd name="T17" fmla="*/ 443 h 924"/>
                  <a:gd name="T18" fmla="*/ 61 w 292"/>
                  <a:gd name="T19" fmla="*/ 471 h 924"/>
                  <a:gd name="T20" fmla="*/ 50 w 292"/>
                  <a:gd name="T21" fmla="*/ 500 h 924"/>
                  <a:gd name="T22" fmla="*/ 40 w 292"/>
                  <a:gd name="T23" fmla="*/ 527 h 924"/>
                  <a:gd name="T24" fmla="*/ 31 w 292"/>
                  <a:gd name="T25" fmla="*/ 556 h 924"/>
                  <a:gd name="T26" fmla="*/ 23 w 292"/>
                  <a:gd name="T27" fmla="*/ 585 h 924"/>
                  <a:gd name="T28" fmla="*/ 16 w 292"/>
                  <a:gd name="T29" fmla="*/ 615 h 924"/>
                  <a:gd name="T30" fmla="*/ 10 w 292"/>
                  <a:gd name="T31" fmla="*/ 643 h 924"/>
                  <a:gd name="T32" fmla="*/ 5 w 292"/>
                  <a:gd name="T33" fmla="*/ 673 h 924"/>
                  <a:gd name="T34" fmla="*/ 2 w 292"/>
                  <a:gd name="T35" fmla="*/ 704 h 924"/>
                  <a:gd name="T36" fmla="*/ 0 w 292"/>
                  <a:gd name="T37" fmla="*/ 734 h 924"/>
                  <a:gd name="T38" fmla="*/ 0 w 292"/>
                  <a:gd name="T39" fmla="*/ 764 h 924"/>
                  <a:gd name="T40" fmla="*/ 2 w 292"/>
                  <a:gd name="T41" fmla="*/ 795 h 924"/>
                  <a:gd name="T42" fmla="*/ 4 w 292"/>
                  <a:gd name="T43" fmla="*/ 827 h 924"/>
                  <a:gd name="T44" fmla="*/ 9 w 292"/>
                  <a:gd name="T45" fmla="*/ 859 h 924"/>
                  <a:gd name="T46" fmla="*/ 17 w 292"/>
                  <a:gd name="T47" fmla="*/ 892 h 924"/>
                  <a:gd name="T48" fmla="*/ 25 w 292"/>
                  <a:gd name="T49" fmla="*/ 924 h 924"/>
                  <a:gd name="T50" fmla="*/ 40 w 292"/>
                  <a:gd name="T51" fmla="*/ 892 h 924"/>
                  <a:gd name="T52" fmla="*/ 55 w 292"/>
                  <a:gd name="T53" fmla="*/ 857 h 924"/>
                  <a:gd name="T54" fmla="*/ 66 w 292"/>
                  <a:gd name="T55" fmla="*/ 823 h 924"/>
                  <a:gd name="T56" fmla="*/ 78 w 292"/>
                  <a:gd name="T57" fmla="*/ 788 h 924"/>
                  <a:gd name="T58" fmla="*/ 87 w 292"/>
                  <a:gd name="T59" fmla="*/ 753 h 924"/>
                  <a:gd name="T60" fmla="*/ 96 w 292"/>
                  <a:gd name="T61" fmla="*/ 717 h 924"/>
                  <a:gd name="T62" fmla="*/ 104 w 292"/>
                  <a:gd name="T63" fmla="*/ 681 h 924"/>
                  <a:gd name="T64" fmla="*/ 113 w 292"/>
                  <a:gd name="T65" fmla="*/ 646 h 924"/>
                  <a:gd name="T66" fmla="*/ 128 w 292"/>
                  <a:gd name="T67" fmla="*/ 575 h 924"/>
                  <a:gd name="T68" fmla="*/ 145 w 292"/>
                  <a:gd name="T69" fmla="*/ 504 h 924"/>
                  <a:gd name="T70" fmla="*/ 154 w 292"/>
                  <a:gd name="T71" fmla="*/ 470 h 924"/>
                  <a:gd name="T72" fmla="*/ 165 w 292"/>
                  <a:gd name="T73" fmla="*/ 435 h 924"/>
                  <a:gd name="T74" fmla="*/ 177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8" y="57"/>
                    </a:lnTo>
                    <a:lnTo>
                      <a:pt x="241" y="113"/>
                    </a:lnTo>
                    <a:lnTo>
                      <a:pt x="212" y="168"/>
                    </a:lnTo>
                    <a:lnTo>
                      <a:pt x="183" y="223"/>
                    </a:lnTo>
                    <a:lnTo>
                      <a:pt x="153" y="278"/>
                    </a:lnTo>
                    <a:lnTo>
                      <a:pt x="125" y="333"/>
                    </a:lnTo>
                    <a:lnTo>
                      <a:pt x="97" y="388"/>
                    </a:lnTo>
                    <a:lnTo>
                      <a:pt x="72" y="443"/>
                    </a:lnTo>
                    <a:lnTo>
                      <a:pt x="61" y="471"/>
                    </a:lnTo>
                    <a:lnTo>
                      <a:pt x="50" y="500"/>
                    </a:lnTo>
                    <a:lnTo>
                      <a:pt x="40" y="527"/>
                    </a:lnTo>
                    <a:lnTo>
                      <a:pt x="31" y="556"/>
                    </a:lnTo>
                    <a:lnTo>
                      <a:pt x="23" y="585"/>
                    </a:lnTo>
                    <a:lnTo>
                      <a:pt x="16" y="615"/>
                    </a:lnTo>
                    <a:lnTo>
                      <a:pt x="10" y="643"/>
                    </a:lnTo>
                    <a:lnTo>
                      <a:pt x="5" y="673"/>
                    </a:lnTo>
                    <a:lnTo>
                      <a:pt x="2" y="704"/>
                    </a:lnTo>
                    <a:lnTo>
                      <a:pt x="0" y="734"/>
                    </a:lnTo>
                    <a:lnTo>
                      <a:pt x="0" y="764"/>
                    </a:lnTo>
                    <a:lnTo>
                      <a:pt x="2" y="795"/>
                    </a:lnTo>
                    <a:lnTo>
                      <a:pt x="4" y="827"/>
                    </a:lnTo>
                    <a:lnTo>
                      <a:pt x="9" y="859"/>
                    </a:lnTo>
                    <a:lnTo>
                      <a:pt x="17" y="892"/>
                    </a:lnTo>
                    <a:lnTo>
                      <a:pt x="25" y="924"/>
                    </a:lnTo>
                    <a:lnTo>
                      <a:pt x="40" y="892"/>
                    </a:lnTo>
                    <a:lnTo>
                      <a:pt x="55" y="857"/>
                    </a:lnTo>
                    <a:lnTo>
                      <a:pt x="66" y="823"/>
                    </a:lnTo>
                    <a:lnTo>
                      <a:pt x="78" y="788"/>
                    </a:lnTo>
                    <a:lnTo>
                      <a:pt x="87" y="753"/>
                    </a:lnTo>
                    <a:lnTo>
                      <a:pt x="96" y="717"/>
                    </a:lnTo>
                    <a:lnTo>
                      <a:pt x="104" y="681"/>
                    </a:lnTo>
                    <a:lnTo>
                      <a:pt x="113" y="646"/>
                    </a:lnTo>
                    <a:lnTo>
                      <a:pt x="128" y="575"/>
                    </a:lnTo>
                    <a:lnTo>
                      <a:pt x="145" y="504"/>
                    </a:lnTo>
                    <a:lnTo>
                      <a:pt x="154" y="470"/>
                    </a:lnTo>
                    <a:lnTo>
                      <a:pt x="165" y="435"/>
                    </a:lnTo>
                    <a:lnTo>
                      <a:pt x="177" y="401"/>
                    </a:lnTo>
                    <a:lnTo>
                      <a:pt x="190" y="367"/>
                    </a:lnTo>
                    <a:lnTo>
                      <a:pt x="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29" name="Freeform 1119"/>
              <p:cNvSpPr>
                <a:spLocks noChangeAspect="1"/>
              </p:cNvSpPr>
              <p:nvPr/>
            </p:nvSpPr>
            <p:spPr bwMode="auto">
              <a:xfrm>
                <a:off x="4323" y="2292"/>
                <a:ext cx="13" cy="42"/>
              </a:xfrm>
              <a:custGeom>
                <a:avLst/>
                <a:gdLst>
                  <a:gd name="T0" fmla="*/ 292 w 292"/>
                  <a:gd name="T1" fmla="*/ 0 h 924"/>
                  <a:gd name="T2" fmla="*/ 268 w 292"/>
                  <a:gd name="T3" fmla="*/ 57 h 924"/>
                  <a:gd name="T4" fmla="*/ 241 w 292"/>
                  <a:gd name="T5" fmla="*/ 113 h 924"/>
                  <a:gd name="T6" fmla="*/ 212 w 292"/>
                  <a:gd name="T7" fmla="*/ 168 h 924"/>
                  <a:gd name="T8" fmla="*/ 183 w 292"/>
                  <a:gd name="T9" fmla="*/ 223 h 924"/>
                  <a:gd name="T10" fmla="*/ 153 w 292"/>
                  <a:gd name="T11" fmla="*/ 278 h 924"/>
                  <a:gd name="T12" fmla="*/ 125 w 292"/>
                  <a:gd name="T13" fmla="*/ 333 h 924"/>
                  <a:gd name="T14" fmla="*/ 97 w 292"/>
                  <a:gd name="T15" fmla="*/ 388 h 924"/>
                  <a:gd name="T16" fmla="*/ 72 w 292"/>
                  <a:gd name="T17" fmla="*/ 443 h 924"/>
                  <a:gd name="T18" fmla="*/ 61 w 292"/>
                  <a:gd name="T19" fmla="*/ 471 h 924"/>
                  <a:gd name="T20" fmla="*/ 50 w 292"/>
                  <a:gd name="T21" fmla="*/ 500 h 924"/>
                  <a:gd name="T22" fmla="*/ 40 w 292"/>
                  <a:gd name="T23" fmla="*/ 527 h 924"/>
                  <a:gd name="T24" fmla="*/ 31 w 292"/>
                  <a:gd name="T25" fmla="*/ 556 h 924"/>
                  <a:gd name="T26" fmla="*/ 23 w 292"/>
                  <a:gd name="T27" fmla="*/ 585 h 924"/>
                  <a:gd name="T28" fmla="*/ 16 w 292"/>
                  <a:gd name="T29" fmla="*/ 615 h 924"/>
                  <a:gd name="T30" fmla="*/ 10 w 292"/>
                  <a:gd name="T31" fmla="*/ 643 h 924"/>
                  <a:gd name="T32" fmla="*/ 5 w 292"/>
                  <a:gd name="T33" fmla="*/ 673 h 924"/>
                  <a:gd name="T34" fmla="*/ 2 w 292"/>
                  <a:gd name="T35" fmla="*/ 704 h 924"/>
                  <a:gd name="T36" fmla="*/ 0 w 292"/>
                  <a:gd name="T37" fmla="*/ 734 h 924"/>
                  <a:gd name="T38" fmla="*/ 0 w 292"/>
                  <a:gd name="T39" fmla="*/ 764 h 924"/>
                  <a:gd name="T40" fmla="*/ 2 w 292"/>
                  <a:gd name="T41" fmla="*/ 795 h 924"/>
                  <a:gd name="T42" fmla="*/ 4 w 292"/>
                  <a:gd name="T43" fmla="*/ 827 h 924"/>
                  <a:gd name="T44" fmla="*/ 9 w 292"/>
                  <a:gd name="T45" fmla="*/ 859 h 924"/>
                  <a:gd name="T46" fmla="*/ 17 w 292"/>
                  <a:gd name="T47" fmla="*/ 892 h 924"/>
                  <a:gd name="T48" fmla="*/ 25 w 292"/>
                  <a:gd name="T49" fmla="*/ 924 h 924"/>
                  <a:gd name="T50" fmla="*/ 40 w 292"/>
                  <a:gd name="T51" fmla="*/ 892 h 924"/>
                  <a:gd name="T52" fmla="*/ 55 w 292"/>
                  <a:gd name="T53" fmla="*/ 857 h 924"/>
                  <a:gd name="T54" fmla="*/ 66 w 292"/>
                  <a:gd name="T55" fmla="*/ 823 h 924"/>
                  <a:gd name="T56" fmla="*/ 78 w 292"/>
                  <a:gd name="T57" fmla="*/ 788 h 924"/>
                  <a:gd name="T58" fmla="*/ 87 w 292"/>
                  <a:gd name="T59" fmla="*/ 753 h 924"/>
                  <a:gd name="T60" fmla="*/ 96 w 292"/>
                  <a:gd name="T61" fmla="*/ 717 h 924"/>
                  <a:gd name="T62" fmla="*/ 104 w 292"/>
                  <a:gd name="T63" fmla="*/ 681 h 924"/>
                  <a:gd name="T64" fmla="*/ 113 w 292"/>
                  <a:gd name="T65" fmla="*/ 646 h 924"/>
                  <a:gd name="T66" fmla="*/ 128 w 292"/>
                  <a:gd name="T67" fmla="*/ 575 h 924"/>
                  <a:gd name="T68" fmla="*/ 145 w 292"/>
                  <a:gd name="T69" fmla="*/ 504 h 924"/>
                  <a:gd name="T70" fmla="*/ 154 w 292"/>
                  <a:gd name="T71" fmla="*/ 470 h 924"/>
                  <a:gd name="T72" fmla="*/ 165 w 292"/>
                  <a:gd name="T73" fmla="*/ 435 h 924"/>
                  <a:gd name="T74" fmla="*/ 177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8" y="57"/>
                    </a:lnTo>
                    <a:lnTo>
                      <a:pt x="241" y="113"/>
                    </a:lnTo>
                    <a:lnTo>
                      <a:pt x="212" y="168"/>
                    </a:lnTo>
                    <a:lnTo>
                      <a:pt x="183" y="223"/>
                    </a:lnTo>
                    <a:lnTo>
                      <a:pt x="153" y="278"/>
                    </a:lnTo>
                    <a:lnTo>
                      <a:pt x="125" y="333"/>
                    </a:lnTo>
                    <a:lnTo>
                      <a:pt x="97" y="388"/>
                    </a:lnTo>
                    <a:lnTo>
                      <a:pt x="72" y="443"/>
                    </a:lnTo>
                    <a:lnTo>
                      <a:pt x="61" y="471"/>
                    </a:lnTo>
                    <a:lnTo>
                      <a:pt x="50" y="500"/>
                    </a:lnTo>
                    <a:lnTo>
                      <a:pt x="40" y="527"/>
                    </a:lnTo>
                    <a:lnTo>
                      <a:pt x="31" y="556"/>
                    </a:lnTo>
                    <a:lnTo>
                      <a:pt x="23" y="585"/>
                    </a:lnTo>
                    <a:lnTo>
                      <a:pt x="16" y="615"/>
                    </a:lnTo>
                    <a:lnTo>
                      <a:pt x="10" y="643"/>
                    </a:lnTo>
                    <a:lnTo>
                      <a:pt x="5" y="673"/>
                    </a:lnTo>
                    <a:lnTo>
                      <a:pt x="2" y="704"/>
                    </a:lnTo>
                    <a:lnTo>
                      <a:pt x="0" y="734"/>
                    </a:lnTo>
                    <a:lnTo>
                      <a:pt x="0" y="764"/>
                    </a:lnTo>
                    <a:lnTo>
                      <a:pt x="2" y="795"/>
                    </a:lnTo>
                    <a:lnTo>
                      <a:pt x="4" y="827"/>
                    </a:lnTo>
                    <a:lnTo>
                      <a:pt x="9" y="859"/>
                    </a:lnTo>
                    <a:lnTo>
                      <a:pt x="17" y="892"/>
                    </a:lnTo>
                    <a:lnTo>
                      <a:pt x="25" y="924"/>
                    </a:lnTo>
                    <a:lnTo>
                      <a:pt x="40" y="892"/>
                    </a:lnTo>
                    <a:lnTo>
                      <a:pt x="55" y="857"/>
                    </a:lnTo>
                    <a:lnTo>
                      <a:pt x="66" y="823"/>
                    </a:lnTo>
                    <a:lnTo>
                      <a:pt x="78" y="788"/>
                    </a:lnTo>
                    <a:lnTo>
                      <a:pt x="87" y="753"/>
                    </a:lnTo>
                    <a:lnTo>
                      <a:pt x="96" y="717"/>
                    </a:lnTo>
                    <a:lnTo>
                      <a:pt x="104" y="681"/>
                    </a:lnTo>
                    <a:lnTo>
                      <a:pt x="113" y="646"/>
                    </a:lnTo>
                    <a:lnTo>
                      <a:pt x="128" y="575"/>
                    </a:lnTo>
                    <a:lnTo>
                      <a:pt x="145" y="504"/>
                    </a:lnTo>
                    <a:lnTo>
                      <a:pt x="154" y="470"/>
                    </a:lnTo>
                    <a:lnTo>
                      <a:pt x="165" y="435"/>
                    </a:lnTo>
                    <a:lnTo>
                      <a:pt x="177" y="401"/>
                    </a:lnTo>
                    <a:lnTo>
                      <a:pt x="190" y="367"/>
                    </a:lnTo>
                    <a:lnTo>
                      <a:pt x="2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0" name="Freeform 1120"/>
              <p:cNvSpPr>
                <a:spLocks noChangeAspect="1"/>
              </p:cNvSpPr>
              <p:nvPr/>
            </p:nvSpPr>
            <p:spPr bwMode="auto">
              <a:xfrm>
                <a:off x="4392" y="2160"/>
                <a:ext cx="67" cy="172"/>
              </a:xfrm>
              <a:custGeom>
                <a:avLst/>
                <a:gdLst>
                  <a:gd name="T0" fmla="*/ 0 w 1467"/>
                  <a:gd name="T1" fmla="*/ 0 h 3787"/>
                  <a:gd name="T2" fmla="*/ 0 w 1467"/>
                  <a:gd name="T3" fmla="*/ 52 h 3787"/>
                  <a:gd name="T4" fmla="*/ 3 w 1467"/>
                  <a:gd name="T5" fmla="*/ 104 h 3787"/>
                  <a:gd name="T6" fmla="*/ 6 w 1467"/>
                  <a:gd name="T7" fmla="*/ 158 h 3787"/>
                  <a:gd name="T8" fmla="*/ 9 w 1467"/>
                  <a:gd name="T9" fmla="*/ 214 h 3787"/>
                  <a:gd name="T10" fmla="*/ 13 w 1467"/>
                  <a:gd name="T11" fmla="*/ 271 h 3787"/>
                  <a:gd name="T12" fmla="*/ 19 w 1467"/>
                  <a:gd name="T13" fmla="*/ 329 h 3787"/>
                  <a:gd name="T14" fmla="*/ 25 w 1467"/>
                  <a:gd name="T15" fmla="*/ 387 h 3787"/>
                  <a:gd name="T16" fmla="*/ 32 w 1467"/>
                  <a:gd name="T17" fmla="*/ 447 h 3787"/>
                  <a:gd name="T18" fmla="*/ 40 w 1467"/>
                  <a:gd name="T19" fmla="*/ 506 h 3787"/>
                  <a:gd name="T20" fmla="*/ 49 w 1467"/>
                  <a:gd name="T21" fmla="*/ 566 h 3787"/>
                  <a:gd name="T22" fmla="*/ 57 w 1467"/>
                  <a:gd name="T23" fmla="*/ 626 h 3787"/>
                  <a:gd name="T24" fmla="*/ 68 w 1467"/>
                  <a:gd name="T25" fmla="*/ 686 h 3787"/>
                  <a:gd name="T26" fmla="*/ 78 w 1467"/>
                  <a:gd name="T27" fmla="*/ 744 h 3787"/>
                  <a:gd name="T28" fmla="*/ 89 w 1467"/>
                  <a:gd name="T29" fmla="*/ 803 h 3787"/>
                  <a:gd name="T30" fmla="*/ 101 w 1467"/>
                  <a:gd name="T31" fmla="*/ 861 h 3787"/>
                  <a:gd name="T32" fmla="*/ 112 w 1467"/>
                  <a:gd name="T33" fmla="*/ 917 h 3787"/>
                  <a:gd name="T34" fmla="*/ 124 w 1467"/>
                  <a:gd name="T35" fmla="*/ 973 h 3787"/>
                  <a:gd name="T36" fmla="*/ 137 w 1467"/>
                  <a:gd name="T37" fmla="*/ 1027 h 3787"/>
                  <a:gd name="T38" fmla="*/ 149 w 1467"/>
                  <a:gd name="T39" fmla="*/ 1079 h 3787"/>
                  <a:gd name="T40" fmla="*/ 163 w 1467"/>
                  <a:gd name="T41" fmla="*/ 1130 h 3787"/>
                  <a:gd name="T42" fmla="*/ 175 w 1467"/>
                  <a:gd name="T43" fmla="*/ 1178 h 3787"/>
                  <a:gd name="T44" fmla="*/ 188 w 1467"/>
                  <a:gd name="T45" fmla="*/ 1225 h 3787"/>
                  <a:gd name="T46" fmla="*/ 202 w 1467"/>
                  <a:gd name="T47" fmla="*/ 1268 h 3787"/>
                  <a:gd name="T48" fmla="*/ 215 w 1467"/>
                  <a:gd name="T49" fmla="*/ 1309 h 3787"/>
                  <a:gd name="T50" fmla="*/ 229 w 1467"/>
                  <a:gd name="T51" fmla="*/ 1348 h 3787"/>
                  <a:gd name="T52" fmla="*/ 242 w 1467"/>
                  <a:gd name="T53" fmla="*/ 1383 h 3787"/>
                  <a:gd name="T54" fmla="*/ 256 w 1467"/>
                  <a:gd name="T55" fmla="*/ 1416 h 3787"/>
                  <a:gd name="T56" fmla="*/ 269 w 1467"/>
                  <a:gd name="T57" fmla="*/ 1445 h 3787"/>
                  <a:gd name="T58" fmla="*/ 281 w 1467"/>
                  <a:gd name="T59" fmla="*/ 1469 h 3787"/>
                  <a:gd name="T60" fmla="*/ 295 w 1467"/>
                  <a:gd name="T61" fmla="*/ 1491 h 3787"/>
                  <a:gd name="T62" fmla="*/ 307 w 1467"/>
                  <a:gd name="T63" fmla="*/ 1507 h 3787"/>
                  <a:gd name="T64" fmla="*/ 320 w 1467"/>
                  <a:gd name="T65" fmla="*/ 1521 h 3787"/>
                  <a:gd name="T66" fmla="*/ 383 w 1467"/>
                  <a:gd name="T67" fmla="*/ 1578 h 3787"/>
                  <a:gd name="T68" fmla="*/ 442 w 1467"/>
                  <a:gd name="T69" fmla="*/ 1636 h 3787"/>
                  <a:gd name="T70" fmla="*/ 499 w 1467"/>
                  <a:gd name="T71" fmla="*/ 1697 h 3787"/>
                  <a:gd name="T72" fmla="*/ 554 w 1467"/>
                  <a:gd name="T73" fmla="*/ 1757 h 3787"/>
                  <a:gd name="T74" fmla="*/ 606 w 1467"/>
                  <a:gd name="T75" fmla="*/ 1820 h 3787"/>
                  <a:gd name="T76" fmla="*/ 654 w 1467"/>
                  <a:gd name="T77" fmla="*/ 1883 h 3787"/>
                  <a:gd name="T78" fmla="*/ 702 w 1467"/>
                  <a:gd name="T79" fmla="*/ 1947 h 3787"/>
                  <a:gd name="T80" fmla="*/ 746 w 1467"/>
                  <a:gd name="T81" fmla="*/ 2012 h 3787"/>
                  <a:gd name="T82" fmla="*/ 788 w 1467"/>
                  <a:gd name="T83" fmla="*/ 2078 h 3787"/>
                  <a:gd name="T84" fmla="*/ 829 w 1467"/>
                  <a:gd name="T85" fmla="*/ 2145 h 3787"/>
                  <a:gd name="T86" fmla="*/ 867 w 1467"/>
                  <a:gd name="T87" fmla="*/ 2213 h 3787"/>
                  <a:gd name="T88" fmla="*/ 904 w 1467"/>
                  <a:gd name="T89" fmla="*/ 2282 h 3787"/>
                  <a:gd name="T90" fmla="*/ 939 w 1467"/>
                  <a:gd name="T91" fmla="*/ 2350 h 3787"/>
                  <a:gd name="T92" fmla="*/ 973 w 1467"/>
                  <a:gd name="T93" fmla="*/ 2421 h 3787"/>
                  <a:gd name="T94" fmla="*/ 1005 w 1467"/>
                  <a:gd name="T95" fmla="*/ 2492 h 3787"/>
                  <a:gd name="T96" fmla="*/ 1036 w 1467"/>
                  <a:gd name="T97" fmla="*/ 2564 h 3787"/>
                  <a:gd name="T98" fmla="*/ 1066 w 1467"/>
                  <a:gd name="T99" fmla="*/ 2637 h 3787"/>
                  <a:gd name="T100" fmla="*/ 1095 w 1467"/>
                  <a:gd name="T101" fmla="*/ 2709 h 3787"/>
                  <a:gd name="T102" fmla="*/ 1123 w 1467"/>
                  <a:gd name="T103" fmla="*/ 2783 h 3787"/>
                  <a:gd name="T104" fmla="*/ 1151 w 1467"/>
                  <a:gd name="T105" fmla="*/ 2858 h 3787"/>
                  <a:gd name="T106" fmla="*/ 1204 w 1467"/>
                  <a:gd name="T107" fmla="*/ 3008 h 3787"/>
                  <a:gd name="T108" fmla="*/ 1255 w 1467"/>
                  <a:gd name="T109" fmla="*/ 3161 h 3787"/>
                  <a:gd name="T110" fmla="*/ 1306 w 1467"/>
                  <a:gd name="T111" fmla="*/ 3316 h 3787"/>
                  <a:gd name="T112" fmla="*/ 1357 w 1467"/>
                  <a:gd name="T113" fmla="*/ 3472 h 3787"/>
                  <a:gd name="T114" fmla="*/ 1384 w 1467"/>
                  <a:gd name="T115" fmla="*/ 3550 h 3787"/>
                  <a:gd name="T116" fmla="*/ 1411 w 1467"/>
                  <a:gd name="T117" fmla="*/ 3629 h 3787"/>
                  <a:gd name="T118" fmla="*/ 1438 w 1467"/>
                  <a:gd name="T119" fmla="*/ 3708 h 3787"/>
                  <a:gd name="T120" fmla="*/ 1467 w 1467"/>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7" h="3787">
                    <a:moveTo>
                      <a:pt x="0" y="0"/>
                    </a:moveTo>
                    <a:lnTo>
                      <a:pt x="0" y="52"/>
                    </a:lnTo>
                    <a:lnTo>
                      <a:pt x="3" y="104"/>
                    </a:lnTo>
                    <a:lnTo>
                      <a:pt x="6" y="158"/>
                    </a:lnTo>
                    <a:lnTo>
                      <a:pt x="9" y="214"/>
                    </a:lnTo>
                    <a:lnTo>
                      <a:pt x="13" y="271"/>
                    </a:lnTo>
                    <a:lnTo>
                      <a:pt x="19" y="329"/>
                    </a:lnTo>
                    <a:lnTo>
                      <a:pt x="25" y="387"/>
                    </a:lnTo>
                    <a:lnTo>
                      <a:pt x="32" y="447"/>
                    </a:lnTo>
                    <a:lnTo>
                      <a:pt x="40" y="506"/>
                    </a:lnTo>
                    <a:lnTo>
                      <a:pt x="49" y="566"/>
                    </a:lnTo>
                    <a:lnTo>
                      <a:pt x="57" y="626"/>
                    </a:lnTo>
                    <a:lnTo>
                      <a:pt x="68" y="686"/>
                    </a:lnTo>
                    <a:lnTo>
                      <a:pt x="78" y="744"/>
                    </a:lnTo>
                    <a:lnTo>
                      <a:pt x="89" y="803"/>
                    </a:lnTo>
                    <a:lnTo>
                      <a:pt x="101" y="861"/>
                    </a:lnTo>
                    <a:lnTo>
                      <a:pt x="112" y="917"/>
                    </a:lnTo>
                    <a:lnTo>
                      <a:pt x="124" y="973"/>
                    </a:lnTo>
                    <a:lnTo>
                      <a:pt x="137" y="1027"/>
                    </a:lnTo>
                    <a:lnTo>
                      <a:pt x="149" y="1079"/>
                    </a:lnTo>
                    <a:lnTo>
                      <a:pt x="163" y="1130"/>
                    </a:lnTo>
                    <a:lnTo>
                      <a:pt x="175" y="1178"/>
                    </a:lnTo>
                    <a:lnTo>
                      <a:pt x="188" y="1225"/>
                    </a:lnTo>
                    <a:lnTo>
                      <a:pt x="202" y="1268"/>
                    </a:lnTo>
                    <a:lnTo>
                      <a:pt x="215" y="1309"/>
                    </a:lnTo>
                    <a:lnTo>
                      <a:pt x="229" y="1348"/>
                    </a:lnTo>
                    <a:lnTo>
                      <a:pt x="242" y="1383"/>
                    </a:lnTo>
                    <a:lnTo>
                      <a:pt x="256" y="1416"/>
                    </a:lnTo>
                    <a:lnTo>
                      <a:pt x="269" y="1445"/>
                    </a:lnTo>
                    <a:lnTo>
                      <a:pt x="281" y="1469"/>
                    </a:lnTo>
                    <a:lnTo>
                      <a:pt x="295" y="1491"/>
                    </a:lnTo>
                    <a:lnTo>
                      <a:pt x="307" y="1507"/>
                    </a:lnTo>
                    <a:lnTo>
                      <a:pt x="320" y="1521"/>
                    </a:lnTo>
                    <a:lnTo>
                      <a:pt x="383" y="1578"/>
                    </a:lnTo>
                    <a:lnTo>
                      <a:pt x="442" y="1636"/>
                    </a:lnTo>
                    <a:lnTo>
                      <a:pt x="499" y="1697"/>
                    </a:lnTo>
                    <a:lnTo>
                      <a:pt x="554" y="1757"/>
                    </a:lnTo>
                    <a:lnTo>
                      <a:pt x="606" y="1820"/>
                    </a:lnTo>
                    <a:lnTo>
                      <a:pt x="654" y="1883"/>
                    </a:lnTo>
                    <a:lnTo>
                      <a:pt x="702" y="1947"/>
                    </a:lnTo>
                    <a:lnTo>
                      <a:pt x="746" y="2012"/>
                    </a:lnTo>
                    <a:lnTo>
                      <a:pt x="788" y="2078"/>
                    </a:lnTo>
                    <a:lnTo>
                      <a:pt x="829" y="2145"/>
                    </a:lnTo>
                    <a:lnTo>
                      <a:pt x="867" y="2213"/>
                    </a:lnTo>
                    <a:lnTo>
                      <a:pt x="904" y="2282"/>
                    </a:lnTo>
                    <a:lnTo>
                      <a:pt x="939" y="2350"/>
                    </a:lnTo>
                    <a:lnTo>
                      <a:pt x="973" y="2421"/>
                    </a:lnTo>
                    <a:lnTo>
                      <a:pt x="1005" y="2492"/>
                    </a:lnTo>
                    <a:lnTo>
                      <a:pt x="1036" y="2564"/>
                    </a:lnTo>
                    <a:lnTo>
                      <a:pt x="1066" y="2637"/>
                    </a:lnTo>
                    <a:lnTo>
                      <a:pt x="1095" y="2709"/>
                    </a:lnTo>
                    <a:lnTo>
                      <a:pt x="1123" y="2783"/>
                    </a:lnTo>
                    <a:lnTo>
                      <a:pt x="1151" y="2858"/>
                    </a:lnTo>
                    <a:lnTo>
                      <a:pt x="1204" y="3008"/>
                    </a:lnTo>
                    <a:lnTo>
                      <a:pt x="1255" y="3161"/>
                    </a:lnTo>
                    <a:lnTo>
                      <a:pt x="1306" y="3316"/>
                    </a:lnTo>
                    <a:lnTo>
                      <a:pt x="1357" y="3472"/>
                    </a:lnTo>
                    <a:lnTo>
                      <a:pt x="1384" y="3550"/>
                    </a:lnTo>
                    <a:lnTo>
                      <a:pt x="1411" y="3629"/>
                    </a:lnTo>
                    <a:lnTo>
                      <a:pt x="1438" y="3708"/>
                    </a:lnTo>
                    <a:lnTo>
                      <a:pt x="1467"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1" name="Freeform 1121"/>
              <p:cNvSpPr>
                <a:spLocks noChangeAspect="1"/>
              </p:cNvSpPr>
              <p:nvPr/>
            </p:nvSpPr>
            <p:spPr bwMode="auto">
              <a:xfrm>
                <a:off x="4418" y="2206"/>
                <a:ext cx="36" cy="96"/>
              </a:xfrm>
              <a:custGeom>
                <a:avLst/>
                <a:gdLst>
                  <a:gd name="T0" fmla="*/ 0 w 804"/>
                  <a:gd name="T1" fmla="*/ 0 h 2115"/>
                  <a:gd name="T2" fmla="*/ 7 w 804"/>
                  <a:gd name="T3" fmla="*/ 1 h 2115"/>
                  <a:gd name="T4" fmla="*/ 15 w 804"/>
                  <a:gd name="T5" fmla="*/ 3 h 2115"/>
                  <a:gd name="T6" fmla="*/ 23 w 804"/>
                  <a:gd name="T7" fmla="*/ 6 h 2115"/>
                  <a:gd name="T8" fmla="*/ 30 w 804"/>
                  <a:gd name="T9" fmla="*/ 10 h 2115"/>
                  <a:gd name="T10" fmla="*/ 37 w 804"/>
                  <a:gd name="T11" fmla="*/ 14 h 2115"/>
                  <a:gd name="T12" fmla="*/ 46 w 804"/>
                  <a:gd name="T13" fmla="*/ 21 h 2115"/>
                  <a:gd name="T14" fmla="*/ 53 w 804"/>
                  <a:gd name="T15" fmla="*/ 28 h 2115"/>
                  <a:gd name="T16" fmla="*/ 61 w 804"/>
                  <a:gd name="T17" fmla="*/ 35 h 2115"/>
                  <a:gd name="T18" fmla="*/ 77 w 804"/>
                  <a:gd name="T19" fmla="*/ 52 h 2115"/>
                  <a:gd name="T20" fmla="*/ 92 w 804"/>
                  <a:gd name="T21" fmla="*/ 71 h 2115"/>
                  <a:gd name="T22" fmla="*/ 107 w 804"/>
                  <a:gd name="T23" fmla="*/ 92 h 2115"/>
                  <a:gd name="T24" fmla="*/ 122 w 804"/>
                  <a:gd name="T25" fmla="*/ 115 h 2115"/>
                  <a:gd name="T26" fmla="*/ 149 w 804"/>
                  <a:gd name="T27" fmla="*/ 160 h 2115"/>
                  <a:gd name="T28" fmla="*/ 173 w 804"/>
                  <a:gd name="T29" fmla="*/ 203 h 2115"/>
                  <a:gd name="T30" fmla="*/ 191 w 804"/>
                  <a:gd name="T31" fmla="*/ 240 h 2115"/>
                  <a:gd name="T32" fmla="*/ 205 w 804"/>
                  <a:gd name="T33" fmla="*/ 267 h 2115"/>
                  <a:gd name="T34" fmla="*/ 244 w 804"/>
                  <a:gd name="T35" fmla="*/ 372 h 2115"/>
                  <a:gd name="T36" fmla="*/ 280 w 804"/>
                  <a:gd name="T37" fmla="*/ 475 h 2115"/>
                  <a:gd name="T38" fmla="*/ 314 w 804"/>
                  <a:gd name="T39" fmla="*/ 576 h 2115"/>
                  <a:gd name="T40" fmla="*/ 347 w 804"/>
                  <a:gd name="T41" fmla="*/ 675 h 2115"/>
                  <a:gd name="T42" fmla="*/ 377 w 804"/>
                  <a:gd name="T43" fmla="*/ 773 h 2115"/>
                  <a:gd name="T44" fmla="*/ 407 w 804"/>
                  <a:gd name="T45" fmla="*/ 869 h 2115"/>
                  <a:gd name="T46" fmla="*/ 436 w 804"/>
                  <a:gd name="T47" fmla="*/ 965 h 2115"/>
                  <a:gd name="T48" fmla="*/ 464 w 804"/>
                  <a:gd name="T49" fmla="*/ 1062 h 2115"/>
                  <a:gd name="T50" fmla="*/ 492 w 804"/>
                  <a:gd name="T51" fmla="*/ 1158 h 2115"/>
                  <a:gd name="T52" fmla="*/ 521 w 804"/>
                  <a:gd name="T53" fmla="*/ 1255 h 2115"/>
                  <a:gd name="T54" fmla="*/ 550 w 804"/>
                  <a:gd name="T55" fmla="*/ 1353 h 2115"/>
                  <a:gd name="T56" fmla="*/ 580 w 804"/>
                  <a:gd name="T57" fmla="*/ 1453 h 2115"/>
                  <a:gd name="T58" fmla="*/ 611 w 804"/>
                  <a:gd name="T59" fmla="*/ 1554 h 2115"/>
                  <a:gd name="T60" fmla="*/ 643 w 804"/>
                  <a:gd name="T61" fmla="*/ 1659 h 2115"/>
                  <a:gd name="T62" fmla="*/ 678 w 804"/>
                  <a:gd name="T63" fmla="*/ 1765 h 2115"/>
                  <a:gd name="T64" fmla="*/ 715 w 804"/>
                  <a:gd name="T65" fmla="*/ 1875 h 2115"/>
                  <a:gd name="T66" fmla="*/ 725 w 804"/>
                  <a:gd name="T67" fmla="*/ 1901 h 2115"/>
                  <a:gd name="T68" fmla="*/ 738 w 804"/>
                  <a:gd name="T69" fmla="*/ 1931 h 2115"/>
                  <a:gd name="T70" fmla="*/ 751 w 804"/>
                  <a:gd name="T71" fmla="*/ 1962 h 2115"/>
                  <a:gd name="T72" fmla="*/ 763 w 804"/>
                  <a:gd name="T73" fmla="*/ 1995 h 2115"/>
                  <a:gd name="T74" fmla="*/ 777 w 804"/>
                  <a:gd name="T75" fmla="*/ 2028 h 2115"/>
                  <a:gd name="T76" fmla="*/ 788 w 804"/>
                  <a:gd name="T77" fmla="*/ 2060 h 2115"/>
                  <a:gd name="T78" fmla="*/ 797 w 804"/>
                  <a:gd name="T79" fmla="*/ 2090 h 2115"/>
                  <a:gd name="T80" fmla="*/ 804 w 804"/>
                  <a:gd name="T81" fmla="*/ 2115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5">
                    <a:moveTo>
                      <a:pt x="0" y="0"/>
                    </a:moveTo>
                    <a:lnTo>
                      <a:pt x="7" y="1"/>
                    </a:lnTo>
                    <a:lnTo>
                      <a:pt x="15" y="3"/>
                    </a:lnTo>
                    <a:lnTo>
                      <a:pt x="23" y="6"/>
                    </a:lnTo>
                    <a:lnTo>
                      <a:pt x="30" y="10"/>
                    </a:lnTo>
                    <a:lnTo>
                      <a:pt x="37" y="14"/>
                    </a:lnTo>
                    <a:lnTo>
                      <a:pt x="46" y="21"/>
                    </a:lnTo>
                    <a:lnTo>
                      <a:pt x="53" y="28"/>
                    </a:lnTo>
                    <a:lnTo>
                      <a:pt x="61" y="35"/>
                    </a:lnTo>
                    <a:lnTo>
                      <a:pt x="77" y="52"/>
                    </a:lnTo>
                    <a:lnTo>
                      <a:pt x="92" y="71"/>
                    </a:lnTo>
                    <a:lnTo>
                      <a:pt x="107" y="92"/>
                    </a:lnTo>
                    <a:lnTo>
                      <a:pt x="122" y="115"/>
                    </a:lnTo>
                    <a:lnTo>
                      <a:pt x="149" y="160"/>
                    </a:lnTo>
                    <a:lnTo>
                      <a:pt x="173" y="203"/>
                    </a:lnTo>
                    <a:lnTo>
                      <a:pt x="191" y="240"/>
                    </a:lnTo>
                    <a:lnTo>
                      <a:pt x="205" y="267"/>
                    </a:lnTo>
                    <a:lnTo>
                      <a:pt x="244" y="372"/>
                    </a:lnTo>
                    <a:lnTo>
                      <a:pt x="280" y="475"/>
                    </a:lnTo>
                    <a:lnTo>
                      <a:pt x="314" y="576"/>
                    </a:lnTo>
                    <a:lnTo>
                      <a:pt x="347" y="675"/>
                    </a:lnTo>
                    <a:lnTo>
                      <a:pt x="377" y="773"/>
                    </a:lnTo>
                    <a:lnTo>
                      <a:pt x="407" y="869"/>
                    </a:lnTo>
                    <a:lnTo>
                      <a:pt x="436" y="965"/>
                    </a:lnTo>
                    <a:lnTo>
                      <a:pt x="464" y="1062"/>
                    </a:lnTo>
                    <a:lnTo>
                      <a:pt x="492" y="1158"/>
                    </a:lnTo>
                    <a:lnTo>
                      <a:pt x="521" y="1255"/>
                    </a:lnTo>
                    <a:lnTo>
                      <a:pt x="550" y="1353"/>
                    </a:lnTo>
                    <a:lnTo>
                      <a:pt x="580" y="1453"/>
                    </a:lnTo>
                    <a:lnTo>
                      <a:pt x="611" y="1554"/>
                    </a:lnTo>
                    <a:lnTo>
                      <a:pt x="643" y="1659"/>
                    </a:lnTo>
                    <a:lnTo>
                      <a:pt x="678" y="1765"/>
                    </a:lnTo>
                    <a:lnTo>
                      <a:pt x="715" y="1875"/>
                    </a:lnTo>
                    <a:lnTo>
                      <a:pt x="725" y="1901"/>
                    </a:lnTo>
                    <a:lnTo>
                      <a:pt x="738" y="1931"/>
                    </a:lnTo>
                    <a:lnTo>
                      <a:pt x="751" y="1962"/>
                    </a:lnTo>
                    <a:lnTo>
                      <a:pt x="763" y="1995"/>
                    </a:lnTo>
                    <a:lnTo>
                      <a:pt x="777" y="2028"/>
                    </a:lnTo>
                    <a:lnTo>
                      <a:pt x="788" y="2060"/>
                    </a:lnTo>
                    <a:lnTo>
                      <a:pt x="797" y="2090"/>
                    </a:lnTo>
                    <a:lnTo>
                      <a:pt x="804" y="211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2" name="Freeform 1122"/>
              <p:cNvSpPr>
                <a:spLocks noChangeAspect="1"/>
              </p:cNvSpPr>
              <p:nvPr/>
            </p:nvSpPr>
            <p:spPr bwMode="auto">
              <a:xfrm>
                <a:off x="4391" y="2164"/>
                <a:ext cx="49" cy="217"/>
              </a:xfrm>
              <a:custGeom>
                <a:avLst/>
                <a:gdLst>
                  <a:gd name="T0" fmla="*/ 1078 w 1084"/>
                  <a:gd name="T1" fmla="*/ 4643 h 4774"/>
                  <a:gd name="T2" fmla="*/ 1068 w 1084"/>
                  <a:gd name="T3" fmla="*/ 4452 h 4774"/>
                  <a:gd name="T4" fmla="*/ 1059 w 1084"/>
                  <a:gd name="T5" fmla="*/ 4329 h 4774"/>
                  <a:gd name="T6" fmla="*/ 1047 w 1084"/>
                  <a:gd name="T7" fmla="*/ 4210 h 4774"/>
                  <a:gd name="T8" fmla="*/ 1032 w 1084"/>
                  <a:gd name="T9" fmla="*/ 4093 h 4774"/>
                  <a:gd name="T10" fmla="*/ 1012 w 1084"/>
                  <a:gd name="T11" fmla="*/ 3980 h 4774"/>
                  <a:gd name="T12" fmla="*/ 988 w 1084"/>
                  <a:gd name="T13" fmla="*/ 3868 h 4774"/>
                  <a:gd name="T14" fmla="*/ 959 w 1084"/>
                  <a:gd name="T15" fmla="*/ 3759 h 4774"/>
                  <a:gd name="T16" fmla="*/ 924 w 1084"/>
                  <a:gd name="T17" fmla="*/ 3653 h 4774"/>
                  <a:gd name="T18" fmla="*/ 882 w 1084"/>
                  <a:gd name="T19" fmla="*/ 3550 h 4774"/>
                  <a:gd name="T20" fmla="*/ 833 w 1084"/>
                  <a:gd name="T21" fmla="*/ 3447 h 4774"/>
                  <a:gd name="T22" fmla="*/ 777 w 1084"/>
                  <a:gd name="T23" fmla="*/ 3348 h 4774"/>
                  <a:gd name="T24" fmla="*/ 712 w 1084"/>
                  <a:gd name="T25" fmla="*/ 3250 h 4774"/>
                  <a:gd name="T26" fmla="*/ 638 w 1084"/>
                  <a:gd name="T27" fmla="*/ 3155 h 4774"/>
                  <a:gd name="T28" fmla="*/ 556 w 1084"/>
                  <a:gd name="T29" fmla="*/ 3060 h 4774"/>
                  <a:gd name="T30" fmla="*/ 480 w 1084"/>
                  <a:gd name="T31" fmla="*/ 2985 h 4774"/>
                  <a:gd name="T32" fmla="*/ 426 w 1084"/>
                  <a:gd name="T33" fmla="*/ 2922 h 4774"/>
                  <a:gd name="T34" fmla="*/ 376 w 1084"/>
                  <a:gd name="T35" fmla="*/ 2853 h 4774"/>
                  <a:gd name="T36" fmla="*/ 331 w 1084"/>
                  <a:gd name="T37" fmla="*/ 2780 h 4774"/>
                  <a:gd name="T38" fmla="*/ 289 w 1084"/>
                  <a:gd name="T39" fmla="*/ 2705 h 4774"/>
                  <a:gd name="T40" fmla="*/ 253 w 1084"/>
                  <a:gd name="T41" fmla="*/ 2625 h 4774"/>
                  <a:gd name="T42" fmla="*/ 220 w 1084"/>
                  <a:gd name="T43" fmla="*/ 2541 h 4774"/>
                  <a:gd name="T44" fmla="*/ 191 w 1084"/>
                  <a:gd name="T45" fmla="*/ 2456 h 4774"/>
                  <a:gd name="T46" fmla="*/ 167 w 1084"/>
                  <a:gd name="T47" fmla="*/ 2370 h 4774"/>
                  <a:gd name="T48" fmla="*/ 145 w 1084"/>
                  <a:gd name="T49" fmla="*/ 2284 h 4774"/>
                  <a:gd name="T50" fmla="*/ 126 w 1084"/>
                  <a:gd name="T51" fmla="*/ 2197 h 4774"/>
                  <a:gd name="T52" fmla="*/ 112 w 1084"/>
                  <a:gd name="T53" fmla="*/ 2111 h 4774"/>
                  <a:gd name="T54" fmla="*/ 99 w 1084"/>
                  <a:gd name="T55" fmla="*/ 2025 h 4774"/>
                  <a:gd name="T56" fmla="*/ 89 w 1084"/>
                  <a:gd name="T57" fmla="*/ 1942 h 4774"/>
                  <a:gd name="T58" fmla="*/ 83 w 1084"/>
                  <a:gd name="T59" fmla="*/ 1862 h 4774"/>
                  <a:gd name="T60" fmla="*/ 78 w 1084"/>
                  <a:gd name="T61" fmla="*/ 1784 h 4774"/>
                  <a:gd name="T62" fmla="*/ 72 w 1084"/>
                  <a:gd name="T63" fmla="*/ 1638 h 4774"/>
                  <a:gd name="T64" fmla="*/ 61 w 1084"/>
                  <a:gd name="T65" fmla="*/ 1419 h 4774"/>
                  <a:gd name="T66" fmla="*/ 50 w 1084"/>
                  <a:gd name="T67" fmla="*/ 1201 h 4774"/>
                  <a:gd name="T68" fmla="*/ 38 w 1084"/>
                  <a:gd name="T69" fmla="*/ 982 h 4774"/>
                  <a:gd name="T70" fmla="*/ 28 w 1084"/>
                  <a:gd name="T71" fmla="*/ 764 h 4774"/>
                  <a:gd name="T72" fmla="*/ 18 w 1084"/>
                  <a:gd name="T73" fmla="*/ 545 h 4774"/>
                  <a:gd name="T74" fmla="*/ 10 w 1084"/>
                  <a:gd name="T75" fmla="*/ 327 h 4774"/>
                  <a:gd name="T76" fmla="*/ 2 w 1084"/>
                  <a:gd name="T77" fmla="*/ 108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4" h="4774">
                    <a:moveTo>
                      <a:pt x="1084" y="4774"/>
                    </a:moveTo>
                    <a:lnTo>
                      <a:pt x="1078" y="4643"/>
                    </a:lnTo>
                    <a:lnTo>
                      <a:pt x="1072" y="4515"/>
                    </a:lnTo>
                    <a:lnTo>
                      <a:pt x="1068" y="4452"/>
                    </a:lnTo>
                    <a:lnTo>
                      <a:pt x="1064" y="4391"/>
                    </a:lnTo>
                    <a:lnTo>
                      <a:pt x="1059" y="4329"/>
                    </a:lnTo>
                    <a:lnTo>
                      <a:pt x="1054" y="4270"/>
                    </a:lnTo>
                    <a:lnTo>
                      <a:pt x="1047" y="4210"/>
                    </a:lnTo>
                    <a:lnTo>
                      <a:pt x="1039" y="4151"/>
                    </a:lnTo>
                    <a:lnTo>
                      <a:pt x="1032" y="4093"/>
                    </a:lnTo>
                    <a:lnTo>
                      <a:pt x="1023" y="4036"/>
                    </a:lnTo>
                    <a:lnTo>
                      <a:pt x="1012" y="3980"/>
                    </a:lnTo>
                    <a:lnTo>
                      <a:pt x="1001" y="3923"/>
                    </a:lnTo>
                    <a:lnTo>
                      <a:pt x="988" y="3868"/>
                    </a:lnTo>
                    <a:lnTo>
                      <a:pt x="974" y="3813"/>
                    </a:lnTo>
                    <a:lnTo>
                      <a:pt x="959" y="3759"/>
                    </a:lnTo>
                    <a:lnTo>
                      <a:pt x="942" y="3706"/>
                    </a:lnTo>
                    <a:lnTo>
                      <a:pt x="924" y="3653"/>
                    </a:lnTo>
                    <a:lnTo>
                      <a:pt x="904" y="3601"/>
                    </a:lnTo>
                    <a:lnTo>
                      <a:pt x="882" y="3550"/>
                    </a:lnTo>
                    <a:lnTo>
                      <a:pt x="858" y="3498"/>
                    </a:lnTo>
                    <a:lnTo>
                      <a:pt x="833" y="3447"/>
                    </a:lnTo>
                    <a:lnTo>
                      <a:pt x="806" y="3398"/>
                    </a:lnTo>
                    <a:lnTo>
                      <a:pt x="777" y="3348"/>
                    </a:lnTo>
                    <a:lnTo>
                      <a:pt x="746" y="3298"/>
                    </a:lnTo>
                    <a:lnTo>
                      <a:pt x="712" y="3250"/>
                    </a:lnTo>
                    <a:lnTo>
                      <a:pt x="677" y="3202"/>
                    </a:lnTo>
                    <a:lnTo>
                      <a:pt x="638" y="3155"/>
                    </a:lnTo>
                    <a:lnTo>
                      <a:pt x="598" y="3108"/>
                    </a:lnTo>
                    <a:lnTo>
                      <a:pt x="556" y="3060"/>
                    </a:lnTo>
                    <a:lnTo>
                      <a:pt x="510" y="3013"/>
                    </a:lnTo>
                    <a:lnTo>
                      <a:pt x="480" y="2985"/>
                    </a:lnTo>
                    <a:lnTo>
                      <a:pt x="453" y="2954"/>
                    </a:lnTo>
                    <a:lnTo>
                      <a:pt x="426" y="2922"/>
                    </a:lnTo>
                    <a:lnTo>
                      <a:pt x="401" y="2888"/>
                    </a:lnTo>
                    <a:lnTo>
                      <a:pt x="376" y="2853"/>
                    </a:lnTo>
                    <a:lnTo>
                      <a:pt x="352" y="2817"/>
                    </a:lnTo>
                    <a:lnTo>
                      <a:pt x="331" y="2780"/>
                    </a:lnTo>
                    <a:lnTo>
                      <a:pt x="310" y="2742"/>
                    </a:lnTo>
                    <a:lnTo>
                      <a:pt x="289" y="2705"/>
                    </a:lnTo>
                    <a:lnTo>
                      <a:pt x="271" y="2665"/>
                    </a:lnTo>
                    <a:lnTo>
                      <a:pt x="253" y="2625"/>
                    </a:lnTo>
                    <a:lnTo>
                      <a:pt x="236" y="2582"/>
                    </a:lnTo>
                    <a:lnTo>
                      <a:pt x="220" y="2541"/>
                    </a:lnTo>
                    <a:lnTo>
                      <a:pt x="206" y="2499"/>
                    </a:lnTo>
                    <a:lnTo>
                      <a:pt x="191" y="2456"/>
                    </a:lnTo>
                    <a:lnTo>
                      <a:pt x="179" y="2413"/>
                    </a:lnTo>
                    <a:lnTo>
                      <a:pt x="167" y="2370"/>
                    </a:lnTo>
                    <a:lnTo>
                      <a:pt x="155" y="2327"/>
                    </a:lnTo>
                    <a:lnTo>
                      <a:pt x="145" y="2284"/>
                    </a:lnTo>
                    <a:lnTo>
                      <a:pt x="136" y="2240"/>
                    </a:lnTo>
                    <a:lnTo>
                      <a:pt x="126" y="2197"/>
                    </a:lnTo>
                    <a:lnTo>
                      <a:pt x="119" y="2154"/>
                    </a:lnTo>
                    <a:lnTo>
                      <a:pt x="112" y="2111"/>
                    </a:lnTo>
                    <a:lnTo>
                      <a:pt x="105" y="2068"/>
                    </a:lnTo>
                    <a:lnTo>
                      <a:pt x="99" y="2025"/>
                    </a:lnTo>
                    <a:lnTo>
                      <a:pt x="94" y="1983"/>
                    </a:lnTo>
                    <a:lnTo>
                      <a:pt x="89" y="1942"/>
                    </a:lnTo>
                    <a:lnTo>
                      <a:pt x="86" y="1901"/>
                    </a:lnTo>
                    <a:lnTo>
                      <a:pt x="83" y="1862"/>
                    </a:lnTo>
                    <a:lnTo>
                      <a:pt x="80" y="1822"/>
                    </a:lnTo>
                    <a:lnTo>
                      <a:pt x="78" y="1784"/>
                    </a:lnTo>
                    <a:lnTo>
                      <a:pt x="77" y="1747"/>
                    </a:lnTo>
                    <a:lnTo>
                      <a:pt x="72" y="1638"/>
                    </a:lnTo>
                    <a:lnTo>
                      <a:pt x="66" y="1529"/>
                    </a:lnTo>
                    <a:lnTo>
                      <a:pt x="61" y="1419"/>
                    </a:lnTo>
                    <a:lnTo>
                      <a:pt x="56" y="1311"/>
                    </a:lnTo>
                    <a:lnTo>
                      <a:pt x="50" y="1201"/>
                    </a:lnTo>
                    <a:lnTo>
                      <a:pt x="45" y="1092"/>
                    </a:lnTo>
                    <a:lnTo>
                      <a:pt x="38" y="982"/>
                    </a:lnTo>
                    <a:lnTo>
                      <a:pt x="33" y="874"/>
                    </a:lnTo>
                    <a:lnTo>
                      <a:pt x="28" y="764"/>
                    </a:lnTo>
                    <a:lnTo>
                      <a:pt x="23" y="655"/>
                    </a:lnTo>
                    <a:lnTo>
                      <a:pt x="18" y="545"/>
                    </a:lnTo>
                    <a:lnTo>
                      <a:pt x="14" y="437"/>
                    </a:lnTo>
                    <a:lnTo>
                      <a:pt x="10" y="327"/>
                    </a:lnTo>
                    <a:lnTo>
                      <a:pt x="6" y="218"/>
                    </a:lnTo>
                    <a:lnTo>
                      <a:pt x="2" y="10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3" name="Freeform 1123"/>
              <p:cNvSpPr>
                <a:spLocks noChangeAspect="1"/>
              </p:cNvSpPr>
              <p:nvPr/>
            </p:nvSpPr>
            <p:spPr bwMode="auto">
              <a:xfrm>
                <a:off x="4391" y="2167"/>
                <a:ext cx="46" cy="175"/>
              </a:xfrm>
              <a:custGeom>
                <a:avLst/>
                <a:gdLst>
                  <a:gd name="T0" fmla="*/ 990 w 994"/>
                  <a:gd name="T1" fmla="*/ 3732 h 3851"/>
                  <a:gd name="T2" fmla="*/ 979 w 994"/>
                  <a:gd name="T3" fmla="*/ 3493 h 3851"/>
                  <a:gd name="T4" fmla="*/ 965 w 994"/>
                  <a:gd name="T5" fmla="*/ 3315 h 3851"/>
                  <a:gd name="T6" fmla="*/ 953 w 994"/>
                  <a:gd name="T7" fmla="*/ 3198 h 3851"/>
                  <a:gd name="T8" fmla="*/ 935 w 994"/>
                  <a:gd name="T9" fmla="*/ 3085 h 3851"/>
                  <a:gd name="T10" fmla="*/ 914 w 994"/>
                  <a:gd name="T11" fmla="*/ 2972 h 3851"/>
                  <a:gd name="T12" fmla="*/ 886 w 994"/>
                  <a:gd name="T13" fmla="*/ 2863 h 3851"/>
                  <a:gd name="T14" fmla="*/ 851 w 994"/>
                  <a:gd name="T15" fmla="*/ 2757 h 3851"/>
                  <a:gd name="T16" fmla="*/ 807 w 994"/>
                  <a:gd name="T17" fmla="*/ 2656 h 3851"/>
                  <a:gd name="T18" fmla="*/ 757 w 994"/>
                  <a:gd name="T19" fmla="*/ 2558 h 3851"/>
                  <a:gd name="T20" fmla="*/ 696 w 994"/>
                  <a:gd name="T21" fmla="*/ 2466 h 3851"/>
                  <a:gd name="T22" fmla="*/ 624 w 994"/>
                  <a:gd name="T23" fmla="*/ 2380 h 3851"/>
                  <a:gd name="T24" fmla="*/ 542 w 994"/>
                  <a:gd name="T25" fmla="*/ 2300 h 3851"/>
                  <a:gd name="T26" fmla="*/ 447 w 994"/>
                  <a:gd name="T27" fmla="*/ 2226 h 3851"/>
                  <a:gd name="T28" fmla="*/ 367 w 994"/>
                  <a:gd name="T29" fmla="*/ 2171 h 3851"/>
                  <a:gd name="T30" fmla="*/ 318 w 994"/>
                  <a:gd name="T31" fmla="*/ 2125 h 3851"/>
                  <a:gd name="T32" fmla="*/ 275 w 994"/>
                  <a:gd name="T33" fmla="*/ 2072 h 3851"/>
                  <a:gd name="T34" fmla="*/ 239 w 994"/>
                  <a:gd name="T35" fmla="*/ 2015 h 3851"/>
                  <a:gd name="T36" fmla="*/ 209 w 994"/>
                  <a:gd name="T37" fmla="*/ 1952 h 3851"/>
                  <a:gd name="T38" fmla="*/ 185 w 994"/>
                  <a:gd name="T39" fmla="*/ 1887 h 3851"/>
                  <a:gd name="T40" fmla="*/ 164 w 994"/>
                  <a:gd name="T41" fmla="*/ 1817 h 3851"/>
                  <a:gd name="T42" fmla="*/ 148 w 994"/>
                  <a:gd name="T43" fmla="*/ 1745 h 3851"/>
                  <a:gd name="T44" fmla="*/ 136 w 994"/>
                  <a:gd name="T45" fmla="*/ 1670 h 3851"/>
                  <a:gd name="T46" fmla="*/ 126 w 994"/>
                  <a:gd name="T47" fmla="*/ 1593 h 3851"/>
                  <a:gd name="T48" fmla="*/ 115 w 994"/>
                  <a:gd name="T49" fmla="*/ 1476 h 3851"/>
                  <a:gd name="T50" fmla="*/ 105 w 994"/>
                  <a:gd name="T51" fmla="*/ 1319 h 3851"/>
                  <a:gd name="T52" fmla="*/ 96 w 994"/>
                  <a:gd name="T53" fmla="*/ 1164 h 3851"/>
                  <a:gd name="T54" fmla="*/ 88 w 994"/>
                  <a:gd name="T55" fmla="*/ 1050 h 3851"/>
                  <a:gd name="T56" fmla="*/ 86 w 994"/>
                  <a:gd name="T57" fmla="*/ 973 h 3851"/>
                  <a:gd name="T58" fmla="*/ 79 w 994"/>
                  <a:gd name="T59" fmla="*/ 862 h 3851"/>
                  <a:gd name="T60" fmla="*/ 63 w 994"/>
                  <a:gd name="T61" fmla="*/ 721 h 3851"/>
                  <a:gd name="T62" fmla="*/ 39 w 994"/>
                  <a:gd name="T63" fmla="*/ 587 h 3851"/>
                  <a:gd name="T64" fmla="*/ 21 w 994"/>
                  <a:gd name="T65" fmla="*/ 469 h 3851"/>
                  <a:gd name="T66" fmla="*/ 15 w 994"/>
                  <a:gd name="T67" fmla="*/ 333 h 3851"/>
                  <a:gd name="T68" fmla="*/ 10 w 994"/>
                  <a:gd name="T69" fmla="*/ 180 h 3851"/>
                  <a:gd name="T70" fmla="*/ 4 w 994"/>
                  <a:gd name="T71" fmla="*/ 47 h 3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4" h="3851">
                    <a:moveTo>
                      <a:pt x="994" y="3851"/>
                    </a:moveTo>
                    <a:lnTo>
                      <a:pt x="990" y="3732"/>
                    </a:lnTo>
                    <a:lnTo>
                      <a:pt x="985" y="3613"/>
                    </a:lnTo>
                    <a:lnTo>
                      <a:pt x="979" y="3493"/>
                    </a:lnTo>
                    <a:lnTo>
                      <a:pt x="970" y="3375"/>
                    </a:lnTo>
                    <a:lnTo>
                      <a:pt x="965" y="3315"/>
                    </a:lnTo>
                    <a:lnTo>
                      <a:pt x="960" y="3257"/>
                    </a:lnTo>
                    <a:lnTo>
                      <a:pt x="953" y="3198"/>
                    </a:lnTo>
                    <a:lnTo>
                      <a:pt x="945" y="3141"/>
                    </a:lnTo>
                    <a:lnTo>
                      <a:pt x="935" y="3085"/>
                    </a:lnTo>
                    <a:lnTo>
                      <a:pt x="925" y="3028"/>
                    </a:lnTo>
                    <a:lnTo>
                      <a:pt x="914" y="2972"/>
                    </a:lnTo>
                    <a:lnTo>
                      <a:pt x="900" y="2916"/>
                    </a:lnTo>
                    <a:lnTo>
                      <a:pt x="886" y="2863"/>
                    </a:lnTo>
                    <a:lnTo>
                      <a:pt x="869" y="2810"/>
                    </a:lnTo>
                    <a:lnTo>
                      <a:pt x="851" y="2757"/>
                    </a:lnTo>
                    <a:lnTo>
                      <a:pt x="830" y="2706"/>
                    </a:lnTo>
                    <a:lnTo>
                      <a:pt x="807" y="2656"/>
                    </a:lnTo>
                    <a:lnTo>
                      <a:pt x="783" y="2607"/>
                    </a:lnTo>
                    <a:lnTo>
                      <a:pt x="757" y="2558"/>
                    </a:lnTo>
                    <a:lnTo>
                      <a:pt x="728" y="2511"/>
                    </a:lnTo>
                    <a:lnTo>
                      <a:pt x="696" y="2466"/>
                    </a:lnTo>
                    <a:lnTo>
                      <a:pt x="662" y="2422"/>
                    </a:lnTo>
                    <a:lnTo>
                      <a:pt x="624" y="2380"/>
                    </a:lnTo>
                    <a:lnTo>
                      <a:pt x="584" y="2339"/>
                    </a:lnTo>
                    <a:lnTo>
                      <a:pt x="542" y="2300"/>
                    </a:lnTo>
                    <a:lnTo>
                      <a:pt x="496" y="2262"/>
                    </a:lnTo>
                    <a:lnTo>
                      <a:pt x="447" y="2226"/>
                    </a:lnTo>
                    <a:lnTo>
                      <a:pt x="395" y="2192"/>
                    </a:lnTo>
                    <a:lnTo>
                      <a:pt x="367" y="2171"/>
                    </a:lnTo>
                    <a:lnTo>
                      <a:pt x="341" y="2148"/>
                    </a:lnTo>
                    <a:lnTo>
                      <a:pt x="318" y="2125"/>
                    </a:lnTo>
                    <a:lnTo>
                      <a:pt x="296" y="2099"/>
                    </a:lnTo>
                    <a:lnTo>
                      <a:pt x="275" y="2072"/>
                    </a:lnTo>
                    <a:lnTo>
                      <a:pt x="257" y="2043"/>
                    </a:lnTo>
                    <a:lnTo>
                      <a:pt x="239" y="2015"/>
                    </a:lnTo>
                    <a:lnTo>
                      <a:pt x="224" y="1984"/>
                    </a:lnTo>
                    <a:lnTo>
                      <a:pt x="209" y="1952"/>
                    </a:lnTo>
                    <a:lnTo>
                      <a:pt x="196" y="1920"/>
                    </a:lnTo>
                    <a:lnTo>
                      <a:pt x="185" y="1887"/>
                    </a:lnTo>
                    <a:lnTo>
                      <a:pt x="174" y="1852"/>
                    </a:lnTo>
                    <a:lnTo>
                      <a:pt x="164" y="1817"/>
                    </a:lnTo>
                    <a:lnTo>
                      <a:pt x="156" y="1781"/>
                    </a:lnTo>
                    <a:lnTo>
                      <a:pt x="148" y="1745"/>
                    </a:lnTo>
                    <a:lnTo>
                      <a:pt x="142" y="1707"/>
                    </a:lnTo>
                    <a:lnTo>
                      <a:pt x="136" y="1670"/>
                    </a:lnTo>
                    <a:lnTo>
                      <a:pt x="131" y="1631"/>
                    </a:lnTo>
                    <a:lnTo>
                      <a:pt x="126" y="1593"/>
                    </a:lnTo>
                    <a:lnTo>
                      <a:pt x="122" y="1554"/>
                    </a:lnTo>
                    <a:lnTo>
                      <a:pt x="115" y="1476"/>
                    </a:lnTo>
                    <a:lnTo>
                      <a:pt x="110" y="1397"/>
                    </a:lnTo>
                    <a:lnTo>
                      <a:pt x="105" y="1319"/>
                    </a:lnTo>
                    <a:lnTo>
                      <a:pt x="101" y="1241"/>
                    </a:lnTo>
                    <a:lnTo>
                      <a:pt x="96" y="1164"/>
                    </a:lnTo>
                    <a:lnTo>
                      <a:pt x="90" y="1090"/>
                    </a:lnTo>
                    <a:lnTo>
                      <a:pt x="88" y="1050"/>
                    </a:lnTo>
                    <a:lnTo>
                      <a:pt x="87" y="1011"/>
                    </a:lnTo>
                    <a:lnTo>
                      <a:pt x="86" y="973"/>
                    </a:lnTo>
                    <a:lnTo>
                      <a:pt x="84" y="935"/>
                    </a:lnTo>
                    <a:lnTo>
                      <a:pt x="79" y="862"/>
                    </a:lnTo>
                    <a:lnTo>
                      <a:pt x="72" y="791"/>
                    </a:lnTo>
                    <a:lnTo>
                      <a:pt x="63" y="721"/>
                    </a:lnTo>
                    <a:lnTo>
                      <a:pt x="51" y="654"/>
                    </a:lnTo>
                    <a:lnTo>
                      <a:pt x="39" y="587"/>
                    </a:lnTo>
                    <a:lnTo>
                      <a:pt x="25" y="520"/>
                    </a:lnTo>
                    <a:lnTo>
                      <a:pt x="21" y="469"/>
                    </a:lnTo>
                    <a:lnTo>
                      <a:pt x="18" y="405"/>
                    </a:lnTo>
                    <a:lnTo>
                      <a:pt x="15" y="333"/>
                    </a:lnTo>
                    <a:lnTo>
                      <a:pt x="13" y="256"/>
                    </a:lnTo>
                    <a:lnTo>
                      <a:pt x="10" y="180"/>
                    </a:lnTo>
                    <a:lnTo>
                      <a:pt x="7" y="109"/>
                    </a:lnTo>
                    <a:lnTo>
                      <a:pt x="4" y="47"/>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4" name="Freeform 1124"/>
              <p:cNvSpPr>
                <a:spLocks noChangeAspect="1"/>
              </p:cNvSpPr>
              <p:nvPr/>
            </p:nvSpPr>
            <p:spPr bwMode="auto">
              <a:xfrm>
                <a:off x="4390" y="2176"/>
                <a:ext cx="44" cy="214"/>
              </a:xfrm>
              <a:custGeom>
                <a:avLst/>
                <a:gdLst>
                  <a:gd name="T0" fmla="*/ 960 w 964"/>
                  <a:gd name="T1" fmla="*/ 4666 h 4699"/>
                  <a:gd name="T2" fmla="*/ 953 w 964"/>
                  <a:gd name="T3" fmla="*/ 4599 h 4699"/>
                  <a:gd name="T4" fmla="*/ 944 w 964"/>
                  <a:gd name="T5" fmla="*/ 4532 h 4699"/>
                  <a:gd name="T6" fmla="*/ 932 w 964"/>
                  <a:gd name="T7" fmla="*/ 4466 h 4699"/>
                  <a:gd name="T8" fmla="*/ 917 w 964"/>
                  <a:gd name="T9" fmla="*/ 4400 h 4699"/>
                  <a:gd name="T10" fmla="*/ 900 w 964"/>
                  <a:gd name="T11" fmla="*/ 4334 h 4699"/>
                  <a:gd name="T12" fmla="*/ 879 w 964"/>
                  <a:gd name="T13" fmla="*/ 4270 h 4699"/>
                  <a:gd name="T14" fmla="*/ 856 w 964"/>
                  <a:gd name="T15" fmla="*/ 4206 h 4699"/>
                  <a:gd name="T16" fmla="*/ 830 w 964"/>
                  <a:gd name="T17" fmla="*/ 4144 h 4699"/>
                  <a:gd name="T18" fmla="*/ 802 w 964"/>
                  <a:gd name="T19" fmla="*/ 4083 h 4699"/>
                  <a:gd name="T20" fmla="*/ 770 w 964"/>
                  <a:gd name="T21" fmla="*/ 4024 h 4699"/>
                  <a:gd name="T22" fmla="*/ 736 w 964"/>
                  <a:gd name="T23" fmla="*/ 3966 h 4699"/>
                  <a:gd name="T24" fmla="*/ 698 w 964"/>
                  <a:gd name="T25" fmla="*/ 3911 h 4699"/>
                  <a:gd name="T26" fmla="*/ 658 w 964"/>
                  <a:gd name="T27" fmla="*/ 3858 h 4699"/>
                  <a:gd name="T28" fmla="*/ 614 w 964"/>
                  <a:gd name="T29" fmla="*/ 3807 h 4699"/>
                  <a:gd name="T30" fmla="*/ 567 w 964"/>
                  <a:gd name="T31" fmla="*/ 3759 h 4699"/>
                  <a:gd name="T32" fmla="*/ 528 w 964"/>
                  <a:gd name="T33" fmla="*/ 3723 h 4699"/>
                  <a:gd name="T34" fmla="*/ 499 w 964"/>
                  <a:gd name="T35" fmla="*/ 3693 h 4699"/>
                  <a:gd name="T36" fmla="*/ 472 w 964"/>
                  <a:gd name="T37" fmla="*/ 3662 h 4699"/>
                  <a:gd name="T38" fmla="*/ 447 w 964"/>
                  <a:gd name="T39" fmla="*/ 3628 h 4699"/>
                  <a:gd name="T40" fmla="*/ 424 w 964"/>
                  <a:gd name="T41" fmla="*/ 3592 h 4699"/>
                  <a:gd name="T42" fmla="*/ 404 w 964"/>
                  <a:gd name="T43" fmla="*/ 3555 h 4699"/>
                  <a:gd name="T44" fmla="*/ 375 w 964"/>
                  <a:gd name="T45" fmla="*/ 3496 h 4699"/>
                  <a:gd name="T46" fmla="*/ 342 w 964"/>
                  <a:gd name="T47" fmla="*/ 3418 h 4699"/>
                  <a:gd name="T48" fmla="*/ 312 w 964"/>
                  <a:gd name="T49" fmla="*/ 3341 h 4699"/>
                  <a:gd name="T50" fmla="*/ 286 w 964"/>
                  <a:gd name="T51" fmla="*/ 3271 h 4699"/>
                  <a:gd name="T52" fmla="*/ 261 w 964"/>
                  <a:gd name="T53" fmla="*/ 3207 h 4699"/>
                  <a:gd name="T54" fmla="*/ 247 w 964"/>
                  <a:gd name="T55" fmla="*/ 3167 h 4699"/>
                  <a:gd name="T56" fmla="*/ 233 w 964"/>
                  <a:gd name="T57" fmla="*/ 3093 h 4699"/>
                  <a:gd name="T58" fmla="*/ 215 w 964"/>
                  <a:gd name="T59" fmla="*/ 2991 h 4699"/>
                  <a:gd name="T60" fmla="*/ 200 w 964"/>
                  <a:gd name="T61" fmla="*/ 2908 h 4699"/>
                  <a:gd name="T62" fmla="*/ 197 w 964"/>
                  <a:gd name="T63" fmla="*/ 2849 h 4699"/>
                  <a:gd name="T64" fmla="*/ 192 w 964"/>
                  <a:gd name="T65" fmla="*/ 2744 h 4699"/>
                  <a:gd name="T66" fmla="*/ 177 w 964"/>
                  <a:gd name="T67" fmla="*/ 2524 h 4699"/>
                  <a:gd name="T68" fmla="*/ 144 w 964"/>
                  <a:gd name="T69" fmla="*/ 2142 h 4699"/>
                  <a:gd name="T70" fmla="*/ 104 w 964"/>
                  <a:gd name="T71" fmla="*/ 1697 h 4699"/>
                  <a:gd name="T72" fmla="*/ 64 w 964"/>
                  <a:gd name="T73" fmla="*/ 1228 h 4699"/>
                  <a:gd name="T74" fmla="*/ 29 w 964"/>
                  <a:gd name="T75" fmla="*/ 778 h 4699"/>
                  <a:gd name="T76" fmla="*/ 10 w 964"/>
                  <a:gd name="T77" fmla="*/ 477 h 4699"/>
                  <a:gd name="T78" fmla="*/ 2 w 964"/>
                  <a:gd name="T79" fmla="*/ 303 h 4699"/>
                  <a:gd name="T80" fmla="*/ 0 w 964"/>
                  <a:gd name="T81" fmla="*/ 157 h 4699"/>
                  <a:gd name="T82" fmla="*/ 3 w 964"/>
                  <a:gd name="T83"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4699">
                    <a:moveTo>
                      <a:pt x="964" y="4699"/>
                    </a:moveTo>
                    <a:lnTo>
                      <a:pt x="960" y="4666"/>
                    </a:lnTo>
                    <a:lnTo>
                      <a:pt x="957" y="4632"/>
                    </a:lnTo>
                    <a:lnTo>
                      <a:pt x="953" y="4599"/>
                    </a:lnTo>
                    <a:lnTo>
                      <a:pt x="949" y="4565"/>
                    </a:lnTo>
                    <a:lnTo>
                      <a:pt x="944" y="4532"/>
                    </a:lnTo>
                    <a:lnTo>
                      <a:pt x="938" y="4500"/>
                    </a:lnTo>
                    <a:lnTo>
                      <a:pt x="932" y="4466"/>
                    </a:lnTo>
                    <a:lnTo>
                      <a:pt x="924" y="4433"/>
                    </a:lnTo>
                    <a:lnTo>
                      <a:pt x="917" y="4400"/>
                    </a:lnTo>
                    <a:lnTo>
                      <a:pt x="909" y="4367"/>
                    </a:lnTo>
                    <a:lnTo>
                      <a:pt x="900" y="4334"/>
                    </a:lnTo>
                    <a:lnTo>
                      <a:pt x="889" y="4302"/>
                    </a:lnTo>
                    <a:lnTo>
                      <a:pt x="879" y="4270"/>
                    </a:lnTo>
                    <a:lnTo>
                      <a:pt x="869" y="4238"/>
                    </a:lnTo>
                    <a:lnTo>
                      <a:pt x="856" y="4206"/>
                    </a:lnTo>
                    <a:lnTo>
                      <a:pt x="844" y="4174"/>
                    </a:lnTo>
                    <a:lnTo>
                      <a:pt x="830" y="4144"/>
                    </a:lnTo>
                    <a:lnTo>
                      <a:pt x="817" y="4113"/>
                    </a:lnTo>
                    <a:lnTo>
                      <a:pt x="802" y="4083"/>
                    </a:lnTo>
                    <a:lnTo>
                      <a:pt x="787" y="4053"/>
                    </a:lnTo>
                    <a:lnTo>
                      <a:pt x="770" y="4024"/>
                    </a:lnTo>
                    <a:lnTo>
                      <a:pt x="754" y="3995"/>
                    </a:lnTo>
                    <a:lnTo>
                      <a:pt x="736" y="3966"/>
                    </a:lnTo>
                    <a:lnTo>
                      <a:pt x="718" y="3938"/>
                    </a:lnTo>
                    <a:lnTo>
                      <a:pt x="698" y="3911"/>
                    </a:lnTo>
                    <a:lnTo>
                      <a:pt x="679" y="3884"/>
                    </a:lnTo>
                    <a:lnTo>
                      <a:pt x="658" y="3858"/>
                    </a:lnTo>
                    <a:lnTo>
                      <a:pt x="636" y="3832"/>
                    </a:lnTo>
                    <a:lnTo>
                      <a:pt x="614" y="3807"/>
                    </a:lnTo>
                    <a:lnTo>
                      <a:pt x="591" y="3783"/>
                    </a:lnTo>
                    <a:lnTo>
                      <a:pt x="567" y="3759"/>
                    </a:lnTo>
                    <a:lnTo>
                      <a:pt x="542" y="3736"/>
                    </a:lnTo>
                    <a:lnTo>
                      <a:pt x="528" y="3723"/>
                    </a:lnTo>
                    <a:lnTo>
                      <a:pt x="512" y="3709"/>
                    </a:lnTo>
                    <a:lnTo>
                      <a:pt x="499" y="3693"/>
                    </a:lnTo>
                    <a:lnTo>
                      <a:pt x="485" y="3678"/>
                    </a:lnTo>
                    <a:lnTo>
                      <a:pt x="472" y="3662"/>
                    </a:lnTo>
                    <a:lnTo>
                      <a:pt x="460" y="3645"/>
                    </a:lnTo>
                    <a:lnTo>
                      <a:pt x="447" y="3628"/>
                    </a:lnTo>
                    <a:lnTo>
                      <a:pt x="436" y="3610"/>
                    </a:lnTo>
                    <a:lnTo>
                      <a:pt x="424" y="3592"/>
                    </a:lnTo>
                    <a:lnTo>
                      <a:pt x="414" y="3573"/>
                    </a:lnTo>
                    <a:lnTo>
                      <a:pt x="404" y="3555"/>
                    </a:lnTo>
                    <a:lnTo>
                      <a:pt x="394" y="3535"/>
                    </a:lnTo>
                    <a:lnTo>
                      <a:pt x="375" y="3496"/>
                    </a:lnTo>
                    <a:lnTo>
                      <a:pt x="357" y="3457"/>
                    </a:lnTo>
                    <a:lnTo>
                      <a:pt x="342" y="3418"/>
                    </a:lnTo>
                    <a:lnTo>
                      <a:pt x="326" y="3379"/>
                    </a:lnTo>
                    <a:lnTo>
                      <a:pt x="312" y="3341"/>
                    </a:lnTo>
                    <a:lnTo>
                      <a:pt x="298" y="3306"/>
                    </a:lnTo>
                    <a:lnTo>
                      <a:pt x="286" y="3271"/>
                    </a:lnTo>
                    <a:lnTo>
                      <a:pt x="274" y="3237"/>
                    </a:lnTo>
                    <a:lnTo>
                      <a:pt x="261" y="3207"/>
                    </a:lnTo>
                    <a:lnTo>
                      <a:pt x="249" y="3179"/>
                    </a:lnTo>
                    <a:lnTo>
                      <a:pt x="247" y="3167"/>
                    </a:lnTo>
                    <a:lnTo>
                      <a:pt x="242" y="3137"/>
                    </a:lnTo>
                    <a:lnTo>
                      <a:pt x="233" y="3093"/>
                    </a:lnTo>
                    <a:lnTo>
                      <a:pt x="224" y="3043"/>
                    </a:lnTo>
                    <a:lnTo>
                      <a:pt x="215" y="2991"/>
                    </a:lnTo>
                    <a:lnTo>
                      <a:pt x="207" y="2943"/>
                    </a:lnTo>
                    <a:lnTo>
                      <a:pt x="200" y="2908"/>
                    </a:lnTo>
                    <a:lnTo>
                      <a:pt x="198" y="2888"/>
                    </a:lnTo>
                    <a:lnTo>
                      <a:pt x="197" y="2849"/>
                    </a:lnTo>
                    <a:lnTo>
                      <a:pt x="195" y="2801"/>
                    </a:lnTo>
                    <a:lnTo>
                      <a:pt x="192" y="2744"/>
                    </a:lnTo>
                    <a:lnTo>
                      <a:pt x="188" y="2679"/>
                    </a:lnTo>
                    <a:lnTo>
                      <a:pt x="177" y="2524"/>
                    </a:lnTo>
                    <a:lnTo>
                      <a:pt x="161" y="2343"/>
                    </a:lnTo>
                    <a:lnTo>
                      <a:pt x="144" y="2142"/>
                    </a:lnTo>
                    <a:lnTo>
                      <a:pt x="124" y="1925"/>
                    </a:lnTo>
                    <a:lnTo>
                      <a:pt x="104" y="1697"/>
                    </a:lnTo>
                    <a:lnTo>
                      <a:pt x="84" y="1462"/>
                    </a:lnTo>
                    <a:lnTo>
                      <a:pt x="64" y="1228"/>
                    </a:lnTo>
                    <a:lnTo>
                      <a:pt x="45" y="999"/>
                    </a:lnTo>
                    <a:lnTo>
                      <a:pt x="29" y="778"/>
                    </a:lnTo>
                    <a:lnTo>
                      <a:pt x="16" y="572"/>
                    </a:lnTo>
                    <a:lnTo>
                      <a:pt x="10" y="477"/>
                    </a:lnTo>
                    <a:lnTo>
                      <a:pt x="6" y="386"/>
                    </a:lnTo>
                    <a:lnTo>
                      <a:pt x="2" y="303"/>
                    </a:lnTo>
                    <a:lnTo>
                      <a:pt x="1" y="226"/>
                    </a:lnTo>
                    <a:lnTo>
                      <a:pt x="0" y="157"/>
                    </a:lnTo>
                    <a:lnTo>
                      <a:pt x="1" y="95"/>
                    </a:lnTo>
                    <a:lnTo>
                      <a:pt x="3" y="43"/>
                    </a:lnTo>
                    <a:lnTo>
                      <a:pt x="7"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5" name="Freeform 1125"/>
              <p:cNvSpPr>
                <a:spLocks noChangeAspect="1"/>
              </p:cNvSpPr>
              <p:nvPr/>
            </p:nvSpPr>
            <p:spPr bwMode="auto">
              <a:xfrm>
                <a:off x="4392" y="2187"/>
                <a:ext cx="38" cy="217"/>
              </a:xfrm>
              <a:custGeom>
                <a:avLst/>
                <a:gdLst>
                  <a:gd name="T0" fmla="*/ 822 w 828"/>
                  <a:gd name="T1" fmla="*/ 4709 h 4762"/>
                  <a:gd name="T2" fmla="*/ 809 w 828"/>
                  <a:gd name="T3" fmla="*/ 4608 h 4762"/>
                  <a:gd name="T4" fmla="*/ 793 w 828"/>
                  <a:gd name="T5" fmla="*/ 4517 h 4762"/>
                  <a:gd name="T6" fmla="*/ 777 w 828"/>
                  <a:gd name="T7" fmla="*/ 4433 h 4762"/>
                  <a:gd name="T8" fmla="*/ 757 w 828"/>
                  <a:gd name="T9" fmla="*/ 4357 h 4762"/>
                  <a:gd name="T10" fmla="*/ 736 w 828"/>
                  <a:gd name="T11" fmla="*/ 4287 h 4762"/>
                  <a:gd name="T12" fmla="*/ 713 w 828"/>
                  <a:gd name="T13" fmla="*/ 4223 h 4762"/>
                  <a:gd name="T14" fmla="*/ 688 w 828"/>
                  <a:gd name="T15" fmla="*/ 4164 h 4762"/>
                  <a:gd name="T16" fmla="*/ 659 w 828"/>
                  <a:gd name="T17" fmla="*/ 4110 h 4762"/>
                  <a:gd name="T18" fmla="*/ 629 w 828"/>
                  <a:gd name="T19" fmla="*/ 4060 h 4762"/>
                  <a:gd name="T20" fmla="*/ 595 w 828"/>
                  <a:gd name="T21" fmla="*/ 4013 h 4762"/>
                  <a:gd name="T22" fmla="*/ 559 w 828"/>
                  <a:gd name="T23" fmla="*/ 3969 h 4762"/>
                  <a:gd name="T24" fmla="*/ 520 w 828"/>
                  <a:gd name="T25" fmla="*/ 3927 h 4762"/>
                  <a:gd name="T26" fmla="*/ 477 w 828"/>
                  <a:gd name="T27" fmla="*/ 3886 h 4762"/>
                  <a:gd name="T28" fmla="*/ 407 w 828"/>
                  <a:gd name="T29" fmla="*/ 3827 h 4762"/>
                  <a:gd name="T30" fmla="*/ 339 w 828"/>
                  <a:gd name="T31" fmla="*/ 3772 h 4762"/>
                  <a:gd name="T32" fmla="*/ 305 w 828"/>
                  <a:gd name="T33" fmla="*/ 3733 h 4762"/>
                  <a:gd name="T34" fmla="*/ 272 w 828"/>
                  <a:gd name="T35" fmla="*/ 3684 h 4762"/>
                  <a:gd name="T36" fmla="*/ 241 w 828"/>
                  <a:gd name="T37" fmla="*/ 3624 h 4762"/>
                  <a:gd name="T38" fmla="*/ 212 w 828"/>
                  <a:gd name="T39" fmla="*/ 3555 h 4762"/>
                  <a:gd name="T40" fmla="*/ 185 w 828"/>
                  <a:gd name="T41" fmla="*/ 3479 h 4762"/>
                  <a:gd name="T42" fmla="*/ 160 w 828"/>
                  <a:gd name="T43" fmla="*/ 3396 h 4762"/>
                  <a:gd name="T44" fmla="*/ 137 w 828"/>
                  <a:gd name="T45" fmla="*/ 3308 h 4762"/>
                  <a:gd name="T46" fmla="*/ 117 w 828"/>
                  <a:gd name="T47" fmla="*/ 3216 h 4762"/>
                  <a:gd name="T48" fmla="*/ 99 w 828"/>
                  <a:gd name="T49" fmla="*/ 3121 h 4762"/>
                  <a:gd name="T50" fmla="*/ 84 w 828"/>
                  <a:gd name="T51" fmla="*/ 3025 h 4762"/>
                  <a:gd name="T52" fmla="*/ 71 w 828"/>
                  <a:gd name="T53" fmla="*/ 2928 h 4762"/>
                  <a:gd name="T54" fmla="*/ 61 w 828"/>
                  <a:gd name="T55" fmla="*/ 2833 h 4762"/>
                  <a:gd name="T56" fmla="*/ 55 w 828"/>
                  <a:gd name="T57" fmla="*/ 2738 h 4762"/>
                  <a:gd name="T58" fmla="*/ 51 w 828"/>
                  <a:gd name="T59" fmla="*/ 2647 h 4762"/>
                  <a:gd name="T60" fmla="*/ 50 w 828"/>
                  <a:gd name="T61" fmla="*/ 2561 h 4762"/>
                  <a:gd name="T62" fmla="*/ 51 w 828"/>
                  <a:gd name="T63" fmla="*/ 2490 h 4762"/>
                  <a:gd name="T64" fmla="*/ 50 w 828"/>
                  <a:gd name="T65" fmla="*/ 2403 h 4762"/>
                  <a:gd name="T66" fmla="*/ 48 w 828"/>
                  <a:gd name="T67" fmla="*/ 2297 h 4762"/>
                  <a:gd name="T68" fmla="*/ 42 w 828"/>
                  <a:gd name="T69" fmla="*/ 2195 h 4762"/>
                  <a:gd name="T70" fmla="*/ 37 w 828"/>
                  <a:gd name="T71" fmla="*/ 2133 h 4762"/>
                  <a:gd name="T72" fmla="*/ 34 w 828"/>
                  <a:gd name="T73" fmla="*/ 2051 h 4762"/>
                  <a:gd name="T74" fmla="*/ 29 w 828"/>
                  <a:gd name="T75" fmla="*/ 1947 h 4762"/>
                  <a:gd name="T76" fmla="*/ 26 w 828"/>
                  <a:gd name="T77" fmla="*/ 1859 h 4762"/>
                  <a:gd name="T78" fmla="*/ 23 w 828"/>
                  <a:gd name="T79" fmla="*/ 1792 h 4762"/>
                  <a:gd name="T80" fmla="*/ 18 w 828"/>
                  <a:gd name="T81" fmla="*/ 1623 h 4762"/>
                  <a:gd name="T82" fmla="*/ 14 w 828"/>
                  <a:gd name="T83" fmla="*/ 1373 h 4762"/>
                  <a:gd name="T84" fmla="*/ 9 w 828"/>
                  <a:gd name="T85" fmla="*/ 1076 h 4762"/>
                  <a:gd name="T86" fmla="*/ 6 w 828"/>
                  <a:gd name="T87" fmla="*/ 761 h 4762"/>
                  <a:gd name="T88" fmla="*/ 3 w 828"/>
                  <a:gd name="T89" fmla="*/ 462 h 4762"/>
                  <a:gd name="T90" fmla="*/ 1 w 828"/>
                  <a:gd name="T91" fmla="*/ 213 h 4762"/>
                  <a:gd name="T92" fmla="*/ 0 w 828"/>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8" h="4762">
                    <a:moveTo>
                      <a:pt x="828" y="4762"/>
                    </a:moveTo>
                    <a:lnTo>
                      <a:pt x="822" y="4709"/>
                    </a:lnTo>
                    <a:lnTo>
                      <a:pt x="816" y="4658"/>
                    </a:lnTo>
                    <a:lnTo>
                      <a:pt x="809" y="4608"/>
                    </a:lnTo>
                    <a:lnTo>
                      <a:pt x="801" y="4561"/>
                    </a:lnTo>
                    <a:lnTo>
                      <a:pt x="793" y="4517"/>
                    </a:lnTo>
                    <a:lnTo>
                      <a:pt x="785" y="4474"/>
                    </a:lnTo>
                    <a:lnTo>
                      <a:pt x="777" y="4433"/>
                    </a:lnTo>
                    <a:lnTo>
                      <a:pt x="767" y="4394"/>
                    </a:lnTo>
                    <a:lnTo>
                      <a:pt x="757" y="4357"/>
                    </a:lnTo>
                    <a:lnTo>
                      <a:pt x="747" y="4321"/>
                    </a:lnTo>
                    <a:lnTo>
                      <a:pt x="736" y="4287"/>
                    </a:lnTo>
                    <a:lnTo>
                      <a:pt x="725" y="4254"/>
                    </a:lnTo>
                    <a:lnTo>
                      <a:pt x="713" y="4223"/>
                    </a:lnTo>
                    <a:lnTo>
                      <a:pt x="700" y="4193"/>
                    </a:lnTo>
                    <a:lnTo>
                      <a:pt x="688" y="4164"/>
                    </a:lnTo>
                    <a:lnTo>
                      <a:pt x="673" y="4136"/>
                    </a:lnTo>
                    <a:lnTo>
                      <a:pt x="659" y="4110"/>
                    </a:lnTo>
                    <a:lnTo>
                      <a:pt x="644" y="4084"/>
                    </a:lnTo>
                    <a:lnTo>
                      <a:pt x="629" y="4060"/>
                    </a:lnTo>
                    <a:lnTo>
                      <a:pt x="612" y="4036"/>
                    </a:lnTo>
                    <a:lnTo>
                      <a:pt x="595" y="4013"/>
                    </a:lnTo>
                    <a:lnTo>
                      <a:pt x="577" y="3991"/>
                    </a:lnTo>
                    <a:lnTo>
                      <a:pt x="559" y="3969"/>
                    </a:lnTo>
                    <a:lnTo>
                      <a:pt x="540" y="3948"/>
                    </a:lnTo>
                    <a:lnTo>
                      <a:pt x="520" y="3927"/>
                    </a:lnTo>
                    <a:lnTo>
                      <a:pt x="499" y="3907"/>
                    </a:lnTo>
                    <a:lnTo>
                      <a:pt x="477" y="3886"/>
                    </a:lnTo>
                    <a:lnTo>
                      <a:pt x="454" y="3867"/>
                    </a:lnTo>
                    <a:lnTo>
                      <a:pt x="407" y="3827"/>
                    </a:lnTo>
                    <a:lnTo>
                      <a:pt x="356" y="3787"/>
                    </a:lnTo>
                    <a:lnTo>
                      <a:pt x="339" y="3772"/>
                    </a:lnTo>
                    <a:lnTo>
                      <a:pt x="321" y="3754"/>
                    </a:lnTo>
                    <a:lnTo>
                      <a:pt x="305" y="3733"/>
                    </a:lnTo>
                    <a:lnTo>
                      <a:pt x="288" y="3710"/>
                    </a:lnTo>
                    <a:lnTo>
                      <a:pt x="272" y="3684"/>
                    </a:lnTo>
                    <a:lnTo>
                      <a:pt x="256" y="3655"/>
                    </a:lnTo>
                    <a:lnTo>
                      <a:pt x="241" y="3624"/>
                    </a:lnTo>
                    <a:lnTo>
                      <a:pt x="226" y="3591"/>
                    </a:lnTo>
                    <a:lnTo>
                      <a:pt x="212" y="3555"/>
                    </a:lnTo>
                    <a:lnTo>
                      <a:pt x="198" y="3518"/>
                    </a:lnTo>
                    <a:lnTo>
                      <a:pt x="185" y="3479"/>
                    </a:lnTo>
                    <a:lnTo>
                      <a:pt x="173" y="3438"/>
                    </a:lnTo>
                    <a:lnTo>
                      <a:pt x="160" y="3396"/>
                    </a:lnTo>
                    <a:lnTo>
                      <a:pt x="149" y="3353"/>
                    </a:lnTo>
                    <a:lnTo>
                      <a:pt x="137" y="3308"/>
                    </a:lnTo>
                    <a:lnTo>
                      <a:pt x="127" y="3263"/>
                    </a:lnTo>
                    <a:lnTo>
                      <a:pt x="117" y="3216"/>
                    </a:lnTo>
                    <a:lnTo>
                      <a:pt x="107" y="3169"/>
                    </a:lnTo>
                    <a:lnTo>
                      <a:pt x="99" y="3121"/>
                    </a:lnTo>
                    <a:lnTo>
                      <a:pt x="91" y="3074"/>
                    </a:lnTo>
                    <a:lnTo>
                      <a:pt x="84" y="3025"/>
                    </a:lnTo>
                    <a:lnTo>
                      <a:pt x="78" y="2976"/>
                    </a:lnTo>
                    <a:lnTo>
                      <a:pt x="71" y="2928"/>
                    </a:lnTo>
                    <a:lnTo>
                      <a:pt x="66" y="2880"/>
                    </a:lnTo>
                    <a:lnTo>
                      <a:pt x="61" y="2833"/>
                    </a:lnTo>
                    <a:lnTo>
                      <a:pt x="58" y="2785"/>
                    </a:lnTo>
                    <a:lnTo>
                      <a:pt x="55" y="2738"/>
                    </a:lnTo>
                    <a:lnTo>
                      <a:pt x="52" y="2692"/>
                    </a:lnTo>
                    <a:lnTo>
                      <a:pt x="51" y="2647"/>
                    </a:lnTo>
                    <a:lnTo>
                      <a:pt x="50" y="2604"/>
                    </a:lnTo>
                    <a:lnTo>
                      <a:pt x="50" y="2561"/>
                    </a:lnTo>
                    <a:lnTo>
                      <a:pt x="51" y="2520"/>
                    </a:lnTo>
                    <a:lnTo>
                      <a:pt x="51" y="2490"/>
                    </a:lnTo>
                    <a:lnTo>
                      <a:pt x="51" y="2450"/>
                    </a:lnTo>
                    <a:lnTo>
                      <a:pt x="50" y="2403"/>
                    </a:lnTo>
                    <a:lnTo>
                      <a:pt x="49" y="2351"/>
                    </a:lnTo>
                    <a:lnTo>
                      <a:pt x="48" y="2297"/>
                    </a:lnTo>
                    <a:lnTo>
                      <a:pt x="46" y="2244"/>
                    </a:lnTo>
                    <a:lnTo>
                      <a:pt x="42" y="2195"/>
                    </a:lnTo>
                    <a:lnTo>
                      <a:pt x="38" y="2153"/>
                    </a:lnTo>
                    <a:lnTo>
                      <a:pt x="37" y="2133"/>
                    </a:lnTo>
                    <a:lnTo>
                      <a:pt x="36" y="2098"/>
                    </a:lnTo>
                    <a:lnTo>
                      <a:pt x="34" y="2051"/>
                    </a:lnTo>
                    <a:lnTo>
                      <a:pt x="31" y="1999"/>
                    </a:lnTo>
                    <a:lnTo>
                      <a:pt x="29" y="1947"/>
                    </a:lnTo>
                    <a:lnTo>
                      <a:pt x="27" y="1898"/>
                    </a:lnTo>
                    <a:lnTo>
                      <a:pt x="26" y="1859"/>
                    </a:lnTo>
                    <a:lnTo>
                      <a:pt x="25" y="1836"/>
                    </a:lnTo>
                    <a:lnTo>
                      <a:pt x="23" y="1792"/>
                    </a:lnTo>
                    <a:lnTo>
                      <a:pt x="21" y="1720"/>
                    </a:lnTo>
                    <a:lnTo>
                      <a:pt x="18" y="1623"/>
                    </a:lnTo>
                    <a:lnTo>
                      <a:pt x="16" y="1506"/>
                    </a:lnTo>
                    <a:lnTo>
                      <a:pt x="14" y="1373"/>
                    </a:lnTo>
                    <a:lnTo>
                      <a:pt x="11" y="1228"/>
                    </a:lnTo>
                    <a:lnTo>
                      <a:pt x="9" y="1076"/>
                    </a:lnTo>
                    <a:lnTo>
                      <a:pt x="7" y="918"/>
                    </a:lnTo>
                    <a:lnTo>
                      <a:pt x="6" y="761"/>
                    </a:lnTo>
                    <a:lnTo>
                      <a:pt x="4" y="608"/>
                    </a:lnTo>
                    <a:lnTo>
                      <a:pt x="3" y="462"/>
                    </a:lnTo>
                    <a:lnTo>
                      <a:pt x="2" y="329"/>
                    </a:lnTo>
                    <a:lnTo>
                      <a:pt x="1" y="213"/>
                    </a:lnTo>
                    <a:lnTo>
                      <a:pt x="0"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6" name="Freeform 1126"/>
              <p:cNvSpPr>
                <a:spLocks noChangeAspect="1"/>
              </p:cNvSpPr>
              <p:nvPr/>
            </p:nvSpPr>
            <p:spPr bwMode="auto">
              <a:xfrm>
                <a:off x="4391" y="2202"/>
                <a:ext cx="34" cy="202"/>
              </a:xfrm>
              <a:custGeom>
                <a:avLst/>
                <a:gdLst>
                  <a:gd name="T0" fmla="*/ 752 w 752"/>
                  <a:gd name="T1" fmla="*/ 4420 h 4433"/>
                  <a:gd name="T2" fmla="*/ 752 w 752"/>
                  <a:gd name="T3" fmla="*/ 4422 h 4433"/>
                  <a:gd name="T4" fmla="*/ 752 w 752"/>
                  <a:gd name="T5" fmla="*/ 4433 h 4433"/>
                  <a:gd name="T6" fmla="*/ 730 w 752"/>
                  <a:gd name="T7" fmla="*/ 4377 h 4433"/>
                  <a:gd name="T8" fmla="*/ 709 w 752"/>
                  <a:gd name="T9" fmla="*/ 4321 h 4433"/>
                  <a:gd name="T10" fmla="*/ 685 w 752"/>
                  <a:gd name="T11" fmla="*/ 4267 h 4433"/>
                  <a:gd name="T12" fmla="*/ 661 w 752"/>
                  <a:gd name="T13" fmla="*/ 4215 h 4433"/>
                  <a:gd name="T14" fmla="*/ 636 w 752"/>
                  <a:gd name="T15" fmla="*/ 4162 h 4433"/>
                  <a:gd name="T16" fmla="*/ 610 w 752"/>
                  <a:gd name="T17" fmla="*/ 4112 h 4433"/>
                  <a:gd name="T18" fmla="*/ 582 w 752"/>
                  <a:gd name="T19" fmla="*/ 4063 h 4433"/>
                  <a:gd name="T20" fmla="*/ 552 w 752"/>
                  <a:gd name="T21" fmla="*/ 4015 h 4433"/>
                  <a:gd name="T22" fmla="*/ 536 w 752"/>
                  <a:gd name="T23" fmla="*/ 3991 h 4433"/>
                  <a:gd name="T24" fmla="*/ 520 w 752"/>
                  <a:gd name="T25" fmla="*/ 3969 h 4433"/>
                  <a:gd name="T26" fmla="*/ 502 w 752"/>
                  <a:gd name="T27" fmla="*/ 3945 h 4433"/>
                  <a:gd name="T28" fmla="*/ 485 w 752"/>
                  <a:gd name="T29" fmla="*/ 3922 h 4433"/>
                  <a:gd name="T30" fmla="*/ 467 w 752"/>
                  <a:gd name="T31" fmla="*/ 3900 h 4433"/>
                  <a:gd name="T32" fmla="*/ 447 w 752"/>
                  <a:gd name="T33" fmla="*/ 3878 h 4433"/>
                  <a:gd name="T34" fmla="*/ 428 w 752"/>
                  <a:gd name="T35" fmla="*/ 3856 h 4433"/>
                  <a:gd name="T36" fmla="*/ 408 w 752"/>
                  <a:gd name="T37" fmla="*/ 3834 h 4433"/>
                  <a:gd name="T38" fmla="*/ 388 w 752"/>
                  <a:gd name="T39" fmla="*/ 3814 h 4433"/>
                  <a:gd name="T40" fmla="*/ 365 w 752"/>
                  <a:gd name="T41" fmla="*/ 3792 h 4433"/>
                  <a:gd name="T42" fmla="*/ 343 w 752"/>
                  <a:gd name="T43" fmla="*/ 3772 h 4433"/>
                  <a:gd name="T44" fmla="*/ 319 w 752"/>
                  <a:gd name="T45" fmla="*/ 3751 h 4433"/>
                  <a:gd name="T46" fmla="*/ 295 w 752"/>
                  <a:gd name="T47" fmla="*/ 3732 h 4433"/>
                  <a:gd name="T48" fmla="*/ 270 w 752"/>
                  <a:gd name="T49" fmla="*/ 3711 h 4433"/>
                  <a:gd name="T50" fmla="*/ 244 w 752"/>
                  <a:gd name="T51" fmla="*/ 3692 h 4433"/>
                  <a:gd name="T52" fmla="*/ 217 w 752"/>
                  <a:gd name="T53" fmla="*/ 3673 h 4433"/>
                  <a:gd name="T54" fmla="*/ 192 w 752"/>
                  <a:gd name="T55" fmla="*/ 3646 h 4433"/>
                  <a:gd name="T56" fmla="*/ 171 w 752"/>
                  <a:gd name="T57" fmla="*/ 3603 h 4433"/>
                  <a:gd name="T58" fmla="*/ 150 w 752"/>
                  <a:gd name="T59" fmla="*/ 3545 h 4433"/>
                  <a:gd name="T60" fmla="*/ 131 w 752"/>
                  <a:gd name="T61" fmla="*/ 3472 h 4433"/>
                  <a:gd name="T62" fmla="*/ 115 w 752"/>
                  <a:gd name="T63" fmla="*/ 3387 h 4433"/>
                  <a:gd name="T64" fmla="*/ 99 w 752"/>
                  <a:gd name="T65" fmla="*/ 3288 h 4433"/>
                  <a:gd name="T66" fmla="*/ 86 w 752"/>
                  <a:gd name="T67" fmla="*/ 3179 h 4433"/>
                  <a:gd name="T68" fmla="*/ 74 w 752"/>
                  <a:gd name="T69" fmla="*/ 3060 h 4433"/>
                  <a:gd name="T70" fmla="*/ 62 w 752"/>
                  <a:gd name="T71" fmla="*/ 2932 h 4433"/>
                  <a:gd name="T72" fmla="*/ 53 w 752"/>
                  <a:gd name="T73" fmla="*/ 2795 h 4433"/>
                  <a:gd name="T74" fmla="*/ 45 w 752"/>
                  <a:gd name="T75" fmla="*/ 2652 h 4433"/>
                  <a:gd name="T76" fmla="*/ 37 w 752"/>
                  <a:gd name="T77" fmla="*/ 2504 h 4433"/>
                  <a:gd name="T78" fmla="*/ 31 w 752"/>
                  <a:gd name="T79" fmla="*/ 2351 h 4433"/>
                  <a:gd name="T80" fmla="*/ 26 w 752"/>
                  <a:gd name="T81" fmla="*/ 2194 h 4433"/>
                  <a:gd name="T82" fmla="*/ 21 w 752"/>
                  <a:gd name="T83" fmla="*/ 2035 h 4433"/>
                  <a:gd name="T84" fmla="*/ 18 w 752"/>
                  <a:gd name="T85" fmla="*/ 1874 h 4433"/>
                  <a:gd name="T86" fmla="*/ 15 w 752"/>
                  <a:gd name="T87" fmla="*/ 1714 h 4433"/>
                  <a:gd name="T88" fmla="*/ 13 w 752"/>
                  <a:gd name="T89" fmla="*/ 1554 h 4433"/>
                  <a:gd name="T90" fmla="*/ 11 w 752"/>
                  <a:gd name="T91" fmla="*/ 1395 h 4433"/>
                  <a:gd name="T92" fmla="*/ 10 w 752"/>
                  <a:gd name="T93" fmla="*/ 1240 h 4433"/>
                  <a:gd name="T94" fmla="*/ 8 w 752"/>
                  <a:gd name="T95" fmla="*/ 943 h 4433"/>
                  <a:gd name="T96" fmla="*/ 8 w 752"/>
                  <a:gd name="T97" fmla="*/ 670 h 4433"/>
                  <a:gd name="T98" fmla="*/ 6 w 752"/>
                  <a:gd name="T99" fmla="*/ 431 h 4433"/>
                  <a:gd name="T100" fmla="*/ 5 w 752"/>
                  <a:gd name="T101" fmla="*/ 234 h 4433"/>
                  <a:gd name="T102" fmla="*/ 4 w 752"/>
                  <a:gd name="T103" fmla="*/ 154 h 4433"/>
                  <a:gd name="T104" fmla="*/ 3 w 752"/>
                  <a:gd name="T105" fmla="*/ 87 h 4433"/>
                  <a:gd name="T106" fmla="*/ 2 w 752"/>
                  <a:gd name="T107" fmla="*/ 36 h 4433"/>
                  <a:gd name="T108" fmla="*/ 0 w 752"/>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2" h="4433">
                    <a:moveTo>
                      <a:pt x="752" y="4420"/>
                    </a:moveTo>
                    <a:lnTo>
                      <a:pt x="752" y="4422"/>
                    </a:lnTo>
                    <a:lnTo>
                      <a:pt x="752" y="4433"/>
                    </a:lnTo>
                    <a:lnTo>
                      <a:pt x="730" y="4377"/>
                    </a:lnTo>
                    <a:lnTo>
                      <a:pt x="709" y="4321"/>
                    </a:lnTo>
                    <a:lnTo>
                      <a:pt x="685" y="4267"/>
                    </a:lnTo>
                    <a:lnTo>
                      <a:pt x="661" y="4215"/>
                    </a:lnTo>
                    <a:lnTo>
                      <a:pt x="636" y="4162"/>
                    </a:lnTo>
                    <a:lnTo>
                      <a:pt x="610" y="4112"/>
                    </a:lnTo>
                    <a:lnTo>
                      <a:pt x="582" y="4063"/>
                    </a:lnTo>
                    <a:lnTo>
                      <a:pt x="552" y="4015"/>
                    </a:lnTo>
                    <a:lnTo>
                      <a:pt x="536" y="3991"/>
                    </a:lnTo>
                    <a:lnTo>
                      <a:pt x="520" y="3969"/>
                    </a:lnTo>
                    <a:lnTo>
                      <a:pt x="502" y="3945"/>
                    </a:lnTo>
                    <a:lnTo>
                      <a:pt x="485" y="3922"/>
                    </a:lnTo>
                    <a:lnTo>
                      <a:pt x="467" y="3900"/>
                    </a:lnTo>
                    <a:lnTo>
                      <a:pt x="447" y="3878"/>
                    </a:lnTo>
                    <a:lnTo>
                      <a:pt x="428" y="3856"/>
                    </a:lnTo>
                    <a:lnTo>
                      <a:pt x="408" y="3834"/>
                    </a:lnTo>
                    <a:lnTo>
                      <a:pt x="388" y="3814"/>
                    </a:lnTo>
                    <a:lnTo>
                      <a:pt x="365" y="3792"/>
                    </a:lnTo>
                    <a:lnTo>
                      <a:pt x="343" y="3772"/>
                    </a:lnTo>
                    <a:lnTo>
                      <a:pt x="319" y="3751"/>
                    </a:lnTo>
                    <a:lnTo>
                      <a:pt x="295" y="3732"/>
                    </a:lnTo>
                    <a:lnTo>
                      <a:pt x="270" y="3711"/>
                    </a:lnTo>
                    <a:lnTo>
                      <a:pt x="244" y="3692"/>
                    </a:lnTo>
                    <a:lnTo>
                      <a:pt x="217" y="3673"/>
                    </a:lnTo>
                    <a:lnTo>
                      <a:pt x="192" y="3646"/>
                    </a:lnTo>
                    <a:lnTo>
                      <a:pt x="171" y="3603"/>
                    </a:lnTo>
                    <a:lnTo>
                      <a:pt x="150" y="3545"/>
                    </a:lnTo>
                    <a:lnTo>
                      <a:pt x="131" y="3472"/>
                    </a:lnTo>
                    <a:lnTo>
                      <a:pt x="115" y="3387"/>
                    </a:lnTo>
                    <a:lnTo>
                      <a:pt x="99" y="3288"/>
                    </a:lnTo>
                    <a:lnTo>
                      <a:pt x="86" y="3179"/>
                    </a:lnTo>
                    <a:lnTo>
                      <a:pt x="74" y="3060"/>
                    </a:lnTo>
                    <a:lnTo>
                      <a:pt x="62" y="2932"/>
                    </a:lnTo>
                    <a:lnTo>
                      <a:pt x="53" y="2795"/>
                    </a:lnTo>
                    <a:lnTo>
                      <a:pt x="45" y="2652"/>
                    </a:lnTo>
                    <a:lnTo>
                      <a:pt x="37" y="2504"/>
                    </a:lnTo>
                    <a:lnTo>
                      <a:pt x="31" y="2351"/>
                    </a:lnTo>
                    <a:lnTo>
                      <a:pt x="26" y="2194"/>
                    </a:lnTo>
                    <a:lnTo>
                      <a:pt x="21" y="2035"/>
                    </a:lnTo>
                    <a:lnTo>
                      <a:pt x="18" y="1874"/>
                    </a:lnTo>
                    <a:lnTo>
                      <a:pt x="15" y="1714"/>
                    </a:lnTo>
                    <a:lnTo>
                      <a:pt x="13" y="1554"/>
                    </a:lnTo>
                    <a:lnTo>
                      <a:pt x="11" y="1395"/>
                    </a:lnTo>
                    <a:lnTo>
                      <a:pt x="10" y="1240"/>
                    </a:lnTo>
                    <a:lnTo>
                      <a:pt x="8" y="943"/>
                    </a:lnTo>
                    <a:lnTo>
                      <a:pt x="8" y="670"/>
                    </a:lnTo>
                    <a:lnTo>
                      <a:pt x="6" y="431"/>
                    </a:lnTo>
                    <a:lnTo>
                      <a:pt x="5" y="234"/>
                    </a:lnTo>
                    <a:lnTo>
                      <a:pt x="4" y="154"/>
                    </a:lnTo>
                    <a:lnTo>
                      <a:pt x="3"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7" name="Freeform 1127"/>
              <p:cNvSpPr>
                <a:spLocks noChangeAspect="1"/>
              </p:cNvSpPr>
              <p:nvPr/>
            </p:nvSpPr>
            <p:spPr bwMode="auto">
              <a:xfrm>
                <a:off x="4391" y="2237"/>
                <a:ext cx="29" cy="169"/>
              </a:xfrm>
              <a:custGeom>
                <a:avLst/>
                <a:gdLst>
                  <a:gd name="T0" fmla="*/ 637 w 637"/>
                  <a:gd name="T1" fmla="*/ 3723 h 3723"/>
                  <a:gd name="T2" fmla="*/ 616 w 637"/>
                  <a:gd name="T3" fmla="*/ 3683 h 3723"/>
                  <a:gd name="T4" fmla="*/ 594 w 637"/>
                  <a:gd name="T5" fmla="*/ 3643 h 3723"/>
                  <a:gd name="T6" fmla="*/ 571 w 637"/>
                  <a:gd name="T7" fmla="*/ 3603 h 3723"/>
                  <a:gd name="T8" fmla="*/ 548 w 637"/>
                  <a:gd name="T9" fmla="*/ 3563 h 3723"/>
                  <a:gd name="T10" fmla="*/ 524 w 637"/>
                  <a:gd name="T11" fmla="*/ 3524 h 3723"/>
                  <a:gd name="T12" fmla="*/ 499 w 637"/>
                  <a:gd name="T13" fmla="*/ 3487 h 3723"/>
                  <a:gd name="T14" fmla="*/ 473 w 637"/>
                  <a:gd name="T15" fmla="*/ 3450 h 3723"/>
                  <a:gd name="T16" fmla="*/ 446 w 637"/>
                  <a:gd name="T17" fmla="*/ 3414 h 3723"/>
                  <a:gd name="T18" fmla="*/ 419 w 637"/>
                  <a:gd name="T19" fmla="*/ 3378 h 3723"/>
                  <a:gd name="T20" fmla="*/ 389 w 637"/>
                  <a:gd name="T21" fmla="*/ 3345 h 3723"/>
                  <a:gd name="T22" fmla="*/ 358 w 637"/>
                  <a:gd name="T23" fmla="*/ 3312 h 3723"/>
                  <a:gd name="T24" fmla="*/ 326 w 637"/>
                  <a:gd name="T25" fmla="*/ 3281 h 3723"/>
                  <a:gd name="T26" fmla="*/ 309 w 637"/>
                  <a:gd name="T27" fmla="*/ 3267 h 3723"/>
                  <a:gd name="T28" fmla="*/ 291 w 637"/>
                  <a:gd name="T29" fmla="*/ 3253 h 3723"/>
                  <a:gd name="T30" fmla="*/ 274 w 637"/>
                  <a:gd name="T31" fmla="*/ 3239 h 3723"/>
                  <a:gd name="T32" fmla="*/ 256 w 637"/>
                  <a:gd name="T33" fmla="*/ 3226 h 3723"/>
                  <a:gd name="T34" fmla="*/ 237 w 637"/>
                  <a:gd name="T35" fmla="*/ 3214 h 3723"/>
                  <a:gd name="T36" fmla="*/ 218 w 637"/>
                  <a:gd name="T37" fmla="*/ 3201 h 3723"/>
                  <a:gd name="T38" fmla="*/ 199 w 637"/>
                  <a:gd name="T39" fmla="*/ 3190 h 3723"/>
                  <a:gd name="T40" fmla="*/ 179 w 637"/>
                  <a:gd name="T41" fmla="*/ 3179 h 3723"/>
                  <a:gd name="T42" fmla="*/ 158 w 637"/>
                  <a:gd name="T43" fmla="*/ 3168 h 3723"/>
                  <a:gd name="T44" fmla="*/ 139 w 637"/>
                  <a:gd name="T45" fmla="*/ 3154 h 3723"/>
                  <a:gd name="T46" fmla="*/ 122 w 637"/>
                  <a:gd name="T47" fmla="*/ 3139 h 3723"/>
                  <a:gd name="T48" fmla="*/ 107 w 637"/>
                  <a:gd name="T49" fmla="*/ 3122 h 3723"/>
                  <a:gd name="T50" fmla="*/ 92 w 637"/>
                  <a:gd name="T51" fmla="*/ 3105 h 3723"/>
                  <a:gd name="T52" fmla="*/ 80 w 637"/>
                  <a:gd name="T53" fmla="*/ 3085 h 3723"/>
                  <a:gd name="T54" fmla="*/ 69 w 637"/>
                  <a:gd name="T55" fmla="*/ 3064 h 3723"/>
                  <a:gd name="T56" fmla="*/ 59 w 637"/>
                  <a:gd name="T57" fmla="*/ 3042 h 3723"/>
                  <a:gd name="T58" fmla="*/ 51 w 637"/>
                  <a:gd name="T59" fmla="*/ 3020 h 3723"/>
                  <a:gd name="T60" fmla="*/ 44 w 637"/>
                  <a:gd name="T61" fmla="*/ 2995 h 3723"/>
                  <a:gd name="T62" fmla="*/ 37 w 637"/>
                  <a:gd name="T63" fmla="*/ 2971 h 3723"/>
                  <a:gd name="T64" fmla="*/ 32 w 637"/>
                  <a:gd name="T65" fmla="*/ 2945 h 3723"/>
                  <a:gd name="T66" fmla="*/ 27 w 637"/>
                  <a:gd name="T67" fmla="*/ 2919 h 3723"/>
                  <a:gd name="T68" fmla="*/ 24 w 637"/>
                  <a:gd name="T69" fmla="*/ 2893 h 3723"/>
                  <a:gd name="T70" fmla="*/ 21 w 637"/>
                  <a:gd name="T71" fmla="*/ 2865 h 3723"/>
                  <a:gd name="T72" fmla="*/ 19 w 637"/>
                  <a:gd name="T73" fmla="*/ 2837 h 3723"/>
                  <a:gd name="T74" fmla="*/ 17 w 637"/>
                  <a:gd name="T75" fmla="*/ 2781 h 3723"/>
                  <a:gd name="T76" fmla="*/ 16 w 637"/>
                  <a:gd name="T77" fmla="*/ 2724 h 3723"/>
                  <a:gd name="T78" fmla="*/ 17 w 637"/>
                  <a:gd name="T79" fmla="*/ 2668 h 3723"/>
                  <a:gd name="T80" fmla="*/ 17 w 637"/>
                  <a:gd name="T81" fmla="*/ 2613 h 3723"/>
                  <a:gd name="T82" fmla="*/ 18 w 637"/>
                  <a:gd name="T83" fmla="*/ 2559 h 3723"/>
                  <a:gd name="T84" fmla="*/ 18 w 637"/>
                  <a:gd name="T85" fmla="*/ 2509 h 3723"/>
                  <a:gd name="T86" fmla="*/ 17 w 637"/>
                  <a:gd name="T87" fmla="*/ 2484 h 3723"/>
                  <a:gd name="T88" fmla="*/ 17 w 637"/>
                  <a:gd name="T89" fmla="*/ 2462 h 3723"/>
                  <a:gd name="T90" fmla="*/ 15 w 637"/>
                  <a:gd name="T91" fmla="*/ 2440 h 3723"/>
                  <a:gd name="T92" fmla="*/ 13 w 637"/>
                  <a:gd name="T93" fmla="*/ 2419 h 3723"/>
                  <a:gd name="T94" fmla="*/ 0 w 637"/>
                  <a:gd name="T95"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3">
                    <a:moveTo>
                      <a:pt x="637" y="3723"/>
                    </a:moveTo>
                    <a:lnTo>
                      <a:pt x="616" y="3683"/>
                    </a:lnTo>
                    <a:lnTo>
                      <a:pt x="594" y="3643"/>
                    </a:lnTo>
                    <a:lnTo>
                      <a:pt x="571" y="3603"/>
                    </a:lnTo>
                    <a:lnTo>
                      <a:pt x="548" y="3563"/>
                    </a:lnTo>
                    <a:lnTo>
                      <a:pt x="524" y="3524"/>
                    </a:lnTo>
                    <a:lnTo>
                      <a:pt x="499" y="3487"/>
                    </a:lnTo>
                    <a:lnTo>
                      <a:pt x="473" y="3450"/>
                    </a:lnTo>
                    <a:lnTo>
                      <a:pt x="446" y="3414"/>
                    </a:lnTo>
                    <a:lnTo>
                      <a:pt x="419" y="3378"/>
                    </a:lnTo>
                    <a:lnTo>
                      <a:pt x="389" y="3345"/>
                    </a:lnTo>
                    <a:lnTo>
                      <a:pt x="358" y="3312"/>
                    </a:lnTo>
                    <a:lnTo>
                      <a:pt x="326" y="3281"/>
                    </a:lnTo>
                    <a:lnTo>
                      <a:pt x="309" y="3267"/>
                    </a:lnTo>
                    <a:lnTo>
                      <a:pt x="291" y="3253"/>
                    </a:lnTo>
                    <a:lnTo>
                      <a:pt x="274" y="3239"/>
                    </a:lnTo>
                    <a:lnTo>
                      <a:pt x="256" y="3226"/>
                    </a:lnTo>
                    <a:lnTo>
                      <a:pt x="237" y="3214"/>
                    </a:lnTo>
                    <a:lnTo>
                      <a:pt x="218" y="3201"/>
                    </a:lnTo>
                    <a:lnTo>
                      <a:pt x="199" y="3190"/>
                    </a:lnTo>
                    <a:lnTo>
                      <a:pt x="179" y="3179"/>
                    </a:lnTo>
                    <a:lnTo>
                      <a:pt x="158" y="3168"/>
                    </a:lnTo>
                    <a:lnTo>
                      <a:pt x="139" y="3154"/>
                    </a:lnTo>
                    <a:lnTo>
                      <a:pt x="122" y="3139"/>
                    </a:lnTo>
                    <a:lnTo>
                      <a:pt x="107" y="3122"/>
                    </a:lnTo>
                    <a:lnTo>
                      <a:pt x="92" y="3105"/>
                    </a:lnTo>
                    <a:lnTo>
                      <a:pt x="80" y="3085"/>
                    </a:lnTo>
                    <a:lnTo>
                      <a:pt x="69" y="3064"/>
                    </a:lnTo>
                    <a:lnTo>
                      <a:pt x="59" y="3042"/>
                    </a:lnTo>
                    <a:lnTo>
                      <a:pt x="51" y="3020"/>
                    </a:lnTo>
                    <a:lnTo>
                      <a:pt x="44" y="2995"/>
                    </a:lnTo>
                    <a:lnTo>
                      <a:pt x="37" y="2971"/>
                    </a:lnTo>
                    <a:lnTo>
                      <a:pt x="32" y="2945"/>
                    </a:lnTo>
                    <a:lnTo>
                      <a:pt x="27" y="2919"/>
                    </a:lnTo>
                    <a:lnTo>
                      <a:pt x="24" y="2893"/>
                    </a:lnTo>
                    <a:lnTo>
                      <a:pt x="21" y="2865"/>
                    </a:lnTo>
                    <a:lnTo>
                      <a:pt x="19" y="2837"/>
                    </a:lnTo>
                    <a:lnTo>
                      <a:pt x="17" y="2781"/>
                    </a:lnTo>
                    <a:lnTo>
                      <a:pt x="16" y="2724"/>
                    </a:lnTo>
                    <a:lnTo>
                      <a:pt x="17" y="2668"/>
                    </a:lnTo>
                    <a:lnTo>
                      <a:pt x="17" y="2613"/>
                    </a:lnTo>
                    <a:lnTo>
                      <a:pt x="18" y="2559"/>
                    </a:lnTo>
                    <a:lnTo>
                      <a:pt x="18" y="2509"/>
                    </a:lnTo>
                    <a:lnTo>
                      <a:pt x="17" y="2484"/>
                    </a:lnTo>
                    <a:lnTo>
                      <a:pt x="17" y="2462"/>
                    </a:lnTo>
                    <a:lnTo>
                      <a:pt x="15" y="2440"/>
                    </a:lnTo>
                    <a:lnTo>
                      <a:pt x="13"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8" name="Freeform 1128"/>
              <p:cNvSpPr>
                <a:spLocks noChangeAspect="1"/>
              </p:cNvSpPr>
              <p:nvPr/>
            </p:nvSpPr>
            <p:spPr bwMode="auto">
              <a:xfrm>
                <a:off x="4430" y="2291"/>
                <a:ext cx="29" cy="49"/>
              </a:xfrm>
              <a:custGeom>
                <a:avLst/>
                <a:gdLst>
                  <a:gd name="T0" fmla="*/ 0 w 625"/>
                  <a:gd name="T1" fmla="*/ 0 h 1077"/>
                  <a:gd name="T2" fmla="*/ 13 w 625"/>
                  <a:gd name="T3" fmla="*/ 24 h 1077"/>
                  <a:gd name="T4" fmla="*/ 26 w 625"/>
                  <a:gd name="T5" fmla="*/ 50 h 1077"/>
                  <a:gd name="T6" fmla="*/ 38 w 625"/>
                  <a:gd name="T7" fmla="*/ 76 h 1077"/>
                  <a:gd name="T8" fmla="*/ 50 w 625"/>
                  <a:gd name="T9" fmla="*/ 101 h 1077"/>
                  <a:gd name="T10" fmla="*/ 62 w 625"/>
                  <a:gd name="T11" fmla="*/ 128 h 1077"/>
                  <a:gd name="T12" fmla="*/ 74 w 625"/>
                  <a:gd name="T13" fmla="*/ 154 h 1077"/>
                  <a:gd name="T14" fmla="*/ 88 w 625"/>
                  <a:gd name="T15" fmla="*/ 178 h 1077"/>
                  <a:gd name="T16" fmla="*/ 101 w 625"/>
                  <a:gd name="T17" fmla="*/ 203 h 1077"/>
                  <a:gd name="T18" fmla="*/ 133 w 625"/>
                  <a:gd name="T19" fmla="*/ 257 h 1077"/>
                  <a:gd name="T20" fmla="*/ 166 w 625"/>
                  <a:gd name="T21" fmla="*/ 313 h 1077"/>
                  <a:gd name="T22" fmla="*/ 200 w 625"/>
                  <a:gd name="T23" fmla="*/ 367 h 1077"/>
                  <a:gd name="T24" fmla="*/ 235 w 625"/>
                  <a:gd name="T25" fmla="*/ 421 h 1077"/>
                  <a:gd name="T26" fmla="*/ 270 w 625"/>
                  <a:gd name="T27" fmla="*/ 476 h 1077"/>
                  <a:gd name="T28" fmla="*/ 305 w 625"/>
                  <a:gd name="T29" fmla="*/ 531 h 1077"/>
                  <a:gd name="T30" fmla="*/ 342 w 625"/>
                  <a:gd name="T31" fmla="*/ 586 h 1077"/>
                  <a:gd name="T32" fmla="*/ 377 w 625"/>
                  <a:gd name="T33" fmla="*/ 640 h 1077"/>
                  <a:gd name="T34" fmla="*/ 412 w 625"/>
                  <a:gd name="T35" fmla="*/ 694 h 1077"/>
                  <a:gd name="T36" fmla="*/ 446 w 625"/>
                  <a:gd name="T37" fmla="*/ 750 h 1077"/>
                  <a:gd name="T38" fmla="*/ 480 w 625"/>
                  <a:gd name="T39" fmla="*/ 804 h 1077"/>
                  <a:gd name="T40" fmla="*/ 512 w 625"/>
                  <a:gd name="T41" fmla="*/ 858 h 1077"/>
                  <a:gd name="T42" fmla="*/ 543 w 625"/>
                  <a:gd name="T43" fmla="*/ 913 h 1077"/>
                  <a:gd name="T44" fmla="*/ 572 w 625"/>
                  <a:gd name="T45" fmla="*/ 968 h 1077"/>
                  <a:gd name="T46" fmla="*/ 599 w 625"/>
                  <a:gd name="T47" fmla="*/ 1023 h 1077"/>
                  <a:gd name="T48" fmla="*/ 625 w 625"/>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7">
                    <a:moveTo>
                      <a:pt x="0" y="0"/>
                    </a:moveTo>
                    <a:lnTo>
                      <a:pt x="13" y="24"/>
                    </a:lnTo>
                    <a:lnTo>
                      <a:pt x="26" y="50"/>
                    </a:lnTo>
                    <a:lnTo>
                      <a:pt x="38" y="76"/>
                    </a:lnTo>
                    <a:lnTo>
                      <a:pt x="50" y="101"/>
                    </a:lnTo>
                    <a:lnTo>
                      <a:pt x="62" y="128"/>
                    </a:lnTo>
                    <a:lnTo>
                      <a:pt x="74" y="154"/>
                    </a:lnTo>
                    <a:lnTo>
                      <a:pt x="88" y="178"/>
                    </a:lnTo>
                    <a:lnTo>
                      <a:pt x="101" y="203"/>
                    </a:lnTo>
                    <a:lnTo>
                      <a:pt x="133" y="257"/>
                    </a:lnTo>
                    <a:lnTo>
                      <a:pt x="166" y="313"/>
                    </a:lnTo>
                    <a:lnTo>
                      <a:pt x="200" y="367"/>
                    </a:lnTo>
                    <a:lnTo>
                      <a:pt x="235" y="421"/>
                    </a:lnTo>
                    <a:lnTo>
                      <a:pt x="270" y="476"/>
                    </a:lnTo>
                    <a:lnTo>
                      <a:pt x="305" y="531"/>
                    </a:lnTo>
                    <a:lnTo>
                      <a:pt x="342" y="586"/>
                    </a:lnTo>
                    <a:lnTo>
                      <a:pt x="377" y="640"/>
                    </a:lnTo>
                    <a:lnTo>
                      <a:pt x="412" y="694"/>
                    </a:lnTo>
                    <a:lnTo>
                      <a:pt x="446" y="750"/>
                    </a:lnTo>
                    <a:lnTo>
                      <a:pt x="480" y="804"/>
                    </a:lnTo>
                    <a:lnTo>
                      <a:pt x="512" y="858"/>
                    </a:lnTo>
                    <a:lnTo>
                      <a:pt x="543" y="913"/>
                    </a:lnTo>
                    <a:lnTo>
                      <a:pt x="572" y="968"/>
                    </a:lnTo>
                    <a:lnTo>
                      <a:pt x="599" y="1023"/>
                    </a:lnTo>
                    <a:lnTo>
                      <a:pt x="625"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39" name="Freeform 1129"/>
              <p:cNvSpPr>
                <a:spLocks noChangeAspect="1"/>
              </p:cNvSpPr>
              <p:nvPr/>
            </p:nvSpPr>
            <p:spPr bwMode="auto">
              <a:xfrm>
                <a:off x="4445" y="2292"/>
                <a:ext cx="13" cy="42"/>
              </a:xfrm>
              <a:custGeom>
                <a:avLst/>
                <a:gdLst>
                  <a:gd name="T0" fmla="*/ 0 w 283"/>
                  <a:gd name="T1" fmla="*/ 0 h 924"/>
                  <a:gd name="T2" fmla="*/ 11 w 283"/>
                  <a:gd name="T3" fmla="*/ 29 h 924"/>
                  <a:gd name="T4" fmla="*/ 23 w 283"/>
                  <a:gd name="T5" fmla="*/ 57 h 924"/>
                  <a:gd name="T6" fmla="*/ 35 w 283"/>
                  <a:gd name="T7" fmla="*/ 84 h 924"/>
                  <a:gd name="T8" fmla="*/ 49 w 283"/>
                  <a:gd name="T9" fmla="*/ 113 h 924"/>
                  <a:gd name="T10" fmla="*/ 76 w 283"/>
                  <a:gd name="T11" fmla="*/ 168 h 924"/>
                  <a:gd name="T12" fmla="*/ 105 w 283"/>
                  <a:gd name="T13" fmla="*/ 223 h 924"/>
                  <a:gd name="T14" fmla="*/ 132 w 283"/>
                  <a:gd name="T15" fmla="*/ 278 h 924"/>
                  <a:gd name="T16" fmla="*/ 161 w 283"/>
                  <a:gd name="T17" fmla="*/ 333 h 924"/>
                  <a:gd name="T18" fmla="*/ 188 w 283"/>
                  <a:gd name="T19" fmla="*/ 388 h 924"/>
                  <a:gd name="T20" fmla="*/ 213 w 283"/>
                  <a:gd name="T21" fmla="*/ 443 h 924"/>
                  <a:gd name="T22" fmla="*/ 225 w 283"/>
                  <a:gd name="T23" fmla="*/ 471 h 924"/>
                  <a:gd name="T24" fmla="*/ 236 w 283"/>
                  <a:gd name="T25" fmla="*/ 500 h 924"/>
                  <a:gd name="T26" fmla="*/ 246 w 283"/>
                  <a:gd name="T27" fmla="*/ 527 h 924"/>
                  <a:gd name="T28" fmla="*/ 254 w 283"/>
                  <a:gd name="T29" fmla="*/ 556 h 924"/>
                  <a:gd name="T30" fmla="*/ 263 w 283"/>
                  <a:gd name="T31" fmla="*/ 585 h 924"/>
                  <a:gd name="T32" fmla="*/ 270 w 283"/>
                  <a:gd name="T33" fmla="*/ 615 h 924"/>
                  <a:gd name="T34" fmla="*/ 275 w 283"/>
                  <a:gd name="T35" fmla="*/ 643 h 924"/>
                  <a:gd name="T36" fmla="*/ 279 w 283"/>
                  <a:gd name="T37" fmla="*/ 673 h 924"/>
                  <a:gd name="T38" fmla="*/ 282 w 283"/>
                  <a:gd name="T39" fmla="*/ 704 h 924"/>
                  <a:gd name="T40" fmla="*/ 283 w 283"/>
                  <a:gd name="T41" fmla="*/ 734 h 924"/>
                  <a:gd name="T42" fmla="*/ 283 w 283"/>
                  <a:gd name="T43" fmla="*/ 764 h 924"/>
                  <a:gd name="T44" fmla="*/ 281 w 283"/>
                  <a:gd name="T45" fmla="*/ 795 h 924"/>
                  <a:gd name="T46" fmla="*/ 278 w 283"/>
                  <a:gd name="T47" fmla="*/ 827 h 924"/>
                  <a:gd name="T48" fmla="*/ 272 w 283"/>
                  <a:gd name="T49" fmla="*/ 859 h 924"/>
                  <a:gd name="T50" fmla="*/ 265 w 283"/>
                  <a:gd name="T51" fmla="*/ 892 h 924"/>
                  <a:gd name="T52" fmla="*/ 254 w 283"/>
                  <a:gd name="T53" fmla="*/ 924 h 924"/>
                  <a:gd name="T54" fmla="*/ 241 w 283"/>
                  <a:gd name="T55" fmla="*/ 892 h 924"/>
                  <a:gd name="T56" fmla="*/ 229 w 283"/>
                  <a:gd name="T57" fmla="*/ 857 h 924"/>
                  <a:gd name="T58" fmla="*/ 218 w 283"/>
                  <a:gd name="T59" fmla="*/ 823 h 924"/>
                  <a:gd name="T60" fmla="*/ 209 w 283"/>
                  <a:gd name="T61" fmla="*/ 788 h 924"/>
                  <a:gd name="T62" fmla="*/ 192 w 283"/>
                  <a:gd name="T63" fmla="*/ 717 h 924"/>
                  <a:gd name="T64" fmla="*/ 177 w 283"/>
                  <a:gd name="T65" fmla="*/ 646 h 924"/>
                  <a:gd name="T66" fmla="*/ 169 w 283"/>
                  <a:gd name="T67" fmla="*/ 611 h 924"/>
                  <a:gd name="T68" fmla="*/ 160 w 283"/>
                  <a:gd name="T69" fmla="*/ 575 h 924"/>
                  <a:gd name="T70" fmla="*/ 151 w 283"/>
                  <a:gd name="T71" fmla="*/ 540 h 924"/>
                  <a:gd name="T72" fmla="*/ 142 w 283"/>
                  <a:gd name="T73" fmla="*/ 504 h 924"/>
                  <a:gd name="T74" fmla="*/ 130 w 283"/>
                  <a:gd name="T75" fmla="*/ 470 h 924"/>
                  <a:gd name="T76" fmla="*/ 119 w 283"/>
                  <a:gd name="T77" fmla="*/ 435 h 924"/>
                  <a:gd name="T78" fmla="*/ 105 w 283"/>
                  <a:gd name="T79" fmla="*/ 401 h 924"/>
                  <a:gd name="T80" fmla="*/ 89 w 283"/>
                  <a:gd name="T81" fmla="*/ 367 h 924"/>
                  <a:gd name="T82" fmla="*/ 0 w 283"/>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924">
                    <a:moveTo>
                      <a:pt x="0" y="0"/>
                    </a:moveTo>
                    <a:lnTo>
                      <a:pt x="11" y="29"/>
                    </a:lnTo>
                    <a:lnTo>
                      <a:pt x="23" y="57"/>
                    </a:lnTo>
                    <a:lnTo>
                      <a:pt x="35" y="84"/>
                    </a:lnTo>
                    <a:lnTo>
                      <a:pt x="49" y="113"/>
                    </a:lnTo>
                    <a:lnTo>
                      <a:pt x="76" y="168"/>
                    </a:lnTo>
                    <a:lnTo>
                      <a:pt x="105" y="223"/>
                    </a:lnTo>
                    <a:lnTo>
                      <a:pt x="132" y="278"/>
                    </a:lnTo>
                    <a:lnTo>
                      <a:pt x="161" y="333"/>
                    </a:lnTo>
                    <a:lnTo>
                      <a:pt x="188" y="388"/>
                    </a:lnTo>
                    <a:lnTo>
                      <a:pt x="213" y="443"/>
                    </a:lnTo>
                    <a:lnTo>
                      <a:pt x="225" y="471"/>
                    </a:lnTo>
                    <a:lnTo>
                      <a:pt x="236" y="500"/>
                    </a:lnTo>
                    <a:lnTo>
                      <a:pt x="246" y="527"/>
                    </a:lnTo>
                    <a:lnTo>
                      <a:pt x="254" y="556"/>
                    </a:lnTo>
                    <a:lnTo>
                      <a:pt x="263" y="585"/>
                    </a:lnTo>
                    <a:lnTo>
                      <a:pt x="270" y="615"/>
                    </a:lnTo>
                    <a:lnTo>
                      <a:pt x="275" y="643"/>
                    </a:lnTo>
                    <a:lnTo>
                      <a:pt x="279" y="673"/>
                    </a:lnTo>
                    <a:lnTo>
                      <a:pt x="282" y="704"/>
                    </a:lnTo>
                    <a:lnTo>
                      <a:pt x="283" y="734"/>
                    </a:lnTo>
                    <a:lnTo>
                      <a:pt x="283" y="764"/>
                    </a:lnTo>
                    <a:lnTo>
                      <a:pt x="281" y="795"/>
                    </a:lnTo>
                    <a:lnTo>
                      <a:pt x="278" y="827"/>
                    </a:lnTo>
                    <a:lnTo>
                      <a:pt x="272" y="859"/>
                    </a:lnTo>
                    <a:lnTo>
                      <a:pt x="265" y="892"/>
                    </a:lnTo>
                    <a:lnTo>
                      <a:pt x="254" y="924"/>
                    </a:lnTo>
                    <a:lnTo>
                      <a:pt x="241" y="892"/>
                    </a:lnTo>
                    <a:lnTo>
                      <a:pt x="229" y="857"/>
                    </a:lnTo>
                    <a:lnTo>
                      <a:pt x="218" y="823"/>
                    </a:lnTo>
                    <a:lnTo>
                      <a:pt x="209" y="788"/>
                    </a:lnTo>
                    <a:lnTo>
                      <a:pt x="192" y="717"/>
                    </a:lnTo>
                    <a:lnTo>
                      <a:pt x="177" y="646"/>
                    </a:lnTo>
                    <a:lnTo>
                      <a:pt x="169" y="611"/>
                    </a:lnTo>
                    <a:lnTo>
                      <a:pt x="160" y="575"/>
                    </a:lnTo>
                    <a:lnTo>
                      <a:pt x="151" y="540"/>
                    </a:lnTo>
                    <a:lnTo>
                      <a:pt x="142" y="504"/>
                    </a:lnTo>
                    <a:lnTo>
                      <a:pt x="130" y="470"/>
                    </a:lnTo>
                    <a:lnTo>
                      <a:pt x="119" y="435"/>
                    </a:lnTo>
                    <a:lnTo>
                      <a:pt x="105" y="401"/>
                    </a:lnTo>
                    <a:lnTo>
                      <a:pt x="89" y="3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0" name="Freeform 1130"/>
              <p:cNvSpPr>
                <a:spLocks noChangeAspect="1"/>
              </p:cNvSpPr>
              <p:nvPr/>
            </p:nvSpPr>
            <p:spPr bwMode="auto">
              <a:xfrm>
                <a:off x="4445" y="2292"/>
                <a:ext cx="13" cy="42"/>
              </a:xfrm>
              <a:custGeom>
                <a:avLst/>
                <a:gdLst>
                  <a:gd name="T0" fmla="*/ 0 w 283"/>
                  <a:gd name="T1" fmla="*/ 0 h 924"/>
                  <a:gd name="T2" fmla="*/ 11 w 283"/>
                  <a:gd name="T3" fmla="*/ 29 h 924"/>
                  <a:gd name="T4" fmla="*/ 23 w 283"/>
                  <a:gd name="T5" fmla="*/ 57 h 924"/>
                  <a:gd name="T6" fmla="*/ 35 w 283"/>
                  <a:gd name="T7" fmla="*/ 84 h 924"/>
                  <a:gd name="T8" fmla="*/ 49 w 283"/>
                  <a:gd name="T9" fmla="*/ 113 h 924"/>
                  <a:gd name="T10" fmla="*/ 76 w 283"/>
                  <a:gd name="T11" fmla="*/ 168 h 924"/>
                  <a:gd name="T12" fmla="*/ 105 w 283"/>
                  <a:gd name="T13" fmla="*/ 223 h 924"/>
                  <a:gd name="T14" fmla="*/ 132 w 283"/>
                  <a:gd name="T15" fmla="*/ 278 h 924"/>
                  <a:gd name="T16" fmla="*/ 161 w 283"/>
                  <a:gd name="T17" fmla="*/ 333 h 924"/>
                  <a:gd name="T18" fmla="*/ 188 w 283"/>
                  <a:gd name="T19" fmla="*/ 388 h 924"/>
                  <a:gd name="T20" fmla="*/ 213 w 283"/>
                  <a:gd name="T21" fmla="*/ 443 h 924"/>
                  <a:gd name="T22" fmla="*/ 225 w 283"/>
                  <a:gd name="T23" fmla="*/ 471 h 924"/>
                  <a:gd name="T24" fmla="*/ 236 w 283"/>
                  <a:gd name="T25" fmla="*/ 500 h 924"/>
                  <a:gd name="T26" fmla="*/ 246 w 283"/>
                  <a:gd name="T27" fmla="*/ 527 h 924"/>
                  <a:gd name="T28" fmla="*/ 254 w 283"/>
                  <a:gd name="T29" fmla="*/ 556 h 924"/>
                  <a:gd name="T30" fmla="*/ 263 w 283"/>
                  <a:gd name="T31" fmla="*/ 585 h 924"/>
                  <a:gd name="T32" fmla="*/ 270 w 283"/>
                  <a:gd name="T33" fmla="*/ 615 h 924"/>
                  <a:gd name="T34" fmla="*/ 275 w 283"/>
                  <a:gd name="T35" fmla="*/ 643 h 924"/>
                  <a:gd name="T36" fmla="*/ 279 w 283"/>
                  <a:gd name="T37" fmla="*/ 673 h 924"/>
                  <a:gd name="T38" fmla="*/ 282 w 283"/>
                  <a:gd name="T39" fmla="*/ 704 h 924"/>
                  <a:gd name="T40" fmla="*/ 283 w 283"/>
                  <a:gd name="T41" fmla="*/ 734 h 924"/>
                  <a:gd name="T42" fmla="*/ 283 w 283"/>
                  <a:gd name="T43" fmla="*/ 764 h 924"/>
                  <a:gd name="T44" fmla="*/ 281 w 283"/>
                  <a:gd name="T45" fmla="*/ 795 h 924"/>
                  <a:gd name="T46" fmla="*/ 278 w 283"/>
                  <a:gd name="T47" fmla="*/ 827 h 924"/>
                  <a:gd name="T48" fmla="*/ 272 w 283"/>
                  <a:gd name="T49" fmla="*/ 859 h 924"/>
                  <a:gd name="T50" fmla="*/ 265 w 283"/>
                  <a:gd name="T51" fmla="*/ 892 h 924"/>
                  <a:gd name="T52" fmla="*/ 254 w 283"/>
                  <a:gd name="T53" fmla="*/ 924 h 924"/>
                  <a:gd name="T54" fmla="*/ 241 w 283"/>
                  <a:gd name="T55" fmla="*/ 892 h 924"/>
                  <a:gd name="T56" fmla="*/ 229 w 283"/>
                  <a:gd name="T57" fmla="*/ 857 h 924"/>
                  <a:gd name="T58" fmla="*/ 218 w 283"/>
                  <a:gd name="T59" fmla="*/ 823 h 924"/>
                  <a:gd name="T60" fmla="*/ 209 w 283"/>
                  <a:gd name="T61" fmla="*/ 788 h 924"/>
                  <a:gd name="T62" fmla="*/ 192 w 283"/>
                  <a:gd name="T63" fmla="*/ 717 h 924"/>
                  <a:gd name="T64" fmla="*/ 177 w 283"/>
                  <a:gd name="T65" fmla="*/ 646 h 924"/>
                  <a:gd name="T66" fmla="*/ 169 w 283"/>
                  <a:gd name="T67" fmla="*/ 611 h 924"/>
                  <a:gd name="T68" fmla="*/ 160 w 283"/>
                  <a:gd name="T69" fmla="*/ 575 h 924"/>
                  <a:gd name="T70" fmla="*/ 151 w 283"/>
                  <a:gd name="T71" fmla="*/ 540 h 924"/>
                  <a:gd name="T72" fmla="*/ 142 w 283"/>
                  <a:gd name="T73" fmla="*/ 504 h 924"/>
                  <a:gd name="T74" fmla="*/ 130 w 283"/>
                  <a:gd name="T75" fmla="*/ 470 h 924"/>
                  <a:gd name="T76" fmla="*/ 119 w 283"/>
                  <a:gd name="T77" fmla="*/ 435 h 924"/>
                  <a:gd name="T78" fmla="*/ 105 w 283"/>
                  <a:gd name="T79" fmla="*/ 401 h 924"/>
                  <a:gd name="T80" fmla="*/ 89 w 283"/>
                  <a:gd name="T81" fmla="*/ 367 h 924"/>
                  <a:gd name="T82" fmla="*/ 0 w 283"/>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924">
                    <a:moveTo>
                      <a:pt x="0" y="0"/>
                    </a:moveTo>
                    <a:lnTo>
                      <a:pt x="11" y="29"/>
                    </a:lnTo>
                    <a:lnTo>
                      <a:pt x="23" y="57"/>
                    </a:lnTo>
                    <a:lnTo>
                      <a:pt x="35" y="84"/>
                    </a:lnTo>
                    <a:lnTo>
                      <a:pt x="49" y="113"/>
                    </a:lnTo>
                    <a:lnTo>
                      <a:pt x="76" y="168"/>
                    </a:lnTo>
                    <a:lnTo>
                      <a:pt x="105" y="223"/>
                    </a:lnTo>
                    <a:lnTo>
                      <a:pt x="132" y="278"/>
                    </a:lnTo>
                    <a:lnTo>
                      <a:pt x="161" y="333"/>
                    </a:lnTo>
                    <a:lnTo>
                      <a:pt x="188" y="388"/>
                    </a:lnTo>
                    <a:lnTo>
                      <a:pt x="213" y="443"/>
                    </a:lnTo>
                    <a:lnTo>
                      <a:pt x="225" y="471"/>
                    </a:lnTo>
                    <a:lnTo>
                      <a:pt x="236" y="500"/>
                    </a:lnTo>
                    <a:lnTo>
                      <a:pt x="246" y="527"/>
                    </a:lnTo>
                    <a:lnTo>
                      <a:pt x="254" y="556"/>
                    </a:lnTo>
                    <a:lnTo>
                      <a:pt x="263" y="585"/>
                    </a:lnTo>
                    <a:lnTo>
                      <a:pt x="270" y="615"/>
                    </a:lnTo>
                    <a:lnTo>
                      <a:pt x="275" y="643"/>
                    </a:lnTo>
                    <a:lnTo>
                      <a:pt x="279" y="673"/>
                    </a:lnTo>
                    <a:lnTo>
                      <a:pt x="282" y="704"/>
                    </a:lnTo>
                    <a:lnTo>
                      <a:pt x="283" y="734"/>
                    </a:lnTo>
                    <a:lnTo>
                      <a:pt x="283" y="764"/>
                    </a:lnTo>
                    <a:lnTo>
                      <a:pt x="281" y="795"/>
                    </a:lnTo>
                    <a:lnTo>
                      <a:pt x="278" y="827"/>
                    </a:lnTo>
                    <a:lnTo>
                      <a:pt x="272" y="859"/>
                    </a:lnTo>
                    <a:lnTo>
                      <a:pt x="265" y="892"/>
                    </a:lnTo>
                    <a:lnTo>
                      <a:pt x="254" y="924"/>
                    </a:lnTo>
                    <a:lnTo>
                      <a:pt x="241" y="892"/>
                    </a:lnTo>
                    <a:lnTo>
                      <a:pt x="229" y="857"/>
                    </a:lnTo>
                    <a:lnTo>
                      <a:pt x="218" y="823"/>
                    </a:lnTo>
                    <a:lnTo>
                      <a:pt x="209" y="788"/>
                    </a:lnTo>
                    <a:lnTo>
                      <a:pt x="192" y="717"/>
                    </a:lnTo>
                    <a:lnTo>
                      <a:pt x="177" y="646"/>
                    </a:lnTo>
                    <a:lnTo>
                      <a:pt x="169" y="611"/>
                    </a:lnTo>
                    <a:lnTo>
                      <a:pt x="160" y="575"/>
                    </a:lnTo>
                    <a:lnTo>
                      <a:pt x="151" y="540"/>
                    </a:lnTo>
                    <a:lnTo>
                      <a:pt x="142" y="504"/>
                    </a:lnTo>
                    <a:lnTo>
                      <a:pt x="130" y="470"/>
                    </a:lnTo>
                    <a:lnTo>
                      <a:pt x="119" y="435"/>
                    </a:lnTo>
                    <a:lnTo>
                      <a:pt x="105" y="401"/>
                    </a:lnTo>
                    <a:lnTo>
                      <a:pt x="89" y="367"/>
                    </a:lnTo>
                    <a:lnTo>
                      <a:pt x="0"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1" name="Freeform 1131"/>
              <p:cNvSpPr>
                <a:spLocks noChangeAspect="1"/>
              </p:cNvSpPr>
              <p:nvPr/>
            </p:nvSpPr>
            <p:spPr bwMode="auto">
              <a:xfrm>
                <a:off x="4327" y="2207"/>
                <a:ext cx="36" cy="95"/>
              </a:xfrm>
              <a:custGeom>
                <a:avLst/>
                <a:gdLst>
                  <a:gd name="T0" fmla="*/ 790 w 790"/>
                  <a:gd name="T1" fmla="*/ 0 h 2102"/>
                  <a:gd name="T2" fmla="*/ 784 w 790"/>
                  <a:gd name="T3" fmla="*/ 0 h 2102"/>
                  <a:gd name="T4" fmla="*/ 777 w 790"/>
                  <a:gd name="T5" fmla="*/ 3 h 2102"/>
                  <a:gd name="T6" fmla="*/ 771 w 790"/>
                  <a:gd name="T7" fmla="*/ 6 h 2102"/>
                  <a:gd name="T8" fmla="*/ 764 w 790"/>
                  <a:gd name="T9" fmla="*/ 10 h 2102"/>
                  <a:gd name="T10" fmla="*/ 757 w 790"/>
                  <a:gd name="T11" fmla="*/ 15 h 2102"/>
                  <a:gd name="T12" fmla="*/ 750 w 790"/>
                  <a:gd name="T13" fmla="*/ 20 h 2102"/>
                  <a:gd name="T14" fmla="*/ 742 w 790"/>
                  <a:gd name="T15" fmla="*/ 27 h 2102"/>
                  <a:gd name="T16" fmla="*/ 735 w 790"/>
                  <a:gd name="T17" fmla="*/ 34 h 2102"/>
                  <a:gd name="T18" fmla="*/ 720 w 790"/>
                  <a:gd name="T19" fmla="*/ 52 h 2102"/>
                  <a:gd name="T20" fmla="*/ 705 w 790"/>
                  <a:gd name="T21" fmla="*/ 71 h 2102"/>
                  <a:gd name="T22" fmla="*/ 690 w 790"/>
                  <a:gd name="T23" fmla="*/ 92 h 2102"/>
                  <a:gd name="T24" fmla="*/ 675 w 790"/>
                  <a:gd name="T25" fmla="*/ 114 h 2102"/>
                  <a:gd name="T26" fmla="*/ 661 w 790"/>
                  <a:gd name="T27" fmla="*/ 137 h 2102"/>
                  <a:gd name="T28" fmla="*/ 648 w 790"/>
                  <a:gd name="T29" fmla="*/ 159 h 2102"/>
                  <a:gd name="T30" fmla="*/ 636 w 790"/>
                  <a:gd name="T31" fmla="*/ 182 h 2102"/>
                  <a:gd name="T32" fmla="*/ 625 w 790"/>
                  <a:gd name="T33" fmla="*/ 204 h 2102"/>
                  <a:gd name="T34" fmla="*/ 615 w 790"/>
                  <a:gd name="T35" fmla="*/ 223 h 2102"/>
                  <a:gd name="T36" fmla="*/ 608 w 790"/>
                  <a:gd name="T37" fmla="*/ 240 h 2102"/>
                  <a:gd name="T38" fmla="*/ 602 w 790"/>
                  <a:gd name="T39" fmla="*/ 255 h 2102"/>
                  <a:gd name="T40" fmla="*/ 599 w 790"/>
                  <a:gd name="T41" fmla="*/ 266 h 2102"/>
                  <a:gd name="T42" fmla="*/ 562 w 790"/>
                  <a:gd name="T43" fmla="*/ 372 h 2102"/>
                  <a:gd name="T44" fmla="*/ 527 w 790"/>
                  <a:gd name="T45" fmla="*/ 474 h 2102"/>
                  <a:gd name="T46" fmla="*/ 492 w 790"/>
                  <a:gd name="T47" fmla="*/ 574 h 2102"/>
                  <a:gd name="T48" fmla="*/ 459 w 790"/>
                  <a:gd name="T49" fmla="*/ 672 h 2102"/>
                  <a:gd name="T50" fmla="*/ 428 w 790"/>
                  <a:gd name="T51" fmla="*/ 769 h 2102"/>
                  <a:gd name="T52" fmla="*/ 397 w 790"/>
                  <a:gd name="T53" fmla="*/ 865 h 2102"/>
                  <a:gd name="T54" fmla="*/ 368 w 790"/>
                  <a:gd name="T55" fmla="*/ 960 h 2102"/>
                  <a:gd name="T56" fmla="*/ 338 w 790"/>
                  <a:gd name="T57" fmla="*/ 1055 h 2102"/>
                  <a:gd name="T58" fmla="*/ 308 w 790"/>
                  <a:gd name="T59" fmla="*/ 1150 h 2102"/>
                  <a:gd name="T60" fmla="*/ 278 w 790"/>
                  <a:gd name="T61" fmla="*/ 1246 h 2102"/>
                  <a:gd name="T62" fmla="*/ 247 w 790"/>
                  <a:gd name="T63" fmla="*/ 1343 h 2102"/>
                  <a:gd name="T64" fmla="*/ 215 w 790"/>
                  <a:gd name="T65" fmla="*/ 1442 h 2102"/>
                  <a:gd name="T66" fmla="*/ 183 w 790"/>
                  <a:gd name="T67" fmla="*/ 1542 h 2102"/>
                  <a:gd name="T68" fmla="*/ 149 w 790"/>
                  <a:gd name="T69" fmla="*/ 1646 h 2102"/>
                  <a:gd name="T70" fmla="*/ 113 w 790"/>
                  <a:gd name="T71" fmla="*/ 1752 h 2102"/>
                  <a:gd name="T72" fmla="*/ 76 w 790"/>
                  <a:gd name="T73" fmla="*/ 1862 h 2102"/>
                  <a:gd name="T74" fmla="*/ 66 w 790"/>
                  <a:gd name="T75" fmla="*/ 1888 h 2102"/>
                  <a:gd name="T76" fmla="*/ 55 w 790"/>
                  <a:gd name="T77" fmla="*/ 1918 h 2102"/>
                  <a:gd name="T78" fmla="*/ 44 w 790"/>
                  <a:gd name="T79" fmla="*/ 1949 h 2102"/>
                  <a:gd name="T80" fmla="*/ 33 w 790"/>
                  <a:gd name="T81" fmla="*/ 1982 h 2102"/>
                  <a:gd name="T82" fmla="*/ 23 w 790"/>
                  <a:gd name="T83" fmla="*/ 2015 h 2102"/>
                  <a:gd name="T84" fmla="*/ 13 w 790"/>
                  <a:gd name="T85" fmla="*/ 2047 h 2102"/>
                  <a:gd name="T86" fmla="*/ 5 w 790"/>
                  <a:gd name="T87" fmla="*/ 2077 h 2102"/>
                  <a:gd name="T88" fmla="*/ 0 w 790"/>
                  <a:gd name="T89" fmla="*/ 2102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0" h="2102">
                    <a:moveTo>
                      <a:pt x="790" y="0"/>
                    </a:moveTo>
                    <a:lnTo>
                      <a:pt x="784" y="0"/>
                    </a:lnTo>
                    <a:lnTo>
                      <a:pt x="777" y="3"/>
                    </a:lnTo>
                    <a:lnTo>
                      <a:pt x="771" y="6"/>
                    </a:lnTo>
                    <a:lnTo>
                      <a:pt x="764" y="10"/>
                    </a:lnTo>
                    <a:lnTo>
                      <a:pt x="757" y="15"/>
                    </a:lnTo>
                    <a:lnTo>
                      <a:pt x="750" y="20"/>
                    </a:lnTo>
                    <a:lnTo>
                      <a:pt x="742" y="27"/>
                    </a:lnTo>
                    <a:lnTo>
                      <a:pt x="735" y="34"/>
                    </a:lnTo>
                    <a:lnTo>
                      <a:pt x="720" y="52"/>
                    </a:lnTo>
                    <a:lnTo>
                      <a:pt x="705" y="71"/>
                    </a:lnTo>
                    <a:lnTo>
                      <a:pt x="690" y="92"/>
                    </a:lnTo>
                    <a:lnTo>
                      <a:pt x="675" y="114"/>
                    </a:lnTo>
                    <a:lnTo>
                      <a:pt x="661" y="137"/>
                    </a:lnTo>
                    <a:lnTo>
                      <a:pt x="648" y="159"/>
                    </a:lnTo>
                    <a:lnTo>
                      <a:pt x="636" y="182"/>
                    </a:lnTo>
                    <a:lnTo>
                      <a:pt x="625" y="204"/>
                    </a:lnTo>
                    <a:lnTo>
                      <a:pt x="615" y="223"/>
                    </a:lnTo>
                    <a:lnTo>
                      <a:pt x="608" y="240"/>
                    </a:lnTo>
                    <a:lnTo>
                      <a:pt x="602" y="255"/>
                    </a:lnTo>
                    <a:lnTo>
                      <a:pt x="599" y="266"/>
                    </a:lnTo>
                    <a:lnTo>
                      <a:pt x="562" y="372"/>
                    </a:lnTo>
                    <a:lnTo>
                      <a:pt x="527" y="474"/>
                    </a:lnTo>
                    <a:lnTo>
                      <a:pt x="492" y="574"/>
                    </a:lnTo>
                    <a:lnTo>
                      <a:pt x="459" y="672"/>
                    </a:lnTo>
                    <a:lnTo>
                      <a:pt x="428" y="769"/>
                    </a:lnTo>
                    <a:lnTo>
                      <a:pt x="397" y="865"/>
                    </a:lnTo>
                    <a:lnTo>
                      <a:pt x="368" y="960"/>
                    </a:lnTo>
                    <a:lnTo>
                      <a:pt x="338" y="1055"/>
                    </a:lnTo>
                    <a:lnTo>
                      <a:pt x="308" y="1150"/>
                    </a:lnTo>
                    <a:lnTo>
                      <a:pt x="278" y="1246"/>
                    </a:lnTo>
                    <a:lnTo>
                      <a:pt x="247" y="1343"/>
                    </a:lnTo>
                    <a:lnTo>
                      <a:pt x="215" y="1442"/>
                    </a:lnTo>
                    <a:lnTo>
                      <a:pt x="183" y="1542"/>
                    </a:lnTo>
                    <a:lnTo>
                      <a:pt x="149" y="1646"/>
                    </a:lnTo>
                    <a:lnTo>
                      <a:pt x="113" y="1752"/>
                    </a:lnTo>
                    <a:lnTo>
                      <a:pt x="76" y="1862"/>
                    </a:lnTo>
                    <a:lnTo>
                      <a:pt x="66" y="1888"/>
                    </a:lnTo>
                    <a:lnTo>
                      <a:pt x="55" y="1918"/>
                    </a:lnTo>
                    <a:lnTo>
                      <a:pt x="44" y="1949"/>
                    </a:lnTo>
                    <a:lnTo>
                      <a:pt x="33" y="1982"/>
                    </a:lnTo>
                    <a:lnTo>
                      <a:pt x="23" y="2015"/>
                    </a:lnTo>
                    <a:lnTo>
                      <a:pt x="13" y="2047"/>
                    </a:lnTo>
                    <a:lnTo>
                      <a:pt x="5" y="2077"/>
                    </a:lnTo>
                    <a:lnTo>
                      <a:pt x="0" y="21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2" name="Freeform 1132"/>
              <p:cNvSpPr>
                <a:spLocks noChangeAspect="1"/>
              </p:cNvSpPr>
              <p:nvPr/>
            </p:nvSpPr>
            <p:spPr bwMode="auto">
              <a:xfrm>
                <a:off x="4352" y="2187"/>
                <a:ext cx="39" cy="217"/>
              </a:xfrm>
              <a:custGeom>
                <a:avLst/>
                <a:gdLst>
                  <a:gd name="T0" fmla="*/ 4 w 854"/>
                  <a:gd name="T1" fmla="*/ 4709 h 4762"/>
                  <a:gd name="T2" fmla="*/ 17 w 854"/>
                  <a:gd name="T3" fmla="*/ 4608 h 4762"/>
                  <a:gd name="T4" fmla="*/ 30 w 854"/>
                  <a:gd name="T5" fmla="*/ 4517 h 4762"/>
                  <a:gd name="T6" fmla="*/ 47 w 854"/>
                  <a:gd name="T7" fmla="*/ 4433 h 4762"/>
                  <a:gd name="T8" fmla="*/ 65 w 854"/>
                  <a:gd name="T9" fmla="*/ 4357 h 4762"/>
                  <a:gd name="T10" fmla="*/ 86 w 854"/>
                  <a:gd name="T11" fmla="*/ 4287 h 4762"/>
                  <a:gd name="T12" fmla="*/ 110 w 854"/>
                  <a:gd name="T13" fmla="*/ 4223 h 4762"/>
                  <a:gd name="T14" fmla="*/ 136 w 854"/>
                  <a:gd name="T15" fmla="*/ 4164 h 4762"/>
                  <a:gd name="T16" fmla="*/ 164 w 854"/>
                  <a:gd name="T17" fmla="*/ 4110 h 4762"/>
                  <a:gd name="T18" fmla="*/ 195 w 854"/>
                  <a:gd name="T19" fmla="*/ 4060 h 4762"/>
                  <a:gd name="T20" fmla="*/ 229 w 854"/>
                  <a:gd name="T21" fmla="*/ 4013 h 4762"/>
                  <a:gd name="T22" fmla="*/ 267 w 854"/>
                  <a:gd name="T23" fmla="*/ 3969 h 4762"/>
                  <a:gd name="T24" fmla="*/ 307 w 854"/>
                  <a:gd name="T25" fmla="*/ 3927 h 4762"/>
                  <a:gd name="T26" fmla="*/ 350 w 854"/>
                  <a:gd name="T27" fmla="*/ 3886 h 4762"/>
                  <a:gd name="T28" fmla="*/ 421 w 854"/>
                  <a:gd name="T29" fmla="*/ 3827 h 4762"/>
                  <a:gd name="T30" fmla="*/ 490 w 854"/>
                  <a:gd name="T31" fmla="*/ 3772 h 4762"/>
                  <a:gd name="T32" fmla="*/ 523 w 854"/>
                  <a:gd name="T33" fmla="*/ 3734 h 4762"/>
                  <a:gd name="T34" fmla="*/ 556 w 854"/>
                  <a:gd name="T35" fmla="*/ 3685 h 4762"/>
                  <a:gd name="T36" fmla="*/ 586 w 854"/>
                  <a:gd name="T37" fmla="*/ 3627 h 4762"/>
                  <a:gd name="T38" fmla="*/ 614 w 854"/>
                  <a:gd name="T39" fmla="*/ 3559 h 4762"/>
                  <a:gd name="T40" fmla="*/ 639 w 854"/>
                  <a:gd name="T41" fmla="*/ 3485 h 4762"/>
                  <a:gd name="T42" fmla="*/ 663 w 854"/>
                  <a:gd name="T43" fmla="*/ 3404 h 4762"/>
                  <a:gd name="T44" fmla="*/ 685 w 854"/>
                  <a:gd name="T45" fmla="*/ 3317 h 4762"/>
                  <a:gd name="T46" fmla="*/ 704 w 854"/>
                  <a:gd name="T47" fmla="*/ 3227 h 4762"/>
                  <a:gd name="T48" fmla="*/ 721 w 854"/>
                  <a:gd name="T49" fmla="*/ 3132 h 4762"/>
                  <a:gd name="T50" fmla="*/ 734 w 854"/>
                  <a:gd name="T51" fmla="*/ 3036 h 4762"/>
                  <a:gd name="T52" fmla="*/ 747 w 854"/>
                  <a:gd name="T53" fmla="*/ 2939 h 4762"/>
                  <a:gd name="T54" fmla="*/ 755 w 854"/>
                  <a:gd name="T55" fmla="*/ 2842 h 4762"/>
                  <a:gd name="T56" fmla="*/ 761 w 854"/>
                  <a:gd name="T57" fmla="*/ 2747 h 4762"/>
                  <a:gd name="T58" fmla="*/ 765 w 854"/>
                  <a:gd name="T59" fmla="*/ 2653 h 4762"/>
                  <a:gd name="T60" fmla="*/ 765 w 854"/>
                  <a:gd name="T61" fmla="*/ 2563 h 4762"/>
                  <a:gd name="T62" fmla="*/ 765 w 854"/>
                  <a:gd name="T63" fmla="*/ 2490 h 4762"/>
                  <a:gd name="T64" fmla="*/ 769 w 854"/>
                  <a:gd name="T65" fmla="*/ 2403 h 4762"/>
                  <a:gd name="T66" fmla="*/ 774 w 854"/>
                  <a:gd name="T67" fmla="*/ 2297 h 4762"/>
                  <a:gd name="T68" fmla="*/ 777 w 854"/>
                  <a:gd name="T69" fmla="*/ 2195 h 4762"/>
                  <a:gd name="T70" fmla="*/ 778 w 854"/>
                  <a:gd name="T71" fmla="*/ 2133 h 4762"/>
                  <a:gd name="T72" fmla="*/ 782 w 854"/>
                  <a:gd name="T73" fmla="*/ 2051 h 4762"/>
                  <a:gd name="T74" fmla="*/ 786 w 854"/>
                  <a:gd name="T75" fmla="*/ 1947 h 4762"/>
                  <a:gd name="T76" fmla="*/ 790 w 854"/>
                  <a:gd name="T77" fmla="*/ 1859 h 4762"/>
                  <a:gd name="T78" fmla="*/ 793 w 854"/>
                  <a:gd name="T79" fmla="*/ 1792 h 4762"/>
                  <a:gd name="T80" fmla="*/ 800 w 854"/>
                  <a:gd name="T81" fmla="*/ 1623 h 4762"/>
                  <a:gd name="T82" fmla="*/ 808 w 854"/>
                  <a:gd name="T83" fmla="*/ 1373 h 4762"/>
                  <a:gd name="T84" fmla="*/ 817 w 854"/>
                  <a:gd name="T85" fmla="*/ 1076 h 4762"/>
                  <a:gd name="T86" fmla="*/ 827 w 854"/>
                  <a:gd name="T87" fmla="*/ 761 h 4762"/>
                  <a:gd name="T88" fmla="*/ 837 w 854"/>
                  <a:gd name="T89" fmla="*/ 462 h 4762"/>
                  <a:gd name="T90" fmla="*/ 845 w 854"/>
                  <a:gd name="T91" fmla="*/ 213 h 4762"/>
                  <a:gd name="T92" fmla="*/ 851 w 854"/>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4" h="4762">
                    <a:moveTo>
                      <a:pt x="0" y="4762"/>
                    </a:moveTo>
                    <a:lnTo>
                      <a:pt x="4" y="4709"/>
                    </a:lnTo>
                    <a:lnTo>
                      <a:pt x="11" y="4658"/>
                    </a:lnTo>
                    <a:lnTo>
                      <a:pt x="17" y="4608"/>
                    </a:lnTo>
                    <a:lnTo>
                      <a:pt x="23" y="4561"/>
                    </a:lnTo>
                    <a:lnTo>
                      <a:pt x="30" y="4517"/>
                    </a:lnTo>
                    <a:lnTo>
                      <a:pt x="38" y="4474"/>
                    </a:lnTo>
                    <a:lnTo>
                      <a:pt x="47" y="4433"/>
                    </a:lnTo>
                    <a:lnTo>
                      <a:pt x="56" y="4394"/>
                    </a:lnTo>
                    <a:lnTo>
                      <a:pt x="65" y="4357"/>
                    </a:lnTo>
                    <a:lnTo>
                      <a:pt x="76" y="4321"/>
                    </a:lnTo>
                    <a:lnTo>
                      <a:pt x="86" y="4287"/>
                    </a:lnTo>
                    <a:lnTo>
                      <a:pt x="97" y="4254"/>
                    </a:lnTo>
                    <a:lnTo>
                      <a:pt x="110" y="4223"/>
                    </a:lnTo>
                    <a:lnTo>
                      <a:pt x="122" y="4193"/>
                    </a:lnTo>
                    <a:lnTo>
                      <a:pt x="136" y="4164"/>
                    </a:lnTo>
                    <a:lnTo>
                      <a:pt x="150" y="4136"/>
                    </a:lnTo>
                    <a:lnTo>
                      <a:pt x="164" y="4110"/>
                    </a:lnTo>
                    <a:lnTo>
                      <a:pt x="180" y="4084"/>
                    </a:lnTo>
                    <a:lnTo>
                      <a:pt x="195" y="4060"/>
                    </a:lnTo>
                    <a:lnTo>
                      <a:pt x="212" y="4036"/>
                    </a:lnTo>
                    <a:lnTo>
                      <a:pt x="229" y="4013"/>
                    </a:lnTo>
                    <a:lnTo>
                      <a:pt x="248" y="3991"/>
                    </a:lnTo>
                    <a:lnTo>
                      <a:pt x="267" y="3969"/>
                    </a:lnTo>
                    <a:lnTo>
                      <a:pt x="286" y="3948"/>
                    </a:lnTo>
                    <a:lnTo>
                      <a:pt x="307" y="3927"/>
                    </a:lnTo>
                    <a:lnTo>
                      <a:pt x="329" y="3907"/>
                    </a:lnTo>
                    <a:lnTo>
                      <a:pt x="350" y="3886"/>
                    </a:lnTo>
                    <a:lnTo>
                      <a:pt x="373" y="3867"/>
                    </a:lnTo>
                    <a:lnTo>
                      <a:pt x="421" y="3827"/>
                    </a:lnTo>
                    <a:lnTo>
                      <a:pt x="471" y="3787"/>
                    </a:lnTo>
                    <a:lnTo>
                      <a:pt x="490" y="3772"/>
                    </a:lnTo>
                    <a:lnTo>
                      <a:pt x="506" y="3755"/>
                    </a:lnTo>
                    <a:lnTo>
                      <a:pt x="523" y="3734"/>
                    </a:lnTo>
                    <a:lnTo>
                      <a:pt x="539" y="3711"/>
                    </a:lnTo>
                    <a:lnTo>
                      <a:pt x="556" y="3685"/>
                    </a:lnTo>
                    <a:lnTo>
                      <a:pt x="570" y="3657"/>
                    </a:lnTo>
                    <a:lnTo>
                      <a:pt x="586" y="3627"/>
                    </a:lnTo>
                    <a:lnTo>
                      <a:pt x="600" y="3594"/>
                    </a:lnTo>
                    <a:lnTo>
                      <a:pt x="614" y="3559"/>
                    </a:lnTo>
                    <a:lnTo>
                      <a:pt x="627" y="3523"/>
                    </a:lnTo>
                    <a:lnTo>
                      <a:pt x="639" y="3485"/>
                    </a:lnTo>
                    <a:lnTo>
                      <a:pt x="652" y="3445"/>
                    </a:lnTo>
                    <a:lnTo>
                      <a:pt x="663" y="3404"/>
                    </a:lnTo>
                    <a:lnTo>
                      <a:pt x="675" y="3361"/>
                    </a:lnTo>
                    <a:lnTo>
                      <a:pt x="685" y="3317"/>
                    </a:lnTo>
                    <a:lnTo>
                      <a:pt x="695" y="3272"/>
                    </a:lnTo>
                    <a:lnTo>
                      <a:pt x="704" y="3227"/>
                    </a:lnTo>
                    <a:lnTo>
                      <a:pt x="713" y="3179"/>
                    </a:lnTo>
                    <a:lnTo>
                      <a:pt x="721" y="3132"/>
                    </a:lnTo>
                    <a:lnTo>
                      <a:pt x="728" y="3084"/>
                    </a:lnTo>
                    <a:lnTo>
                      <a:pt x="734" y="3036"/>
                    </a:lnTo>
                    <a:lnTo>
                      <a:pt x="741" y="2988"/>
                    </a:lnTo>
                    <a:lnTo>
                      <a:pt x="747" y="2939"/>
                    </a:lnTo>
                    <a:lnTo>
                      <a:pt x="751" y="2890"/>
                    </a:lnTo>
                    <a:lnTo>
                      <a:pt x="755" y="2842"/>
                    </a:lnTo>
                    <a:lnTo>
                      <a:pt x="759" y="2795"/>
                    </a:lnTo>
                    <a:lnTo>
                      <a:pt x="761" y="2747"/>
                    </a:lnTo>
                    <a:lnTo>
                      <a:pt x="763" y="2699"/>
                    </a:lnTo>
                    <a:lnTo>
                      <a:pt x="765" y="2653"/>
                    </a:lnTo>
                    <a:lnTo>
                      <a:pt x="765" y="2608"/>
                    </a:lnTo>
                    <a:lnTo>
                      <a:pt x="765" y="2563"/>
                    </a:lnTo>
                    <a:lnTo>
                      <a:pt x="764" y="2520"/>
                    </a:lnTo>
                    <a:lnTo>
                      <a:pt x="765" y="2490"/>
                    </a:lnTo>
                    <a:lnTo>
                      <a:pt x="766" y="2450"/>
                    </a:lnTo>
                    <a:lnTo>
                      <a:pt x="769" y="2403"/>
                    </a:lnTo>
                    <a:lnTo>
                      <a:pt x="772" y="2351"/>
                    </a:lnTo>
                    <a:lnTo>
                      <a:pt x="774" y="2297"/>
                    </a:lnTo>
                    <a:lnTo>
                      <a:pt x="776" y="2244"/>
                    </a:lnTo>
                    <a:lnTo>
                      <a:pt x="777" y="2195"/>
                    </a:lnTo>
                    <a:lnTo>
                      <a:pt x="778" y="2153"/>
                    </a:lnTo>
                    <a:lnTo>
                      <a:pt x="778" y="2133"/>
                    </a:lnTo>
                    <a:lnTo>
                      <a:pt x="780" y="2098"/>
                    </a:lnTo>
                    <a:lnTo>
                      <a:pt x="782" y="2051"/>
                    </a:lnTo>
                    <a:lnTo>
                      <a:pt x="784" y="1999"/>
                    </a:lnTo>
                    <a:lnTo>
                      <a:pt x="786" y="1947"/>
                    </a:lnTo>
                    <a:lnTo>
                      <a:pt x="788" y="1898"/>
                    </a:lnTo>
                    <a:lnTo>
                      <a:pt x="790" y="1859"/>
                    </a:lnTo>
                    <a:lnTo>
                      <a:pt x="790" y="1836"/>
                    </a:lnTo>
                    <a:lnTo>
                      <a:pt x="793" y="1792"/>
                    </a:lnTo>
                    <a:lnTo>
                      <a:pt x="796" y="1720"/>
                    </a:lnTo>
                    <a:lnTo>
                      <a:pt x="800" y="1623"/>
                    </a:lnTo>
                    <a:lnTo>
                      <a:pt x="804" y="1506"/>
                    </a:lnTo>
                    <a:lnTo>
                      <a:pt x="808" y="1373"/>
                    </a:lnTo>
                    <a:lnTo>
                      <a:pt x="813" y="1228"/>
                    </a:lnTo>
                    <a:lnTo>
                      <a:pt x="817" y="1076"/>
                    </a:lnTo>
                    <a:lnTo>
                      <a:pt x="822" y="918"/>
                    </a:lnTo>
                    <a:lnTo>
                      <a:pt x="827" y="761"/>
                    </a:lnTo>
                    <a:lnTo>
                      <a:pt x="832" y="608"/>
                    </a:lnTo>
                    <a:lnTo>
                      <a:pt x="837" y="462"/>
                    </a:lnTo>
                    <a:lnTo>
                      <a:pt x="841" y="329"/>
                    </a:lnTo>
                    <a:lnTo>
                      <a:pt x="845" y="213"/>
                    </a:lnTo>
                    <a:lnTo>
                      <a:pt x="848" y="116"/>
                    </a:lnTo>
                    <a:lnTo>
                      <a:pt x="851" y="44"/>
                    </a:lnTo>
                    <a:lnTo>
                      <a:pt x="85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3" name="Freeform 1133"/>
              <p:cNvSpPr>
                <a:spLocks noChangeAspect="1"/>
              </p:cNvSpPr>
              <p:nvPr/>
            </p:nvSpPr>
            <p:spPr bwMode="auto">
              <a:xfrm>
                <a:off x="4356" y="2202"/>
                <a:ext cx="36" cy="202"/>
              </a:xfrm>
              <a:custGeom>
                <a:avLst/>
                <a:gdLst>
                  <a:gd name="T0" fmla="*/ 0 w 791"/>
                  <a:gd name="T1" fmla="*/ 4420 h 4433"/>
                  <a:gd name="T2" fmla="*/ 0 w 791"/>
                  <a:gd name="T3" fmla="*/ 4422 h 4433"/>
                  <a:gd name="T4" fmla="*/ 0 w 791"/>
                  <a:gd name="T5" fmla="*/ 4433 h 4433"/>
                  <a:gd name="T6" fmla="*/ 22 w 791"/>
                  <a:gd name="T7" fmla="*/ 4377 h 4433"/>
                  <a:gd name="T8" fmla="*/ 44 w 791"/>
                  <a:gd name="T9" fmla="*/ 4321 h 4433"/>
                  <a:gd name="T10" fmla="*/ 68 w 791"/>
                  <a:gd name="T11" fmla="*/ 4268 h 4433"/>
                  <a:gd name="T12" fmla="*/ 93 w 791"/>
                  <a:gd name="T13" fmla="*/ 4217 h 4433"/>
                  <a:gd name="T14" fmla="*/ 119 w 791"/>
                  <a:gd name="T15" fmla="*/ 4165 h 4433"/>
                  <a:gd name="T16" fmla="*/ 146 w 791"/>
                  <a:gd name="T17" fmla="*/ 4116 h 4433"/>
                  <a:gd name="T18" fmla="*/ 160 w 791"/>
                  <a:gd name="T19" fmla="*/ 4093 h 4433"/>
                  <a:gd name="T20" fmla="*/ 175 w 791"/>
                  <a:gd name="T21" fmla="*/ 4068 h 4433"/>
                  <a:gd name="T22" fmla="*/ 190 w 791"/>
                  <a:gd name="T23" fmla="*/ 4044 h 4433"/>
                  <a:gd name="T24" fmla="*/ 206 w 791"/>
                  <a:gd name="T25" fmla="*/ 4021 h 4433"/>
                  <a:gd name="T26" fmla="*/ 222 w 791"/>
                  <a:gd name="T27" fmla="*/ 3998 h 4433"/>
                  <a:gd name="T28" fmla="*/ 239 w 791"/>
                  <a:gd name="T29" fmla="*/ 3976 h 4433"/>
                  <a:gd name="T30" fmla="*/ 255 w 791"/>
                  <a:gd name="T31" fmla="*/ 3953 h 4433"/>
                  <a:gd name="T32" fmla="*/ 273 w 791"/>
                  <a:gd name="T33" fmla="*/ 3931 h 4433"/>
                  <a:gd name="T34" fmla="*/ 291 w 791"/>
                  <a:gd name="T35" fmla="*/ 3909 h 4433"/>
                  <a:gd name="T36" fmla="*/ 310 w 791"/>
                  <a:gd name="T37" fmla="*/ 3888 h 4433"/>
                  <a:gd name="T38" fmla="*/ 329 w 791"/>
                  <a:gd name="T39" fmla="*/ 3866 h 4433"/>
                  <a:gd name="T40" fmla="*/ 350 w 791"/>
                  <a:gd name="T41" fmla="*/ 3845 h 4433"/>
                  <a:gd name="T42" fmla="*/ 371 w 791"/>
                  <a:gd name="T43" fmla="*/ 3824 h 4433"/>
                  <a:gd name="T44" fmla="*/ 391 w 791"/>
                  <a:gd name="T45" fmla="*/ 3803 h 4433"/>
                  <a:gd name="T46" fmla="*/ 414 w 791"/>
                  <a:gd name="T47" fmla="*/ 3784 h 4433"/>
                  <a:gd name="T48" fmla="*/ 437 w 791"/>
                  <a:gd name="T49" fmla="*/ 3763 h 4433"/>
                  <a:gd name="T50" fmla="*/ 461 w 791"/>
                  <a:gd name="T51" fmla="*/ 3744 h 4433"/>
                  <a:gd name="T52" fmla="*/ 484 w 791"/>
                  <a:gd name="T53" fmla="*/ 3724 h 4433"/>
                  <a:gd name="T54" fmla="*/ 509 w 791"/>
                  <a:gd name="T55" fmla="*/ 3705 h 4433"/>
                  <a:gd name="T56" fmla="*/ 536 w 791"/>
                  <a:gd name="T57" fmla="*/ 3685 h 4433"/>
                  <a:gd name="T58" fmla="*/ 560 w 791"/>
                  <a:gd name="T59" fmla="*/ 3659 h 4433"/>
                  <a:gd name="T60" fmla="*/ 582 w 791"/>
                  <a:gd name="T61" fmla="*/ 3616 h 4433"/>
                  <a:gd name="T62" fmla="*/ 603 w 791"/>
                  <a:gd name="T63" fmla="*/ 3557 h 4433"/>
                  <a:gd name="T64" fmla="*/ 622 w 791"/>
                  <a:gd name="T65" fmla="*/ 3484 h 4433"/>
                  <a:gd name="T66" fmla="*/ 639 w 791"/>
                  <a:gd name="T67" fmla="*/ 3398 h 4433"/>
                  <a:gd name="T68" fmla="*/ 655 w 791"/>
                  <a:gd name="T69" fmla="*/ 3300 h 4433"/>
                  <a:gd name="T70" fmla="*/ 670 w 791"/>
                  <a:gd name="T71" fmla="*/ 3190 h 4433"/>
                  <a:gd name="T72" fmla="*/ 683 w 791"/>
                  <a:gd name="T73" fmla="*/ 3071 h 4433"/>
                  <a:gd name="T74" fmla="*/ 695 w 791"/>
                  <a:gd name="T75" fmla="*/ 2942 h 4433"/>
                  <a:gd name="T76" fmla="*/ 705 w 791"/>
                  <a:gd name="T77" fmla="*/ 2805 h 4433"/>
                  <a:gd name="T78" fmla="*/ 716 w 791"/>
                  <a:gd name="T79" fmla="*/ 2662 h 4433"/>
                  <a:gd name="T80" fmla="*/ 724 w 791"/>
                  <a:gd name="T81" fmla="*/ 2513 h 4433"/>
                  <a:gd name="T82" fmla="*/ 731 w 791"/>
                  <a:gd name="T83" fmla="*/ 2359 h 4433"/>
                  <a:gd name="T84" fmla="*/ 738 w 791"/>
                  <a:gd name="T85" fmla="*/ 2201 h 4433"/>
                  <a:gd name="T86" fmla="*/ 744 w 791"/>
                  <a:gd name="T87" fmla="*/ 2042 h 4433"/>
                  <a:gd name="T88" fmla="*/ 749 w 791"/>
                  <a:gd name="T89" fmla="*/ 1881 h 4433"/>
                  <a:gd name="T90" fmla="*/ 757 w 791"/>
                  <a:gd name="T91" fmla="*/ 1559 h 4433"/>
                  <a:gd name="T92" fmla="*/ 763 w 791"/>
                  <a:gd name="T93" fmla="*/ 1244 h 4433"/>
                  <a:gd name="T94" fmla="*/ 768 w 791"/>
                  <a:gd name="T95" fmla="*/ 946 h 4433"/>
                  <a:gd name="T96" fmla="*/ 773 w 791"/>
                  <a:gd name="T97" fmla="*/ 672 h 4433"/>
                  <a:gd name="T98" fmla="*/ 776 w 791"/>
                  <a:gd name="T99" fmla="*/ 432 h 4433"/>
                  <a:gd name="T100" fmla="*/ 780 w 791"/>
                  <a:gd name="T101" fmla="*/ 234 h 4433"/>
                  <a:gd name="T102" fmla="*/ 782 w 791"/>
                  <a:gd name="T103" fmla="*/ 154 h 4433"/>
                  <a:gd name="T104" fmla="*/ 784 w 791"/>
                  <a:gd name="T105" fmla="*/ 87 h 4433"/>
                  <a:gd name="T106" fmla="*/ 787 w 791"/>
                  <a:gd name="T107" fmla="*/ 36 h 4433"/>
                  <a:gd name="T108" fmla="*/ 791 w 79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1" h="4433">
                    <a:moveTo>
                      <a:pt x="0" y="4420"/>
                    </a:moveTo>
                    <a:lnTo>
                      <a:pt x="0" y="4422"/>
                    </a:lnTo>
                    <a:lnTo>
                      <a:pt x="0" y="4433"/>
                    </a:lnTo>
                    <a:lnTo>
                      <a:pt x="22" y="4377"/>
                    </a:lnTo>
                    <a:lnTo>
                      <a:pt x="44" y="4321"/>
                    </a:lnTo>
                    <a:lnTo>
                      <a:pt x="68" y="4268"/>
                    </a:lnTo>
                    <a:lnTo>
                      <a:pt x="93" y="4217"/>
                    </a:lnTo>
                    <a:lnTo>
                      <a:pt x="119" y="4165"/>
                    </a:lnTo>
                    <a:lnTo>
                      <a:pt x="146" y="4116"/>
                    </a:lnTo>
                    <a:lnTo>
                      <a:pt x="160" y="4093"/>
                    </a:lnTo>
                    <a:lnTo>
                      <a:pt x="175" y="4068"/>
                    </a:lnTo>
                    <a:lnTo>
                      <a:pt x="190" y="4044"/>
                    </a:lnTo>
                    <a:lnTo>
                      <a:pt x="206" y="4021"/>
                    </a:lnTo>
                    <a:lnTo>
                      <a:pt x="222" y="3998"/>
                    </a:lnTo>
                    <a:lnTo>
                      <a:pt x="239" y="3976"/>
                    </a:lnTo>
                    <a:lnTo>
                      <a:pt x="255" y="3953"/>
                    </a:lnTo>
                    <a:lnTo>
                      <a:pt x="273" y="3931"/>
                    </a:lnTo>
                    <a:lnTo>
                      <a:pt x="291" y="3909"/>
                    </a:lnTo>
                    <a:lnTo>
                      <a:pt x="310" y="3888"/>
                    </a:lnTo>
                    <a:lnTo>
                      <a:pt x="329" y="3866"/>
                    </a:lnTo>
                    <a:lnTo>
                      <a:pt x="350" y="3845"/>
                    </a:lnTo>
                    <a:lnTo>
                      <a:pt x="371" y="3824"/>
                    </a:lnTo>
                    <a:lnTo>
                      <a:pt x="391" y="3803"/>
                    </a:lnTo>
                    <a:lnTo>
                      <a:pt x="414" y="3784"/>
                    </a:lnTo>
                    <a:lnTo>
                      <a:pt x="437" y="3763"/>
                    </a:lnTo>
                    <a:lnTo>
                      <a:pt x="461" y="3744"/>
                    </a:lnTo>
                    <a:lnTo>
                      <a:pt x="484" y="3724"/>
                    </a:lnTo>
                    <a:lnTo>
                      <a:pt x="509" y="3705"/>
                    </a:lnTo>
                    <a:lnTo>
                      <a:pt x="536" y="3685"/>
                    </a:lnTo>
                    <a:lnTo>
                      <a:pt x="560" y="3659"/>
                    </a:lnTo>
                    <a:lnTo>
                      <a:pt x="582" y="3616"/>
                    </a:lnTo>
                    <a:lnTo>
                      <a:pt x="603" y="3557"/>
                    </a:lnTo>
                    <a:lnTo>
                      <a:pt x="622" y="3484"/>
                    </a:lnTo>
                    <a:lnTo>
                      <a:pt x="639" y="3398"/>
                    </a:lnTo>
                    <a:lnTo>
                      <a:pt x="655" y="3300"/>
                    </a:lnTo>
                    <a:lnTo>
                      <a:pt x="670" y="3190"/>
                    </a:lnTo>
                    <a:lnTo>
                      <a:pt x="683" y="3071"/>
                    </a:lnTo>
                    <a:lnTo>
                      <a:pt x="695" y="2942"/>
                    </a:lnTo>
                    <a:lnTo>
                      <a:pt x="705" y="2805"/>
                    </a:lnTo>
                    <a:lnTo>
                      <a:pt x="716" y="2662"/>
                    </a:lnTo>
                    <a:lnTo>
                      <a:pt x="724" y="2513"/>
                    </a:lnTo>
                    <a:lnTo>
                      <a:pt x="731" y="2359"/>
                    </a:lnTo>
                    <a:lnTo>
                      <a:pt x="738" y="2201"/>
                    </a:lnTo>
                    <a:lnTo>
                      <a:pt x="744" y="2042"/>
                    </a:lnTo>
                    <a:lnTo>
                      <a:pt x="749" y="1881"/>
                    </a:lnTo>
                    <a:lnTo>
                      <a:pt x="757" y="1559"/>
                    </a:lnTo>
                    <a:lnTo>
                      <a:pt x="763" y="1244"/>
                    </a:lnTo>
                    <a:lnTo>
                      <a:pt x="768" y="946"/>
                    </a:lnTo>
                    <a:lnTo>
                      <a:pt x="773" y="672"/>
                    </a:lnTo>
                    <a:lnTo>
                      <a:pt x="776" y="432"/>
                    </a:lnTo>
                    <a:lnTo>
                      <a:pt x="780" y="234"/>
                    </a:lnTo>
                    <a:lnTo>
                      <a:pt x="782" y="154"/>
                    </a:lnTo>
                    <a:lnTo>
                      <a:pt x="784" y="87"/>
                    </a:lnTo>
                    <a:lnTo>
                      <a:pt x="787" y="36"/>
                    </a:lnTo>
                    <a:lnTo>
                      <a:pt x="791"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4" name="Freeform 1134"/>
              <p:cNvSpPr>
                <a:spLocks noChangeAspect="1"/>
              </p:cNvSpPr>
              <p:nvPr/>
            </p:nvSpPr>
            <p:spPr bwMode="auto">
              <a:xfrm>
                <a:off x="4361" y="2237"/>
                <a:ext cx="30" cy="169"/>
              </a:xfrm>
              <a:custGeom>
                <a:avLst/>
                <a:gdLst>
                  <a:gd name="T0" fmla="*/ 0 w 663"/>
                  <a:gd name="T1" fmla="*/ 3723 h 3723"/>
                  <a:gd name="T2" fmla="*/ 47 w 663"/>
                  <a:gd name="T3" fmla="*/ 3643 h 3723"/>
                  <a:gd name="T4" fmla="*/ 95 w 663"/>
                  <a:gd name="T5" fmla="*/ 3563 h 3723"/>
                  <a:gd name="T6" fmla="*/ 119 w 663"/>
                  <a:gd name="T7" fmla="*/ 3524 h 3723"/>
                  <a:gd name="T8" fmla="*/ 144 w 663"/>
                  <a:gd name="T9" fmla="*/ 3487 h 3723"/>
                  <a:gd name="T10" fmla="*/ 170 w 663"/>
                  <a:gd name="T11" fmla="*/ 3450 h 3723"/>
                  <a:gd name="T12" fmla="*/ 197 w 663"/>
                  <a:gd name="T13" fmla="*/ 3414 h 3723"/>
                  <a:gd name="T14" fmla="*/ 226 w 663"/>
                  <a:gd name="T15" fmla="*/ 3378 h 3723"/>
                  <a:gd name="T16" fmla="*/ 255 w 663"/>
                  <a:gd name="T17" fmla="*/ 3345 h 3723"/>
                  <a:gd name="T18" fmla="*/ 270 w 663"/>
                  <a:gd name="T19" fmla="*/ 3329 h 3723"/>
                  <a:gd name="T20" fmla="*/ 286 w 663"/>
                  <a:gd name="T21" fmla="*/ 3312 h 3723"/>
                  <a:gd name="T22" fmla="*/ 302 w 663"/>
                  <a:gd name="T23" fmla="*/ 3297 h 3723"/>
                  <a:gd name="T24" fmla="*/ 319 w 663"/>
                  <a:gd name="T25" fmla="*/ 3281 h 3723"/>
                  <a:gd name="T26" fmla="*/ 336 w 663"/>
                  <a:gd name="T27" fmla="*/ 3267 h 3723"/>
                  <a:gd name="T28" fmla="*/ 354 w 663"/>
                  <a:gd name="T29" fmla="*/ 3253 h 3723"/>
                  <a:gd name="T30" fmla="*/ 371 w 663"/>
                  <a:gd name="T31" fmla="*/ 3239 h 3723"/>
                  <a:gd name="T32" fmla="*/ 391 w 663"/>
                  <a:gd name="T33" fmla="*/ 3226 h 3723"/>
                  <a:gd name="T34" fmla="*/ 410 w 663"/>
                  <a:gd name="T35" fmla="*/ 3214 h 3723"/>
                  <a:gd name="T36" fmla="*/ 430 w 663"/>
                  <a:gd name="T37" fmla="*/ 3201 h 3723"/>
                  <a:gd name="T38" fmla="*/ 450 w 663"/>
                  <a:gd name="T39" fmla="*/ 3190 h 3723"/>
                  <a:gd name="T40" fmla="*/ 472 w 663"/>
                  <a:gd name="T41" fmla="*/ 3179 h 3723"/>
                  <a:gd name="T42" fmla="*/ 492 w 663"/>
                  <a:gd name="T43" fmla="*/ 3168 h 3723"/>
                  <a:gd name="T44" fmla="*/ 511 w 663"/>
                  <a:gd name="T45" fmla="*/ 3154 h 3723"/>
                  <a:gd name="T46" fmla="*/ 528 w 663"/>
                  <a:gd name="T47" fmla="*/ 3140 h 3723"/>
                  <a:gd name="T48" fmla="*/ 544 w 663"/>
                  <a:gd name="T49" fmla="*/ 3124 h 3723"/>
                  <a:gd name="T50" fmla="*/ 558 w 663"/>
                  <a:gd name="T51" fmla="*/ 3107 h 3723"/>
                  <a:gd name="T52" fmla="*/ 571 w 663"/>
                  <a:gd name="T53" fmla="*/ 3089 h 3723"/>
                  <a:gd name="T54" fmla="*/ 582 w 663"/>
                  <a:gd name="T55" fmla="*/ 3069 h 3723"/>
                  <a:gd name="T56" fmla="*/ 592 w 663"/>
                  <a:gd name="T57" fmla="*/ 3047 h 3723"/>
                  <a:gd name="T58" fmla="*/ 602 w 663"/>
                  <a:gd name="T59" fmla="*/ 3026 h 3723"/>
                  <a:gd name="T60" fmla="*/ 610 w 663"/>
                  <a:gd name="T61" fmla="*/ 3003 h 3723"/>
                  <a:gd name="T62" fmla="*/ 616 w 663"/>
                  <a:gd name="T63" fmla="*/ 2980 h 3723"/>
                  <a:gd name="T64" fmla="*/ 622 w 663"/>
                  <a:gd name="T65" fmla="*/ 2955 h 3723"/>
                  <a:gd name="T66" fmla="*/ 628 w 663"/>
                  <a:gd name="T67" fmla="*/ 2931 h 3723"/>
                  <a:gd name="T68" fmla="*/ 632 w 663"/>
                  <a:gd name="T69" fmla="*/ 2904 h 3723"/>
                  <a:gd name="T70" fmla="*/ 635 w 663"/>
                  <a:gd name="T71" fmla="*/ 2878 h 3723"/>
                  <a:gd name="T72" fmla="*/ 638 w 663"/>
                  <a:gd name="T73" fmla="*/ 2852 h 3723"/>
                  <a:gd name="T74" fmla="*/ 641 w 663"/>
                  <a:gd name="T75" fmla="*/ 2796 h 3723"/>
                  <a:gd name="T76" fmla="*/ 643 w 663"/>
                  <a:gd name="T77" fmla="*/ 2741 h 3723"/>
                  <a:gd name="T78" fmla="*/ 644 w 663"/>
                  <a:gd name="T79" fmla="*/ 2684 h 3723"/>
                  <a:gd name="T80" fmla="*/ 644 w 663"/>
                  <a:gd name="T81" fmla="*/ 2629 h 3723"/>
                  <a:gd name="T82" fmla="*/ 644 w 663"/>
                  <a:gd name="T83" fmla="*/ 2574 h 3723"/>
                  <a:gd name="T84" fmla="*/ 644 w 663"/>
                  <a:gd name="T85" fmla="*/ 2519 h 3723"/>
                  <a:gd name="T86" fmla="*/ 646 w 663"/>
                  <a:gd name="T87" fmla="*/ 2468 h 3723"/>
                  <a:gd name="T88" fmla="*/ 650 w 663"/>
                  <a:gd name="T89" fmla="*/ 2419 h 3723"/>
                  <a:gd name="T90" fmla="*/ 663 w 663"/>
                  <a:gd name="T91"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3">
                    <a:moveTo>
                      <a:pt x="0" y="3723"/>
                    </a:moveTo>
                    <a:lnTo>
                      <a:pt x="47" y="3643"/>
                    </a:lnTo>
                    <a:lnTo>
                      <a:pt x="95" y="3563"/>
                    </a:lnTo>
                    <a:lnTo>
                      <a:pt x="119" y="3524"/>
                    </a:lnTo>
                    <a:lnTo>
                      <a:pt x="144" y="3487"/>
                    </a:lnTo>
                    <a:lnTo>
                      <a:pt x="170" y="3450"/>
                    </a:lnTo>
                    <a:lnTo>
                      <a:pt x="197" y="3414"/>
                    </a:lnTo>
                    <a:lnTo>
                      <a:pt x="226" y="3378"/>
                    </a:lnTo>
                    <a:lnTo>
                      <a:pt x="255" y="3345"/>
                    </a:lnTo>
                    <a:lnTo>
                      <a:pt x="270" y="3329"/>
                    </a:lnTo>
                    <a:lnTo>
                      <a:pt x="286" y="3312"/>
                    </a:lnTo>
                    <a:lnTo>
                      <a:pt x="302" y="3297"/>
                    </a:lnTo>
                    <a:lnTo>
                      <a:pt x="319" y="3281"/>
                    </a:lnTo>
                    <a:lnTo>
                      <a:pt x="336" y="3267"/>
                    </a:lnTo>
                    <a:lnTo>
                      <a:pt x="354" y="3253"/>
                    </a:lnTo>
                    <a:lnTo>
                      <a:pt x="371" y="3239"/>
                    </a:lnTo>
                    <a:lnTo>
                      <a:pt x="391" y="3226"/>
                    </a:lnTo>
                    <a:lnTo>
                      <a:pt x="410" y="3214"/>
                    </a:lnTo>
                    <a:lnTo>
                      <a:pt x="430" y="3201"/>
                    </a:lnTo>
                    <a:lnTo>
                      <a:pt x="450" y="3190"/>
                    </a:lnTo>
                    <a:lnTo>
                      <a:pt x="472" y="3179"/>
                    </a:lnTo>
                    <a:lnTo>
                      <a:pt x="492" y="3168"/>
                    </a:lnTo>
                    <a:lnTo>
                      <a:pt x="511" y="3154"/>
                    </a:lnTo>
                    <a:lnTo>
                      <a:pt x="528" y="3140"/>
                    </a:lnTo>
                    <a:lnTo>
                      <a:pt x="544" y="3124"/>
                    </a:lnTo>
                    <a:lnTo>
                      <a:pt x="558" y="3107"/>
                    </a:lnTo>
                    <a:lnTo>
                      <a:pt x="571" y="3089"/>
                    </a:lnTo>
                    <a:lnTo>
                      <a:pt x="582" y="3069"/>
                    </a:lnTo>
                    <a:lnTo>
                      <a:pt x="592" y="3047"/>
                    </a:lnTo>
                    <a:lnTo>
                      <a:pt x="602" y="3026"/>
                    </a:lnTo>
                    <a:lnTo>
                      <a:pt x="610" y="3003"/>
                    </a:lnTo>
                    <a:lnTo>
                      <a:pt x="616" y="2980"/>
                    </a:lnTo>
                    <a:lnTo>
                      <a:pt x="622" y="2955"/>
                    </a:lnTo>
                    <a:lnTo>
                      <a:pt x="628" y="2931"/>
                    </a:lnTo>
                    <a:lnTo>
                      <a:pt x="632" y="2904"/>
                    </a:lnTo>
                    <a:lnTo>
                      <a:pt x="635" y="2878"/>
                    </a:lnTo>
                    <a:lnTo>
                      <a:pt x="638" y="2852"/>
                    </a:lnTo>
                    <a:lnTo>
                      <a:pt x="641" y="2796"/>
                    </a:lnTo>
                    <a:lnTo>
                      <a:pt x="643" y="2741"/>
                    </a:lnTo>
                    <a:lnTo>
                      <a:pt x="644" y="2684"/>
                    </a:lnTo>
                    <a:lnTo>
                      <a:pt x="644" y="2629"/>
                    </a:lnTo>
                    <a:lnTo>
                      <a:pt x="644" y="2574"/>
                    </a:lnTo>
                    <a:lnTo>
                      <a:pt x="644" y="2519"/>
                    </a:lnTo>
                    <a:lnTo>
                      <a:pt x="646" y="2468"/>
                    </a:lnTo>
                    <a:lnTo>
                      <a:pt x="650"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5" name="Freeform 1135"/>
              <p:cNvSpPr>
                <a:spLocks noChangeAspect="1"/>
              </p:cNvSpPr>
              <p:nvPr/>
            </p:nvSpPr>
            <p:spPr bwMode="auto">
              <a:xfrm>
                <a:off x="4322" y="2291"/>
                <a:ext cx="29" cy="49"/>
              </a:xfrm>
              <a:custGeom>
                <a:avLst/>
                <a:gdLst>
                  <a:gd name="T0" fmla="*/ 637 w 637"/>
                  <a:gd name="T1" fmla="*/ 0 h 1077"/>
                  <a:gd name="T2" fmla="*/ 622 w 637"/>
                  <a:gd name="T3" fmla="*/ 24 h 1077"/>
                  <a:gd name="T4" fmla="*/ 608 w 637"/>
                  <a:gd name="T5" fmla="*/ 50 h 1077"/>
                  <a:gd name="T6" fmla="*/ 594 w 637"/>
                  <a:gd name="T7" fmla="*/ 76 h 1077"/>
                  <a:gd name="T8" fmla="*/ 580 w 637"/>
                  <a:gd name="T9" fmla="*/ 101 h 1077"/>
                  <a:gd name="T10" fmla="*/ 566 w 637"/>
                  <a:gd name="T11" fmla="*/ 128 h 1077"/>
                  <a:gd name="T12" fmla="*/ 551 w 637"/>
                  <a:gd name="T13" fmla="*/ 154 h 1077"/>
                  <a:gd name="T14" fmla="*/ 537 w 637"/>
                  <a:gd name="T15" fmla="*/ 178 h 1077"/>
                  <a:gd name="T16" fmla="*/ 522 w 637"/>
                  <a:gd name="T17" fmla="*/ 203 h 1077"/>
                  <a:gd name="T18" fmla="*/ 490 w 637"/>
                  <a:gd name="T19" fmla="*/ 257 h 1077"/>
                  <a:gd name="T20" fmla="*/ 458 w 637"/>
                  <a:gd name="T21" fmla="*/ 313 h 1077"/>
                  <a:gd name="T22" fmla="*/ 424 w 637"/>
                  <a:gd name="T23" fmla="*/ 367 h 1077"/>
                  <a:gd name="T24" fmla="*/ 390 w 637"/>
                  <a:gd name="T25" fmla="*/ 421 h 1077"/>
                  <a:gd name="T26" fmla="*/ 356 w 637"/>
                  <a:gd name="T27" fmla="*/ 476 h 1077"/>
                  <a:gd name="T28" fmla="*/ 321 w 637"/>
                  <a:gd name="T29" fmla="*/ 531 h 1077"/>
                  <a:gd name="T30" fmla="*/ 286 w 637"/>
                  <a:gd name="T31" fmla="*/ 586 h 1077"/>
                  <a:gd name="T32" fmla="*/ 252 w 637"/>
                  <a:gd name="T33" fmla="*/ 640 h 1077"/>
                  <a:gd name="T34" fmla="*/ 217 w 637"/>
                  <a:gd name="T35" fmla="*/ 694 h 1077"/>
                  <a:gd name="T36" fmla="*/ 182 w 637"/>
                  <a:gd name="T37" fmla="*/ 750 h 1077"/>
                  <a:gd name="T38" fmla="*/ 149 w 637"/>
                  <a:gd name="T39" fmla="*/ 804 h 1077"/>
                  <a:gd name="T40" fmla="*/ 117 w 637"/>
                  <a:gd name="T41" fmla="*/ 858 h 1077"/>
                  <a:gd name="T42" fmla="*/ 85 w 637"/>
                  <a:gd name="T43" fmla="*/ 913 h 1077"/>
                  <a:gd name="T44" fmla="*/ 55 w 637"/>
                  <a:gd name="T45" fmla="*/ 968 h 1077"/>
                  <a:gd name="T46" fmla="*/ 26 w 637"/>
                  <a:gd name="T47" fmla="*/ 1023 h 1077"/>
                  <a:gd name="T48" fmla="*/ 0 w 637"/>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7">
                    <a:moveTo>
                      <a:pt x="637" y="0"/>
                    </a:moveTo>
                    <a:lnTo>
                      <a:pt x="622" y="24"/>
                    </a:lnTo>
                    <a:lnTo>
                      <a:pt x="608" y="50"/>
                    </a:lnTo>
                    <a:lnTo>
                      <a:pt x="594" y="76"/>
                    </a:lnTo>
                    <a:lnTo>
                      <a:pt x="580" y="101"/>
                    </a:lnTo>
                    <a:lnTo>
                      <a:pt x="566" y="128"/>
                    </a:lnTo>
                    <a:lnTo>
                      <a:pt x="551" y="154"/>
                    </a:lnTo>
                    <a:lnTo>
                      <a:pt x="537" y="178"/>
                    </a:lnTo>
                    <a:lnTo>
                      <a:pt x="522" y="203"/>
                    </a:lnTo>
                    <a:lnTo>
                      <a:pt x="490" y="257"/>
                    </a:lnTo>
                    <a:lnTo>
                      <a:pt x="458" y="313"/>
                    </a:lnTo>
                    <a:lnTo>
                      <a:pt x="424" y="367"/>
                    </a:lnTo>
                    <a:lnTo>
                      <a:pt x="390" y="421"/>
                    </a:lnTo>
                    <a:lnTo>
                      <a:pt x="356" y="476"/>
                    </a:lnTo>
                    <a:lnTo>
                      <a:pt x="321" y="531"/>
                    </a:lnTo>
                    <a:lnTo>
                      <a:pt x="286" y="586"/>
                    </a:lnTo>
                    <a:lnTo>
                      <a:pt x="252" y="640"/>
                    </a:lnTo>
                    <a:lnTo>
                      <a:pt x="217" y="694"/>
                    </a:lnTo>
                    <a:lnTo>
                      <a:pt x="182" y="750"/>
                    </a:lnTo>
                    <a:lnTo>
                      <a:pt x="149" y="804"/>
                    </a:lnTo>
                    <a:lnTo>
                      <a:pt x="117" y="858"/>
                    </a:lnTo>
                    <a:lnTo>
                      <a:pt x="85" y="913"/>
                    </a:lnTo>
                    <a:lnTo>
                      <a:pt x="55" y="968"/>
                    </a:lnTo>
                    <a:lnTo>
                      <a:pt x="26" y="1023"/>
                    </a:lnTo>
                    <a:lnTo>
                      <a:pt x="0"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6" name="Freeform 1136"/>
              <p:cNvSpPr>
                <a:spLocks noChangeAspect="1"/>
              </p:cNvSpPr>
              <p:nvPr/>
            </p:nvSpPr>
            <p:spPr bwMode="auto">
              <a:xfrm>
                <a:off x="4323" y="2292"/>
                <a:ext cx="13" cy="42"/>
              </a:xfrm>
              <a:custGeom>
                <a:avLst/>
                <a:gdLst>
                  <a:gd name="T0" fmla="*/ 292 w 292"/>
                  <a:gd name="T1" fmla="*/ 0 h 924"/>
                  <a:gd name="T2" fmla="*/ 268 w 292"/>
                  <a:gd name="T3" fmla="*/ 57 h 924"/>
                  <a:gd name="T4" fmla="*/ 241 w 292"/>
                  <a:gd name="T5" fmla="*/ 113 h 924"/>
                  <a:gd name="T6" fmla="*/ 212 w 292"/>
                  <a:gd name="T7" fmla="*/ 168 h 924"/>
                  <a:gd name="T8" fmla="*/ 183 w 292"/>
                  <a:gd name="T9" fmla="*/ 223 h 924"/>
                  <a:gd name="T10" fmla="*/ 153 w 292"/>
                  <a:gd name="T11" fmla="*/ 278 h 924"/>
                  <a:gd name="T12" fmla="*/ 125 w 292"/>
                  <a:gd name="T13" fmla="*/ 333 h 924"/>
                  <a:gd name="T14" fmla="*/ 97 w 292"/>
                  <a:gd name="T15" fmla="*/ 388 h 924"/>
                  <a:gd name="T16" fmla="*/ 72 w 292"/>
                  <a:gd name="T17" fmla="*/ 443 h 924"/>
                  <a:gd name="T18" fmla="*/ 61 w 292"/>
                  <a:gd name="T19" fmla="*/ 471 h 924"/>
                  <a:gd name="T20" fmla="*/ 50 w 292"/>
                  <a:gd name="T21" fmla="*/ 500 h 924"/>
                  <a:gd name="T22" fmla="*/ 40 w 292"/>
                  <a:gd name="T23" fmla="*/ 527 h 924"/>
                  <a:gd name="T24" fmla="*/ 31 w 292"/>
                  <a:gd name="T25" fmla="*/ 556 h 924"/>
                  <a:gd name="T26" fmla="*/ 23 w 292"/>
                  <a:gd name="T27" fmla="*/ 585 h 924"/>
                  <a:gd name="T28" fmla="*/ 16 w 292"/>
                  <a:gd name="T29" fmla="*/ 615 h 924"/>
                  <a:gd name="T30" fmla="*/ 10 w 292"/>
                  <a:gd name="T31" fmla="*/ 643 h 924"/>
                  <a:gd name="T32" fmla="*/ 5 w 292"/>
                  <a:gd name="T33" fmla="*/ 673 h 924"/>
                  <a:gd name="T34" fmla="*/ 2 w 292"/>
                  <a:gd name="T35" fmla="*/ 704 h 924"/>
                  <a:gd name="T36" fmla="*/ 0 w 292"/>
                  <a:gd name="T37" fmla="*/ 734 h 924"/>
                  <a:gd name="T38" fmla="*/ 0 w 292"/>
                  <a:gd name="T39" fmla="*/ 764 h 924"/>
                  <a:gd name="T40" fmla="*/ 2 w 292"/>
                  <a:gd name="T41" fmla="*/ 795 h 924"/>
                  <a:gd name="T42" fmla="*/ 4 w 292"/>
                  <a:gd name="T43" fmla="*/ 827 h 924"/>
                  <a:gd name="T44" fmla="*/ 9 w 292"/>
                  <a:gd name="T45" fmla="*/ 859 h 924"/>
                  <a:gd name="T46" fmla="*/ 17 w 292"/>
                  <a:gd name="T47" fmla="*/ 892 h 924"/>
                  <a:gd name="T48" fmla="*/ 25 w 292"/>
                  <a:gd name="T49" fmla="*/ 924 h 924"/>
                  <a:gd name="T50" fmla="*/ 40 w 292"/>
                  <a:gd name="T51" fmla="*/ 892 h 924"/>
                  <a:gd name="T52" fmla="*/ 55 w 292"/>
                  <a:gd name="T53" fmla="*/ 857 h 924"/>
                  <a:gd name="T54" fmla="*/ 66 w 292"/>
                  <a:gd name="T55" fmla="*/ 823 h 924"/>
                  <a:gd name="T56" fmla="*/ 78 w 292"/>
                  <a:gd name="T57" fmla="*/ 788 h 924"/>
                  <a:gd name="T58" fmla="*/ 87 w 292"/>
                  <a:gd name="T59" fmla="*/ 753 h 924"/>
                  <a:gd name="T60" fmla="*/ 96 w 292"/>
                  <a:gd name="T61" fmla="*/ 717 h 924"/>
                  <a:gd name="T62" fmla="*/ 104 w 292"/>
                  <a:gd name="T63" fmla="*/ 681 h 924"/>
                  <a:gd name="T64" fmla="*/ 113 w 292"/>
                  <a:gd name="T65" fmla="*/ 646 h 924"/>
                  <a:gd name="T66" fmla="*/ 128 w 292"/>
                  <a:gd name="T67" fmla="*/ 575 h 924"/>
                  <a:gd name="T68" fmla="*/ 145 w 292"/>
                  <a:gd name="T69" fmla="*/ 504 h 924"/>
                  <a:gd name="T70" fmla="*/ 154 w 292"/>
                  <a:gd name="T71" fmla="*/ 470 h 924"/>
                  <a:gd name="T72" fmla="*/ 165 w 292"/>
                  <a:gd name="T73" fmla="*/ 435 h 924"/>
                  <a:gd name="T74" fmla="*/ 177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8" y="57"/>
                    </a:lnTo>
                    <a:lnTo>
                      <a:pt x="241" y="113"/>
                    </a:lnTo>
                    <a:lnTo>
                      <a:pt x="212" y="168"/>
                    </a:lnTo>
                    <a:lnTo>
                      <a:pt x="183" y="223"/>
                    </a:lnTo>
                    <a:lnTo>
                      <a:pt x="153" y="278"/>
                    </a:lnTo>
                    <a:lnTo>
                      <a:pt x="125" y="333"/>
                    </a:lnTo>
                    <a:lnTo>
                      <a:pt x="97" y="388"/>
                    </a:lnTo>
                    <a:lnTo>
                      <a:pt x="72" y="443"/>
                    </a:lnTo>
                    <a:lnTo>
                      <a:pt x="61" y="471"/>
                    </a:lnTo>
                    <a:lnTo>
                      <a:pt x="50" y="500"/>
                    </a:lnTo>
                    <a:lnTo>
                      <a:pt x="40" y="527"/>
                    </a:lnTo>
                    <a:lnTo>
                      <a:pt x="31" y="556"/>
                    </a:lnTo>
                    <a:lnTo>
                      <a:pt x="23" y="585"/>
                    </a:lnTo>
                    <a:lnTo>
                      <a:pt x="16" y="615"/>
                    </a:lnTo>
                    <a:lnTo>
                      <a:pt x="10" y="643"/>
                    </a:lnTo>
                    <a:lnTo>
                      <a:pt x="5" y="673"/>
                    </a:lnTo>
                    <a:lnTo>
                      <a:pt x="2" y="704"/>
                    </a:lnTo>
                    <a:lnTo>
                      <a:pt x="0" y="734"/>
                    </a:lnTo>
                    <a:lnTo>
                      <a:pt x="0" y="764"/>
                    </a:lnTo>
                    <a:lnTo>
                      <a:pt x="2" y="795"/>
                    </a:lnTo>
                    <a:lnTo>
                      <a:pt x="4" y="827"/>
                    </a:lnTo>
                    <a:lnTo>
                      <a:pt x="9" y="859"/>
                    </a:lnTo>
                    <a:lnTo>
                      <a:pt x="17" y="892"/>
                    </a:lnTo>
                    <a:lnTo>
                      <a:pt x="25" y="924"/>
                    </a:lnTo>
                    <a:lnTo>
                      <a:pt x="40" y="892"/>
                    </a:lnTo>
                    <a:lnTo>
                      <a:pt x="55" y="857"/>
                    </a:lnTo>
                    <a:lnTo>
                      <a:pt x="66" y="823"/>
                    </a:lnTo>
                    <a:lnTo>
                      <a:pt x="78" y="788"/>
                    </a:lnTo>
                    <a:lnTo>
                      <a:pt x="87" y="753"/>
                    </a:lnTo>
                    <a:lnTo>
                      <a:pt x="96" y="717"/>
                    </a:lnTo>
                    <a:lnTo>
                      <a:pt x="104" y="681"/>
                    </a:lnTo>
                    <a:lnTo>
                      <a:pt x="113" y="646"/>
                    </a:lnTo>
                    <a:lnTo>
                      <a:pt x="128" y="575"/>
                    </a:lnTo>
                    <a:lnTo>
                      <a:pt x="145" y="504"/>
                    </a:lnTo>
                    <a:lnTo>
                      <a:pt x="154" y="470"/>
                    </a:lnTo>
                    <a:lnTo>
                      <a:pt x="165" y="435"/>
                    </a:lnTo>
                    <a:lnTo>
                      <a:pt x="177" y="401"/>
                    </a:lnTo>
                    <a:lnTo>
                      <a:pt x="190" y="367"/>
                    </a:lnTo>
                    <a:lnTo>
                      <a:pt x="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47" name="Freeform 1137"/>
              <p:cNvSpPr>
                <a:spLocks noChangeAspect="1"/>
              </p:cNvSpPr>
              <p:nvPr/>
            </p:nvSpPr>
            <p:spPr bwMode="auto">
              <a:xfrm>
                <a:off x="4323" y="2292"/>
                <a:ext cx="13" cy="42"/>
              </a:xfrm>
              <a:custGeom>
                <a:avLst/>
                <a:gdLst>
                  <a:gd name="T0" fmla="*/ 292 w 292"/>
                  <a:gd name="T1" fmla="*/ 0 h 924"/>
                  <a:gd name="T2" fmla="*/ 268 w 292"/>
                  <a:gd name="T3" fmla="*/ 57 h 924"/>
                  <a:gd name="T4" fmla="*/ 241 w 292"/>
                  <a:gd name="T5" fmla="*/ 113 h 924"/>
                  <a:gd name="T6" fmla="*/ 212 w 292"/>
                  <a:gd name="T7" fmla="*/ 168 h 924"/>
                  <a:gd name="T8" fmla="*/ 183 w 292"/>
                  <a:gd name="T9" fmla="*/ 223 h 924"/>
                  <a:gd name="T10" fmla="*/ 153 w 292"/>
                  <a:gd name="T11" fmla="*/ 278 h 924"/>
                  <a:gd name="T12" fmla="*/ 125 w 292"/>
                  <a:gd name="T13" fmla="*/ 333 h 924"/>
                  <a:gd name="T14" fmla="*/ 97 w 292"/>
                  <a:gd name="T15" fmla="*/ 388 h 924"/>
                  <a:gd name="T16" fmla="*/ 72 w 292"/>
                  <a:gd name="T17" fmla="*/ 443 h 924"/>
                  <a:gd name="T18" fmla="*/ 61 w 292"/>
                  <a:gd name="T19" fmla="*/ 471 h 924"/>
                  <a:gd name="T20" fmla="*/ 50 w 292"/>
                  <a:gd name="T21" fmla="*/ 500 h 924"/>
                  <a:gd name="T22" fmla="*/ 40 w 292"/>
                  <a:gd name="T23" fmla="*/ 527 h 924"/>
                  <a:gd name="T24" fmla="*/ 31 w 292"/>
                  <a:gd name="T25" fmla="*/ 556 h 924"/>
                  <a:gd name="T26" fmla="*/ 23 w 292"/>
                  <a:gd name="T27" fmla="*/ 585 h 924"/>
                  <a:gd name="T28" fmla="*/ 16 w 292"/>
                  <a:gd name="T29" fmla="*/ 615 h 924"/>
                  <a:gd name="T30" fmla="*/ 10 w 292"/>
                  <a:gd name="T31" fmla="*/ 643 h 924"/>
                  <a:gd name="T32" fmla="*/ 5 w 292"/>
                  <a:gd name="T33" fmla="*/ 673 h 924"/>
                  <a:gd name="T34" fmla="*/ 2 w 292"/>
                  <a:gd name="T35" fmla="*/ 704 h 924"/>
                  <a:gd name="T36" fmla="*/ 0 w 292"/>
                  <a:gd name="T37" fmla="*/ 734 h 924"/>
                  <a:gd name="T38" fmla="*/ 0 w 292"/>
                  <a:gd name="T39" fmla="*/ 764 h 924"/>
                  <a:gd name="T40" fmla="*/ 2 w 292"/>
                  <a:gd name="T41" fmla="*/ 795 h 924"/>
                  <a:gd name="T42" fmla="*/ 4 w 292"/>
                  <a:gd name="T43" fmla="*/ 827 h 924"/>
                  <a:gd name="T44" fmla="*/ 9 w 292"/>
                  <a:gd name="T45" fmla="*/ 859 h 924"/>
                  <a:gd name="T46" fmla="*/ 17 w 292"/>
                  <a:gd name="T47" fmla="*/ 892 h 924"/>
                  <a:gd name="T48" fmla="*/ 25 w 292"/>
                  <a:gd name="T49" fmla="*/ 924 h 924"/>
                  <a:gd name="T50" fmla="*/ 40 w 292"/>
                  <a:gd name="T51" fmla="*/ 892 h 924"/>
                  <a:gd name="T52" fmla="*/ 55 w 292"/>
                  <a:gd name="T53" fmla="*/ 857 h 924"/>
                  <a:gd name="T54" fmla="*/ 66 w 292"/>
                  <a:gd name="T55" fmla="*/ 823 h 924"/>
                  <a:gd name="T56" fmla="*/ 78 w 292"/>
                  <a:gd name="T57" fmla="*/ 788 h 924"/>
                  <a:gd name="T58" fmla="*/ 87 w 292"/>
                  <a:gd name="T59" fmla="*/ 753 h 924"/>
                  <a:gd name="T60" fmla="*/ 96 w 292"/>
                  <a:gd name="T61" fmla="*/ 717 h 924"/>
                  <a:gd name="T62" fmla="*/ 104 w 292"/>
                  <a:gd name="T63" fmla="*/ 681 h 924"/>
                  <a:gd name="T64" fmla="*/ 113 w 292"/>
                  <a:gd name="T65" fmla="*/ 646 h 924"/>
                  <a:gd name="T66" fmla="*/ 128 w 292"/>
                  <a:gd name="T67" fmla="*/ 575 h 924"/>
                  <a:gd name="T68" fmla="*/ 145 w 292"/>
                  <a:gd name="T69" fmla="*/ 504 h 924"/>
                  <a:gd name="T70" fmla="*/ 154 w 292"/>
                  <a:gd name="T71" fmla="*/ 470 h 924"/>
                  <a:gd name="T72" fmla="*/ 165 w 292"/>
                  <a:gd name="T73" fmla="*/ 435 h 924"/>
                  <a:gd name="T74" fmla="*/ 177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8" y="57"/>
                    </a:lnTo>
                    <a:lnTo>
                      <a:pt x="241" y="113"/>
                    </a:lnTo>
                    <a:lnTo>
                      <a:pt x="212" y="168"/>
                    </a:lnTo>
                    <a:lnTo>
                      <a:pt x="183" y="223"/>
                    </a:lnTo>
                    <a:lnTo>
                      <a:pt x="153" y="278"/>
                    </a:lnTo>
                    <a:lnTo>
                      <a:pt x="125" y="333"/>
                    </a:lnTo>
                    <a:lnTo>
                      <a:pt x="97" y="388"/>
                    </a:lnTo>
                    <a:lnTo>
                      <a:pt x="72" y="443"/>
                    </a:lnTo>
                    <a:lnTo>
                      <a:pt x="61" y="471"/>
                    </a:lnTo>
                    <a:lnTo>
                      <a:pt x="50" y="500"/>
                    </a:lnTo>
                    <a:lnTo>
                      <a:pt x="40" y="527"/>
                    </a:lnTo>
                    <a:lnTo>
                      <a:pt x="31" y="556"/>
                    </a:lnTo>
                    <a:lnTo>
                      <a:pt x="23" y="585"/>
                    </a:lnTo>
                    <a:lnTo>
                      <a:pt x="16" y="615"/>
                    </a:lnTo>
                    <a:lnTo>
                      <a:pt x="10" y="643"/>
                    </a:lnTo>
                    <a:lnTo>
                      <a:pt x="5" y="673"/>
                    </a:lnTo>
                    <a:lnTo>
                      <a:pt x="2" y="704"/>
                    </a:lnTo>
                    <a:lnTo>
                      <a:pt x="0" y="734"/>
                    </a:lnTo>
                    <a:lnTo>
                      <a:pt x="0" y="764"/>
                    </a:lnTo>
                    <a:lnTo>
                      <a:pt x="2" y="795"/>
                    </a:lnTo>
                    <a:lnTo>
                      <a:pt x="4" y="827"/>
                    </a:lnTo>
                    <a:lnTo>
                      <a:pt x="9" y="859"/>
                    </a:lnTo>
                    <a:lnTo>
                      <a:pt x="17" y="892"/>
                    </a:lnTo>
                    <a:lnTo>
                      <a:pt x="25" y="924"/>
                    </a:lnTo>
                    <a:lnTo>
                      <a:pt x="40" y="892"/>
                    </a:lnTo>
                    <a:lnTo>
                      <a:pt x="55" y="857"/>
                    </a:lnTo>
                    <a:lnTo>
                      <a:pt x="66" y="823"/>
                    </a:lnTo>
                    <a:lnTo>
                      <a:pt x="78" y="788"/>
                    </a:lnTo>
                    <a:lnTo>
                      <a:pt x="87" y="753"/>
                    </a:lnTo>
                    <a:lnTo>
                      <a:pt x="96" y="717"/>
                    </a:lnTo>
                    <a:lnTo>
                      <a:pt x="104" y="681"/>
                    </a:lnTo>
                    <a:lnTo>
                      <a:pt x="113" y="646"/>
                    </a:lnTo>
                    <a:lnTo>
                      <a:pt x="128" y="575"/>
                    </a:lnTo>
                    <a:lnTo>
                      <a:pt x="145" y="504"/>
                    </a:lnTo>
                    <a:lnTo>
                      <a:pt x="154" y="470"/>
                    </a:lnTo>
                    <a:lnTo>
                      <a:pt x="165" y="435"/>
                    </a:lnTo>
                    <a:lnTo>
                      <a:pt x="177" y="401"/>
                    </a:lnTo>
                    <a:lnTo>
                      <a:pt x="190" y="367"/>
                    </a:lnTo>
                    <a:lnTo>
                      <a:pt x="2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8" name="Freeform 1138"/>
              <p:cNvSpPr>
                <a:spLocks noChangeAspect="1"/>
              </p:cNvSpPr>
              <p:nvPr/>
            </p:nvSpPr>
            <p:spPr bwMode="auto">
              <a:xfrm>
                <a:off x="4418" y="2206"/>
                <a:ext cx="36" cy="96"/>
              </a:xfrm>
              <a:custGeom>
                <a:avLst/>
                <a:gdLst>
                  <a:gd name="T0" fmla="*/ 0 w 804"/>
                  <a:gd name="T1" fmla="*/ 0 h 2115"/>
                  <a:gd name="T2" fmla="*/ 7 w 804"/>
                  <a:gd name="T3" fmla="*/ 1 h 2115"/>
                  <a:gd name="T4" fmla="*/ 15 w 804"/>
                  <a:gd name="T5" fmla="*/ 3 h 2115"/>
                  <a:gd name="T6" fmla="*/ 23 w 804"/>
                  <a:gd name="T7" fmla="*/ 6 h 2115"/>
                  <a:gd name="T8" fmla="*/ 30 w 804"/>
                  <a:gd name="T9" fmla="*/ 10 h 2115"/>
                  <a:gd name="T10" fmla="*/ 37 w 804"/>
                  <a:gd name="T11" fmla="*/ 14 h 2115"/>
                  <a:gd name="T12" fmla="*/ 46 w 804"/>
                  <a:gd name="T13" fmla="*/ 21 h 2115"/>
                  <a:gd name="T14" fmla="*/ 53 w 804"/>
                  <a:gd name="T15" fmla="*/ 28 h 2115"/>
                  <a:gd name="T16" fmla="*/ 61 w 804"/>
                  <a:gd name="T17" fmla="*/ 35 h 2115"/>
                  <a:gd name="T18" fmla="*/ 77 w 804"/>
                  <a:gd name="T19" fmla="*/ 52 h 2115"/>
                  <a:gd name="T20" fmla="*/ 92 w 804"/>
                  <a:gd name="T21" fmla="*/ 71 h 2115"/>
                  <a:gd name="T22" fmla="*/ 107 w 804"/>
                  <a:gd name="T23" fmla="*/ 92 h 2115"/>
                  <a:gd name="T24" fmla="*/ 122 w 804"/>
                  <a:gd name="T25" fmla="*/ 115 h 2115"/>
                  <a:gd name="T26" fmla="*/ 149 w 804"/>
                  <a:gd name="T27" fmla="*/ 160 h 2115"/>
                  <a:gd name="T28" fmla="*/ 173 w 804"/>
                  <a:gd name="T29" fmla="*/ 203 h 2115"/>
                  <a:gd name="T30" fmla="*/ 191 w 804"/>
                  <a:gd name="T31" fmla="*/ 240 h 2115"/>
                  <a:gd name="T32" fmla="*/ 205 w 804"/>
                  <a:gd name="T33" fmla="*/ 267 h 2115"/>
                  <a:gd name="T34" fmla="*/ 244 w 804"/>
                  <a:gd name="T35" fmla="*/ 372 h 2115"/>
                  <a:gd name="T36" fmla="*/ 280 w 804"/>
                  <a:gd name="T37" fmla="*/ 475 h 2115"/>
                  <a:gd name="T38" fmla="*/ 314 w 804"/>
                  <a:gd name="T39" fmla="*/ 576 h 2115"/>
                  <a:gd name="T40" fmla="*/ 347 w 804"/>
                  <a:gd name="T41" fmla="*/ 675 h 2115"/>
                  <a:gd name="T42" fmla="*/ 377 w 804"/>
                  <a:gd name="T43" fmla="*/ 773 h 2115"/>
                  <a:gd name="T44" fmla="*/ 407 w 804"/>
                  <a:gd name="T45" fmla="*/ 869 h 2115"/>
                  <a:gd name="T46" fmla="*/ 436 w 804"/>
                  <a:gd name="T47" fmla="*/ 965 h 2115"/>
                  <a:gd name="T48" fmla="*/ 464 w 804"/>
                  <a:gd name="T49" fmla="*/ 1062 h 2115"/>
                  <a:gd name="T50" fmla="*/ 492 w 804"/>
                  <a:gd name="T51" fmla="*/ 1158 h 2115"/>
                  <a:gd name="T52" fmla="*/ 521 w 804"/>
                  <a:gd name="T53" fmla="*/ 1255 h 2115"/>
                  <a:gd name="T54" fmla="*/ 550 w 804"/>
                  <a:gd name="T55" fmla="*/ 1353 h 2115"/>
                  <a:gd name="T56" fmla="*/ 580 w 804"/>
                  <a:gd name="T57" fmla="*/ 1453 h 2115"/>
                  <a:gd name="T58" fmla="*/ 611 w 804"/>
                  <a:gd name="T59" fmla="*/ 1554 h 2115"/>
                  <a:gd name="T60" fmla="*/ 643 w 804"/>
                  <a:gd name="T61" fmla="*/ 1659 h 2115"/>
                  <a:gd name="T62" fmla="*/ 678 w 804"/>
                  <a:gd name="T63" fmla="*/ 1765 h 2115"/>
                  <a:gd name="T64" fmla="*/ 715 w 804"/>
                  <a:gd name="T65" fmla="*/ 1875 h 2115"/>
                  <a:gd name="T66" fmla="*/ 725 w 804"/>
                  <a:gd name="T67" fmla="*/ 1901 h 2115"/>
                  <a:gd name="T68" fmla="*/ 738 w 804"/>
                  <a:gd name="T69" fmla="*/ 1931 h 2115"/>
                  <a:gd name="T70" fmla="*/ 751 w 804"/>
                  <a:gd name="T71" fmla="*/ 1962 h 2115"/>
                  <a:gd name="T72" fmla="*/ 763 w 804"/>
                  <a:gd name="T73" fmla="*/ 1995 h 2115"/>
                  <a:gd name="T74" fmla="*/ 777 w 804"/>
                  <a:gd name="T75" fmla="*/ 2028 h 2115"/>
                  <a:gd name="T76" fmla="*/ 788 w 804"/>
                  <a:gd name="T77" fmla="*/ 2060 h 2115"/>
                  <a:gd name="T78" fmla="*/ 797 w 804"/>
                  <a:gd name="T79" fmla="*/ 2090 h 2115"/>
                  <a:gd name="T80" fmla="*/ 804 w 804"/>
                  <a:gd name="T81" fmla="*/ 2115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5">
                    <a:moveTo>
                      <a:pt x="0" y="0"/>
                    </a:moveTo>
                    <a:lnTo>
                      <a:pt x="7" y="1"/>
                    </a:lnTo>
                    <a:lnTo>
                      <a:pt x="15" y="3"/>
                    </a:lnTo>
                    <a:lnTo>
                      <a:pt x="23" y="6"/>
                    </a:lnTo>
                    <a:lnTo>
                      <a:pt x="30" y="10"/>
                    </a:lnTo>
                    <a:lnTo>
                      <a:pt x="37" y="14"/>
                    </a:lnTo>
                    <a:lnTo>
                      <a:pt x="46" y="21"/>
                    </a:lnTo>
                    <a:lnTo>
                      <a:pt x="53" y="28"/>
                    </a:lnTo>
                    <a:lnTo>
                      <a:pt x="61" y="35"/>
                    </a:lnTo>
                    <a:lnTo>
                      <a:pt x="77" y="52"/>
                    </a:lnTo>
                    <a:lnTo>
                      <a:pt x="92" y="71"/>
                    </a:lnTo>
                    <a:lnTo>
                      <a:pt x="107" y="92"/>
                    </a:lnTo>
                    <a:lnTo>
                      <a:pt x="122" y="115"/>
                    </a:lnTo>
                    <a:lnTo>
                      <a:pt x="149" y="160"/>
                    </a:lnTo>
                    <a:lnTo>
                      <a:pt x="173" y="203"/>
                    </a:lnTo>
                    <a:lnTo>
                      <a:pt x="191" y="240"/>
                    </a:lnTo>
                    <a:lnTo>
                      <a:pt x="205" y="267"/>
                    </a:lnTo>
                    <a:lnTo>
                      <a:pt x="244" y="372"/>
                    </a:lnTo>
                    <a:lnTo>
                      <a:pt x="280" y="475"/>
                    </a:lnTo>
                    <a:lnTo>
                      <a:pt x="314" y="576"/>
                    </a:lnTo>
                    <a:lnTo>
                      <a:pt x="347" y="675"/>
                    </a:lnTo>
                    <a:lnTo>
                      <a:pt x="377" y="773"/>
                    </a:lnTo>
                    <a:lnTo>
                      <a:pt x="407" y="869"/>
                    </a:lnTo>
                    <a:lnTo>
                      <a:pt x="436" y="965"/>
                    </a:lnTo>
                    <a:lnTo>
                      <a:pt x="464" y="1062"/>
                    </a:lnTo>
                    <a:lnTo>
                      <a:pt x="492" y="1158"/>
                    </a:lnTo>
                    <a:lnTo>
                      <a:pt x="521" y="1255"/>
                    </a:lnTo>
                    <a:lnTo>
                      <a:pt x="550" y="1353"/>
                    </a:lnTo>
                    <a:lnTo>
                      <a:pt x="580" y="1453"/>
                    </a:lnTo>
                    <a:lnTo>
                      <a:pt x="611" y="1554"/>
                    </a:lnTo>
                    <a:lnTo>
                      <a:pt x="643" y="1659"/>
                    </a:lnTo>
                    <a:lnTo>
                      <a:pt x="678" y="1765"/>
                    </a:lnTo>
                    <a:lnTo>
                      <a:pt x="715" y="1875"/>
                    </a:lnTo>
                    <a:lnTo>
                      <a:pt x="725" y="1901"/>
                    </a:lnTo>
                    <a:lnTo>
                      <a:pt x="738" y="1931"/>
                    </a:lnTo>
                    <a:lnTo>
                      <a:pt x="751" y="1962"/>
                    </a:lnTo>
                    <a:lnTo>
                      <a:pt x="763" y="1995"/>
                    </a:lnTo>
                    <a:lnTo>
                      <a:pt x="777" y="2028"/>
                    </a:lnTo>
                    <a:lnTo>
                      <a:pt x="788" y="2060"/>
                    </a:lnTo>
                    <a:lnTo>
                      <a:pt x="797" y="2090"/>
                    </a:lnTo>
                    <a:lnTo>
                      <a:pt x="804" y="211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49" name="Freeform 1139"/>
              <p:cNvSpPr>
                <a:spLocks noChangeAspect="1"/>
              </p:cNvSpPr>
              <p:nvPr/>
            </p:nvSpPr>
            <p:spPr bwMode="auto">
              <a:xfrm>
                <a:off x="4392" y="2187"/>
                <a:ext cx="38" cy="217"/>
              </a:xfrm>
              <a:custGeom>
                <a:avLst/>
                <a:gdLst>
                  <a:gd name="T0" fmla="*/ 822 w 828"/>
                  <a:gd name="T1" fmla="*/ 4709 h 4762"/>
                  <a:gd name="T2" fmla="*/ 809 w 828"/>
                  <a:gd name="T3" fmla="*/ 4608 h 4762"/>
                  <a:gd name="T4" fmla="*/ 793 w 828"/>
                  <a:gd name="T5" fmla="*/ 4517 h 4762"/>
                  <a:gd name="T6" fmla="*/ 777 w 828"/>
                  <a:gd name="T7" fmla="*/ 4433 h 4762"/>
                  <a:gd name="T8" fmla="*/ 757 w 828"/>
                  <a:gd name="T9" fmla="*/ 4357 h 4762"/>
                  <a:gd name="T10" fmla="*/ 736 w 828"/>
                  <a:gd name="T11" fmla="*/ 4287 h 4762"/>
                  <a:gd name="T12" fmla="*/ 713 w 828"/>
                  <a:gd name="T13" fmla="*/ 4223 h 4762"/>
                  <a:gd name="T14" fmla="*/ 688 w 828"/>
                  <a:gd name="T15" fmla="*/ 4164 h 4762"/>
                  <a:gd name="T16" fmla="*/ 659 w 828"/>
                  <a:gd name="T17" fmla="*/ 4110 h 4762"/>
                  <a:gd name="T18" fmla="*/ 629 w 828"/>
                  <a:gd name="T19" fmla="*/ 4060 h 4762"/>
                  <a:gd name="T20" fmla="*/ 595 w 828"/>
                  <a:gd name="T21" fmla="*/ 4013 h 4762"/>
                  <a:gd name="T22" fmla="*/ 559 w 828"/>
                  <a:gd name="T23" fmla="*/ 3969 h 4762"/>
                  <a:gd name="T24" fmla="*/ 520 w 828"/>
                  <a:gd name="T25" fmla="*/ 3927 h 4762"/>
                  <a:gd name="T26" fmla="*/ 477 w 828"/>
                  <a:gd name="T27" fmla="*/ 3886 h 4762"/>
                  <a:gd name="T28" fmla="*/ 407 w 828"/>
                  <a:gd name="T29" fmla="*/ 3827 h 4762"/>
                  <a:gd name="T30" fmla="*/ 339 w 828"/>
                  <a:gd name="T31" fmla="*/ 3772 h 4762"/>
                  <a:gd name="T32" fmla="*/ 305 w 828"/>
                  <a:gd name="T33" fmla="*/ 3733 h 4762"/>
                  <a:gd name="T34" fmla="*/ 272 w 828"/>
                  <a:gd name="T35" fmla="*/ 3684 h 4762"/>
                  <a:gd name="T36" fmla="*/ 241 w 828"/>
                  <a:gd name="T37" fmla="*/ 3624 h 4762"/>
                  <a:gd name="T38" fmla="*/ 212 w 828"/>
                  <a:gd name="T39" fmla="*/ 3555 h 4762"/>
                  <a:gd name="T40" fmla="*/ 185 w 828"/>
                  <a:gd name="T41" fmla="*/ 3479 h 4762"/>
                  <a:gd name="T42" fmla="*/ 160 w 828"/>
                  <a:gd name="T43" fmla="*/ 3396 h 4762"/>
                  <a:gd name="T44" fmla="*/ 137 w 828"/>
                  <a:gd name="T45" fmla="*/ 3308 h 4762"/>
                  <a:gd name="T46" fmla="*/ 117 w 828"/>
                  <a:gd name="T47" fmla="*/ 3216 h 4762"/>
                  <a:gd name="T48" fmla="*/ 99 w 828"/>
                  <a:gd name="T49" fmla="*/ 3121 h 4762"/>
                  <a:gd name="T50" fmla="*/ 84 w 828"/>
                  <a:gd name="T51" fmla="*/ 3025 h 4762"/>
                  <a:gd name="T52" fmla="*/ 71 w 828"/>
                  <a:gd name="T53" fmla="*/ 2928 h 4762"/>
                  <a:gd name="T54" fmla="*/ 61 w 828"/>
                  <a:gd name="T55" fmla="*/ 2833 h 4762"/>
                  <a:gd name="T56" fmla="*/ 55 w 828"/>
                  <a:gd name="T57" fmla="*/ 2738 h 4762"/>
                  <a:gd name="T58" fmla="*/ 51 w 828"/>
                  <a:gd name="T59" fmla="*/ 2647 h 4762"/>
                  <a:gd name="T60" fmla="*/ 50 w 828"/>
                  <a:gd name="T61" fmla="*/ 2561 h 4762"/>
                  <a:gd name="T62" fmla="*/ 51 w 828"/>
                  <a:gd name="T63" fmla="*/ 2490 h 4762"/>
                  <a:gd name="T64" fmla="*/ 50 w 828"/>
                  <a:gd name="T65" fmla="*/ 2403 h 4762"/>
                  <a:gd name="T66" fmla="*/ 48 w 828"/>
                  <a:gd name="T67" fmla="*/ 2297 h 4762"/>
                  <a:gd name="T68" fmla="*/ 42 w 828"/>
                  <a:gd name="T69" fmla="*/ 2195 h 4762"/>
                  <a:gd name="T70" fmla="*/ 37 w 828"/>
                  <a:gd name="T71" fmla="*/ 2133 h 4762"/>
                  <a:gd name="T72" fmla="*/ 34 w 828"/>
                  <a:gd name="T73" fmla="*/ 2051 h 4762"/>
                  <a:gd name="T74" fmla="*/ 29 w 828"/>
                  <a:gd name="T75" fmla="*/ 1947 h 4762"/>
                  <a:gd name="T76" fmla="*/ 26 w 828"/>
                  <a:gd name="T77" fmla="*/ 1859 h 4762"/>
                  <a:gd name="T78" fmla="*/ 23 w 828"/>
                  <a:gd name="T79" fmla="*/ 1792 h 4762"/>
                  <a:gd name="T80" fmla="*/ 18 w 828"/>
                  <a:gd name="T81" fmla="*/ 1623 h 4762"/>
                  <a:gd name="T82" fmla="*/ 14 w 828"/>
                  <a:gd name="T83" fmla="*/ 1373 h 4762"/>
                  <a:gd name="T84" fmla="*/ 9 w 828"/>
                  <a:gd name="T85" fmla="*/ 1076 h 4762"/>
                  <a:gd name="T86" fmla="*/ 6 w 828"/>
                  <a:gd name="T87" fmla="*/ 761 h 4762"/>
                  <a:gd name="T88" fmla="*/ 3 w 828"/>
                  <a:gd name="T89" fmla="*/ 462 h 4762"/>
                  <a:gd name="T90" fmla="*/ 1 w 828"/>
                  <a:gd name="T91" fmla="*/ 213 h 4762"/>
                  <a:gd name="T92" fmla="*/ 0 w 828"/>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8" h="4762">
                    <a:moveTo>
                      <a:pt x="828" y="4762"/>
                    </a:moveTo>
                    <a:lnTo>
                      <a:pt x="822" y="4709"/>
                    </a:lnTo>
                    <a:lnTo>
                      <a:pt x="816" y="4658"/>
                    </a:lnTo>
                    <a:lnTo>
                      <a:pt x="809" y="4608"/>
                    </a:lnTo>
                    <a:lnTo>
                      <a:pt x="801" y="4561"/>
                    </a:lnTo>
                    <a:lnTo>
                      <a:pt x="793" y="4517"/>
                    </a:lnTo>
                    <a:lnTo>
                      <a:pt x="785" y="4474"/>
                    </a:lnTo>
                    <a:lnTo>
                      <a:pt x="777" y="4433"/>
                    </a:lnTo>
                    <a:lnTo>
                      <a:pt x="767" y="4394"/>
                    </a:lnTo>
                    <a:lnTo>
                      <a:pt x="757" y="4357"/>
                    </a:lnTo>
                    <a:lnTo>
                      <a:pt x="747" y="4321"/>
                    </a:lnTo>
                    <a:lnTo>
                      <a:pt x="736" y="4287"/>
                    </a:lnTo>
                    <a:lnTo>
                      <a:pt x="725" y="4254"/>
                    </a:lnTo>
                    <a:lnTo>
                      <a:pt x="713" y="4223"/>
                    </a:lnTo>
                    <a:lnTo>
                      <a:pt x="700" y="4193"/>
                    </a:lnTo>
                    <a:lnTo>
                      <a:pt x="688" y="4164"/>
                    </a:lnTo>
                    <a:lnTo>
                      <a:pt x="673" y="4136"/>
                    </a:lnTo>
                    <a:lnTo>
                      <a:pt x="659" y="4110"/>
                    </a:lnTo>
                    <a:lnTo>
                      <a:pt x="644" y="4084"/>
                    </a:lnTo>
                    <a:lnTo>
                      <a:pt x="629" y="4060"/>
                    </a:lnTo>
                    <a:lnTo>
                      <a:pt x="612" y="4036"/>
                    </a:lnTo>
                    <a:lnTo>
                      <a:pt x="595" y="4013"/>
                    </a:lnTo>
                    <a:lnTo>
                      <a:pt x="577" y="3991"/>
                    </a:lnTo>
                    <a:lnTo>
                      <a:pt x="559" y="3969"/>
                    </a:lnTo>
                    <a:lnTo>
                      <a:pt x="540" y="3948"/>
                    </a:lnTo>
                    <a:lnTo>
                      <a:pt x="520" y="3927"/>
                    </a:lnTo>
                    <a:lnTo>
                      <a:pt x="499" y="3907"/>
                    </a:lnTo>
                    <a:lnTo>
                      <a:pt x="477" y="3886"/>
                    </a:lnTo>
                    <a:lnTo>
                      <a:pt x="454" y="3867"/>
                    </a:lnTo>
                    <a:lnTo>
                      <a:pt x="407" y="3827"/>
                    </a:lnTo>
                    <a:lnTo>
                      <a:pt x="356" y="3787"/>
                    </a:lnTo>
                    <a:lnTo>
                      <a:pt x="339" y="3772"/>
                    </a:lnTo>
                    <a:lnTo>
                      <a:pt x="321" y="3754"/>
                    </a:lnTo>
                    <a:lnTo>
                      <a:pt x="305" y="3733"/>
                    </a:lnTo>
                    <a:lnTo>
                      <a:pt x="288" y="3710"/>
                    </a:lnTo>
                    <a:lnTo>
                      <a:pt x="272" y="3684"/>
                    </a:lnTo>
                    <a:lnTo>
                      <a:pt x="256" y="3655"/>
                    </a:lnTo>
                    <a:lnTo>
                      <a:pt x="241" y="3624"/>
                    </a:lnTo>
                    <a:lnTo>
                      <a:pt x="226" y="3591"/>
                    </a:lnTo>
                    <a:lnTo>
                      <a:pt x="212" y="3555"/>
                    </a:lnTo>
                    <a:lnTo>
                      <a:pt x="198" y="3518"/>
                    </a:lnTo>
                    <a:lnTo>
                      <a:pt x="185" y="3479"/>
                    </a:lnTo>
                    <a:lnTo>
                      <a:pt x="173" y="3438"/>
                    </a:lnTo>
                    <a:lnTo>
                      <a:pt x="160" y="3396"/>
                    </a:lnTo>
                    <a:lnTo>
                      <a:pt x="149" y="3353"/>
                    </a:lnTo>
                    <a:lnTo>
                      <a:pt x="137" y="3308"/>
                    </a:lnTo>
                    <a:lnTo>
                      <a:pt x="127" y="3263"/>
                    </a:lnTo>
                    <a:lnTo>
                      <a:pt x="117" y="3216"/>
                    </a:lnTo>
                    <a:lnTo>
                      <a:pt x="107" y="3169"/>
                    </a:lnTo>
                    <a:lnTo>
                      <a:pt x="99" y="3121"/>
                    </a:lnTo>
                    <a:lnTo>
                      <a:pt x="91" y="3074"/>
                    </a:lnTo>
                    <a:lnTo>
                      <a:pt x="84" y="3025"/>
                    </a:lnTo>
                    <a:lnTo>
                      <a:pt x="78" y="2976"/>
                    </a:lnTo>
                    <a:lnTo>
                      <a:pt x="71" y="2928"/>
                    </a:lnTo>
                    <a:lnTo>
                      <a:pt x="66" y="2880"/>
                    </a:lnTo>
                    <a:lnTo>
                      <a:pt x="61" y="2833"/>
                    </a:lnTo>
                    <a:lnTo>
                      <a:pt x="58" y="2785"/>
                    </a:lnTo>
                    <a:lnTo>
                      <a:pt x="55" y="2738"/>
                    </a:lnTo>
                    <a:lnTo>
                      <a:pt x="52" y="2692"/>
                    </a:lnTo>
                    <a:lnTo>
                      <a:pt x="51" y="2647"/>
                    </a:lnTo>
                    <a:lnTo>
                      <a:pt x="50" y="2604"/>
                    </a:lnTo>
                    <a:lnTo>
                      <a:pt x="50" y="2561"/>
                    </a:lnTo>
                    <a:lnTo>
                      <a:pt x="51" y="2520"/>
                    </a:lnTo>
                    <a:lnTo>
                      <a:pt x="51" y="2490"/>
                    </a:lnTo>
                    <a:lnTo>
                      <a:pt x="51" y="2450"/>
                    </a:lnTo>
                    <a:lnTo>
                      <a:pt x="50" y="2403"/>
                    </a:lnTo>
                    <a:lnTo>
                      <a:pt x="49" y="2351"/>
                    </a:lnTo>
                    <a:lnTo>
                      <a:pt x="48" y="2297"/>
                    </a:lnTo>
                    <a:lnTo>
                      <a:pt x="46" y="2244"/>
                    </a:lnTo>
                    <a:lnTo>
                      <a:pt x="42" y="2195"/>
                    </a:lnTo>
                    <a:lnTo>
                      <a:pt x="38" y="2153"/>
                    </a:lnTo>
                    <a:lnTo>
                      <a:pt x="37" y="2133"/>
                    </a:lnTo>
                    <a:lnTo>
                      <a:pt x="36" y="2098"/>
                    </a:lnTo>
                    <a:lnTo>
                      <a:pt x="34" y="2051"/>
                    </a:lnTo>
                    <a:lnTo>
                      <a:pt x="31" y="1999"/>
                    </a:lnTo>
                    <a:lnTo>
                      <a:pt x="29" y="1947"/>
                    </a:lnTo>
                    <a:lnTo>
                      <a:pt x="27" y="1898"/>
                    </a:lnTo>
                    <a:lnTo>
                      <a:pt x="26" y="1859"/>
                    </a:lnTo>
                    <a:lnTo>
                      <a:pt x="25" y="1836"/>
                    </a:lnTo>
                    <a:lnTo>
                      <a:pt x="23" y="1792"/>
                    </a:lnTo>
                    <a:lnTo>
                      <a:pt x="21" y="1720"/>
                    </a:lnTo>
                    <a:lnTo>
                      <a:pt x="18" y="1623"/>
                    </a:lnTo>
                    <a:lnTo>
                      <a:pt x="16" y="1506"/>
                    </a:lnTo>
                    <a:lnTo>
                      <a:pt x="14" y="1373"/>
                    </a:lnTo>
                    <a:lnTo>
                      <a:pt x="11" y="1228"/>
                    </a:lnTo>
                    <a:lnTo>
                      <a:pt x="9" y="1076"/>
                    </a:lnTo>
                    <a:lnTo>
                      <a:pt x="7" y="918"/>
                    </a:lnTo>
                    <a:lnTo>
                      <a:pt x="6" y="761"/>
                    </a:lnTo>
                    <a:lnTo>
                      <a:pt x="4" y="608"/>
                    </a:lnTo>
                    <a:lnTo>
                      <a:pt x="3" y="462"/>
                    </a:lnTo>
                    <a:lnTo>
                      <a:pt x="2" y="329"/>
                    </a:lnTo>
                    <a:lnTo>
                      <a:pt x="1" y="213"/>
                    </a:lnTo>
                    <a:lnTo>
                      <a:pt x="0"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0" name="Freeform 1140"/>
              <p:cNvSpPr>
                <a:spLocks noChangeAspect="1"/>
              </p:cNvSpPr>
              <p:nvPr/>
            </p:nvSpPr>
            <p:spPr bwMode="auto">
              <a:xfrm>
                <a:off x="4391" y="2202"/>
                <a:ext cx="34" cy="202"/>
              </a:xfrm>
              <a:custGeom>
                <a:avLst/>
                <a:gdLst>
                  <a:gd name="T0" fmla="*/ 752 w 752"/>
                  <a:gd name="T1" fmla="*/ 4420 h 4433"/>
                  <a:gd name="T2" fmla="*/ 752 w 752"/>
                  <a:gd name="T3" fmla="*/ 4422 h 4433"/>
                  <a:gd name="T4" fmla="*/ 752 w 752"/>
                  <a:gd name="T5" fmla="*/ 4433 h 4433"/>
                  <a:gd name="T6" fmla="*/ 730 w 752"/>
                  <a:gd name="T7" fmla="*/ 4377 h 4433"/>
                  <a:gd name="T8" fmla="*/ 709 w 752"/>
                  <a:gd name="T9" fmla="*/ 4321 h 4433"/>
                  <a:gd name="T10" fmla="*/ 685 w 752"/>
                  <a:gd name="T11" fmla="*/ 4267 h 4433"/>
                  <a:gd name="T12" fmla="*/ 661 w 752"/>
                  <a:gd name="T13" fmla="*/ 4215 h 4433"/>
                  <a:gd name="T14" fmla="*/ 636 w 752"/>
                  <a:gd name="T15" fmla="*/ 4162 h 4433"/>
                  <a:gd name="T16" fmla="*/ 610 w 752"/>
                  <a:gd name="T17" fmla="*/ 4112 h 4433"/>
                  <a:gd name="T18" fmla="*/ 582 w 752"/>
                  <a:gd name="T19" fmla="*/ 4063 h 4433"/>
                  <a:gd name="T20" fmla="*/ 552 w 752"/>
                  <a:gd name="T21" fmla="*/ 4015 h 4433"/>
                  <a:gd name="T22" fmla="*/ 536 w 752"/>
                  <a:gd name="T23" fmla="*/ 3991 h 4433"/>
                  <a:gd name="T24" fmla="*/ 520 w 752"/>
                  <a:gd name="T25" fmla="*/ 3969 h 4433"/>
                  <a:gd name="T26" fmla="*/ 502 w 752"/>
                  <a:gd name="T27" fmla="*/ 3945 h 4433"/>
                  <a:gd name="T28" fmla="*/ 485 w 752"/>
                  <a:gd name="T29" fmla="*/ 3922 h 4433"/>
                  <a:gd name="T30" fmla="*/ 467 w 752"/>
                  <a:gd name="T31" fmla="*/ 3900 h 4433"/>
                  <a:gd name="T32" fmla="*/ 447 w 752"/>
                  <a:gd name="T33" fmla="*/ 3878 h 4433"/>
                  <a:gd name="T34" fmla="*/ 428 w 752"/>
                  <a:gd name="T35" fmla="*/ 3856 h 4433"/>
                  <a:gd name="T36" fmla="*/ 408 w 752"/>
                  <a:gd name="T37" fmla="*/ 3834 h 4433"/>
                  <a:gd name="T38" fmla="*/ 388 w 752"/>
                  <a:gd name="T39" fmla="*/ 3814 h 4433"/>
                  <a:gd name="T40" fmla="*/ 365 w 752"/>
                  <a:gd name="T41" fmla="*/ 3792 h 4433"/>
                  <a:gd name="T42" fmla="*/ 343 w 752"/>
                  <a:gd name="T43" fmla="*/ 3772 h 4433"/>
                  <a:gd name="T44" fmla="*/ 319 w 752"/>
                  <a:gd name="T45" fmla="*/ 3751 h 4433"/>
                  <a:gd name="T46" fmla="*/ 295 w 752"/>
                  <a:gd name="T47" fmla="*/ 3732 h 4433"/>
                  <a:gd name="T48" fmla="*/ 270 w 752"/>
                  <a:gd name="T49" fmla="*/ 3711 h 4433"/>
                  <a:gd name="T50" fmla="*/ 244 w 752"/>
                  <a:gd name="T51" fmla="*/ 3692 h 4433"/>
                  <a:gd name="T52" fmla="*/ 217 w 752"/>
                  <a:gd name="T53" fmla="*/ 3673 h 4433"/>
                  <a:gd name="T54" fmla="*/ 192 w 752"/>
                  <a:gd name="T55" fmla="*/ 3646 h 4433"/>
                  <a:gd name="T56" fmla="*/ 171 w 752"/>
                  <a:gd name="T57" fmla="*/ 3603 h 4433"/>
                  <a:gd name="T58" fmla="*/ 150 w 752"/>
                  <a:gd name="T59" fmla="*/ 3545 h 4433"/>
                  <a:gd name="T60" fmla="*/ 131 w 752"/>
                  <a:gd name="T61" fmla="*/ 3472 h 4433"/>
                  <a:gd name="T62" fmla="*/ 115 w 752"/>
                  <a:gd name="T63" fmla="*/ 3387 h 4433"/>
                  <a:gd name="T64" fmla="*/ 99 w 752"/>
                  <a:gd name="T65" fmla="*/ 3288 h 4433"/>
                  <a:gd name="T66" fmla="*/ 86 w 752"/>
                  <a:gd name="T67" fmla="*/ 3179 h 4433"/>
                  <a:gd name="T68" fmla="*/ 74 w 752"/>
                  <a:gd name="T69" fmla="*/ 3060 h 4433"/>
                  <a:gd name="T70" fmla="*/ 62 w 752"/>
                  <a:gd name="T71" fmla="*/ 2932 h 4433"/>
                  <a:gd name="T72" fmla="*/ 53 w 752"/>
                  <a:gd name="T73" fmla="*/ 2795 h 4433"/>
                  <a:gd name="T74" fmla="*/ 45 w 752"/>
                  <a:gd name="T75" fmla="*/ 2652 h 4433"/>
                  <a:gd name="T76" fmla="*/ 37 w 752"/>
                  <a:gd name="T77" fmla="*/ 2504 h 4433"/>
                  <a:gd name="T78" fmla="*/ 31 w 752"/>
                  <a:gd name="T79" fmla="*/ 2351 h 4433"/>
                  <a:gd name="T80" fmla="*/ 26 w 752"/>
                  <a:gd name="T81" fmla="*/ 2194 h 4433"/>
                  <a:gd name="T82" fmla="*/ 21 w 752"/>
                  <a:gd name="T83" fmla="*/ 2035 h 4433"/>
                  <a:gd name="T84" fmla="*/ 18 w 752"/>
                  <a:gd name="T85" fmla="*/ 1874 h 4433"/>
                  <a:gd name="T86" fmla="*/ 15 w 752"/>
                  <a:gd name="T87" fmla="*/ 1714 h 4433"/>
                  <a:gd name="T88" fmla="*/ 13 w 752"/>
                  <a:gd name="T89" fmla="*/ 1554 h 4433"/>
                  <a:gd name="T90" fmla="*/ 11 w 752"/>
                  <a:gd name="T91" fmla="*/ 1395 h 4433"/>
                  <a:gd name="T92" fmla="*/ 10 w 752"/>
                  <a:gd name="T93" fmla="*/ 1240 h 4433"/>
                  <a:gd name="T94" fmla="*/ 8 w 752"/>
                  <a:gd name="T95" fmla="*/ 943 h 4433"/>
                  <a:gd name="T96" fmla="*/ 8 w 752"/>
                  <a:gd name="T97" fmla="*/ 670 h 4433"/>
                  <a:gd name="T98" fmla="*/ 6 w 752"/>
                  <a:gd name="T99" fmla="*/ 431 h 4433"/>
                  <a:gd name="T100" fmla="*/ 5 w 752"/>
                  <a:gd name="T101" fmla="*/ 234 h 4433"/>
                  <a:gd name="T102" fmla="*/ 4 w 752"/>
                  <a:gd name="T103" fmla="*/ 154 h 4433"/>
                  <a:gd name="T104" fmla="*/ 3 w 752"/>
                  <a:gd name="T105" fmla="*/ 87 h 4433"/>
                  <a:gd name="T106" fmla="*/ 2 w 752"/>
                  <a:gd name="T107" fmla="*/ 36 h 4433"/>
                  <a:gd name="T108" fmla="*/ 0 w 752"/>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2" h="4433">
                    <a:moveTo>
                      <a:pt x="752" y="4420"/>
                    </a:moveTo>
                    <a:lnTo>
                      <a:pt x="752" y="4422"/>
                    </a:lnTo>
                    <a:lnTo>
                      <a:pt x="752" y="4433"/>
                    </a:lnTo>
                    <a:lnTo>
                      <a:pt x="730" y="4377"/>
                    </a:lnTo>
                    <a:lnTo>
                      <a:pt x="709" y="4321"/>
                    </a:lnTo>
                    <a:lnTo>
                      <a:pt x="685" y="4267"/>
                    </a:lnTo>
                    <a:lnTo>
                      <a:pt x="661" y="4215"/>
                    </a:lnTo>
                    <a:lnTo>
                      <a:pt x="636" y="4162"/>
                    </a:lnTo>
                    <a:lnTo>
                      <a:pt x="610" y="4112"/>
                    </a:lnTo>
                    <a:lnTo>
                      <a:pt x="582" y="4063"/>
                    </a:lnTo>
                    <a:lnTo>
                      <a:pt x="552" y="4015"/>
                    </a:lnTo>
                    <a:lnTo>
                      <a:pt x="536" y="3991"/>
                    </a:lnTo>
                    <a:lnTo>
                      <a:pt x="520" y="3969"/>
                    </a:lnTo>
                    <a:lnTo>
                      <a:pt x="502" y="3945"/>
                    </a:lnTo>
                    <a:lnTo>
                      <a:pt x="485" y="3922"/>
                    </a:lnTo>
                    <a:lnTo>
                      <a:pt x="467" y="3900"/>
                    </a:lnTo>
                    <a:lnTo>
                      <a:pt x="447" y="3878"/>
                    </a:lnTo>
                    <a:lnTo>
                      <a:pt x="428" y="3856"/>
                    </a:lnTo>
                    <a:lnTo>
                      <a:pt x="408" y="3834"/>
                    </a:lnTo>
                    <a:lnTo>
                      <a:pt x="388" y="3814"/>
                    </a:lnTo>
                    <a:lnTo>
                      <a:pt x="365" y="3792"/>
                    </a:lnTo>
                    <a:lnTo>
                      <a:pt x="343" y="3772"/>
                    </a:lnTo>
                    <a:lnTo>
                      <a:pt x="319" y="3751"/>
                    </a:lnTo>
                    <a:lnTo>
                      <a:pt x="295" y="3732"/>
                    </a:lnTo>
                    <a:lnTo>
                      <a:pt x="270" y="3711"/>
                    </a:lnTo>
                    <a:lnTo>
                      <a:pt x="244" y="3692"/>
                    </a:lnTo>
                    <a:lnTo>
                      <a:pt x="217" y="3673"/>
                    </a:lnTo>
                    <a:lnTo>
                      <a:pt x="192" y="3646"/>
                    </a:lnTo>
                    <a:lnTo>
                      <a:pt x="171" y="3603"/>
                    </a:lnTo>
                    <a:lnTo>
                      <a:pt x="150" y="3545"/>
                    </a:lnTo>
                    <a:lnTo>
                      <a:pt x="131" y="3472"/>
                    </a:lnTo>
                    <a:lnTo>
                      <a:pt x="115" y="3387"/>
                    </a:lnTo>
                    <a:lnTo>
                      <a:pt x="99" y="3288"/>
                    </a:lnTo>
                    <a:lnTo>
                      <a:pt x="86" y="3179"/>
                    </a:lnTo>
                    <a:lnTo>
                      <a:pt x="74" y="3060"/>
                    </a:lnTo>
                    <a:lnTo>
                      <a:pt x="62" y="2932"/>
                    </a:lnTo>
                    <a:lnTo>
                      <a:pt x="53" y="2795"/>
                    </a:lnTo>
                    <a:lnTo>
                      <a:pt x="45" y="2652"/>
                    </a:lnTo>
                    <a:lnTo>
                      <a:pt x="37" y="2504"/>
                    </a:lnTo>
                    <a:lnTo>
                      <a:pt x="31" y="2351"/>
                    </a:lnTo>
                    <a:lnTo>
                      <a:pt x="26" y="2194"/>
                    </a:lnTo>
                    <a:lnTo>
                      <a:pt x="21" y="2035"/>
                    </a:lnTo>
                    <a:lnTo>
                      <a:pt x="18" y="1874"/>
                    </a:lnTo>
                    <a:lnTo>
                      <a:pt x="15" y="1714"/>
                    </a:lnTo>
                    <a:lnTo>
                      <a:pt x="13" y="1554"/>
                    </a:lnTo>
                    <a:lnTo>
                      <a:pt x="11" y="1395"/>
                    </a:lnTo>
                    <a:lnTo>
                      <a:pt x="10" y="1240"/>
                    </a:lnTo>
                    <a:lnTo>
                      <a:pt x="8" y="943"/>
                    </a:lnTo>
                    <a:lnTo>
                      <a:pt x="8" y="670"/>
                    </a:lnTo>
                    <a:lnTo>
                      <a:pt x="6" y="431"/>
                    </a:lnTo>
                    <a:lnTo>
                      <a:pt x="5" y="234"/>
                    </a:lnTo>
                    <a:lnTo>
                      <a:pt x="4" y="154"/>
                    </a:lnTo>
                    <a:lnTo>
                      <a:pt x="3"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1" name="Freeform 1141"/>
              <p:cNvSpPr>
                <a:spLocks noChangeAspect="1"/>
              </p:cNvSpPr>
              <p:nvPr/>
            </p:nvSpPr>
            <p:spPr bwMode="auto">
              <a:xfrm>
                <a:off x="4391" y="2237"/>
                <a:ext cx="29" cy="169"/>
              </a:xfrm>
              <a:custGeom>
                <a:avLst/>
                <a:gdLst>
                  <a:gd name="T0" fmla="*/ 637 w 637"/>
                  <a:gd name="T1" fmla="*/ 3723 h 3723"/>
                  <a:gd name="T2" fmla="*/ 616 w 637"/>
                  <a:gd name="T3" fmla="*/ 3683 h 3723"/>
                  <a:gd name="T4" fmla="*/ 594 w 637"/>
                  <a:gd name="T5" fmla="*/ 3643 h 3723"/>
                  <a:gd name="T6" fmla="*/ 571 w 637"/>
                  <a:gd name="T7" fmla="*/ 3603 h 3723"/>
                  <a:gd name="T8" fmla="*/ 548 w 637"/>
                  <a:gd name="T9" fmla="*/ 3563 h 3723"/>
                  <a:gd name="T10" fmla="*/ 524 w 637"/>
                  <a:gd name="T11" fmla="*/ 3524 h 3723"/>
                  <a:gd name="T12" fmla="*/ 499 w 637"/>
                  <a:gd name="T13" fmla="*/ 3487 h 3723"/>
                  <a:gd name="T14" fmla="*/ 473 w 637"/>
                  <a:gd name="T15" fmla="*/ 3450 h 3723"/>
                  <a:gd name="T16" fmla="*/ 446 w 637"/>
                  <a:gd name="T17" fmla="*/ 3414 h 3723"/>
                  <a:gd name="T18" fmla="*/ 419 w 637"/>
                  <a:gd name="T19" fmla="*/ 3378 h 3723"/>
                  <a:gd name="T20" fmla="*/ 389 w 637"/>
                  <a:gd name="T21" fmla="*/ 3345 h 3723"/>
                  <a:gd name="T22" fmla="*/ 358 w 637"/>
                  <a:gd name="T23" fmla="*/ 3312 h 3723"/>
                  <a:gd name="T24" fmla="*/ 326 w 637"/>
                  <a:gd name="T25" fmla="*/ 3281 h 3723"/>
                  <a:gd name="T26" fmla="*/ 309 w 637"/>
                  <a:gd name="T27" fmla="*/ 3267 h 3723"/>
                  <a:gd name="T28" fmla="*/ 291 w 637"/>
                  <a:gd name="T29" fmla="*/ 3253 h 3723"/>
                  <a:gd name="T30" fmla="*/ 274 w 637"/>
                  <a:gd name="T31" fmla="*/ 3239 h 3723"/>
                  <a:gd name="T32" fmla="*/ 256 w 637"/>
                  <a:gd name="T33" fmla="*/ 3226 h 3723"/>
                  <a:gd name="T34" fmla="*/ 237 w 637"/>
                  <a:gd name="T35" fmla="*/ 3214 h 3723"/>
                  <a:gd name="T36" fmla="*/ 218 w 637"/>
                  <a:gd name="T37" fmla="*/ 3201 h 3723"/>
                  <a:gd name="T38" fmla="*/ 199 w 637"/>
                  <a:gd name="T39" fmla="*/ 3190 h 3723"/>
                  <a:gd name="T40" fmla="*/ 179 w 637"/>
                  <a:gd name="T41" fmla="*/ 3179 h 3723"/>
                  <a:gd name="T42" fmla="*/ 158 w 637"/>
                  <a:gd name="T43" fmla="*/ 3168 h 3723"/>
                  <a:gd name="T44" fmla="*/ 139 w 637"/>
                  <a:gd name="T45" fmla="*/ 3154 h 3723"/>
                  <a:gd name="T46" fmla="*/ 122 w 637"/>
                  <a:gd name="T47" fmla="*/ 3139 h 3723"/>
                  <a:gd name="T48" fmla="*/ 107 w 637"/>
                  <a:gd name="T49" fmla="*/ 3122 h 3723"/>
                  <a:gd name="T50" fmla="*/ 92 w 637"/>
                  <a:gd name="T51" fmla="*/ 3105 h 3723"/>
                  <a:gd name="T52" fmla="*/ 80 w 637"/>
                  <a:gd name="T53" fmla="*/ 3085 h 3723"/>
                  <a:gd name="T54" fmla="*/ 69 w 637"/>
                  <a:gd name="T55" fmla="*/ 3064 h 3723"/>
                  <a:gd name="T56" fmla="*/ 59 w 637"/>
                  <a:gd name="T57" fmla="*/ 3042 h 3723"/>
                  <a:gd name="T58" fmla="*/ 51 w 637"/>
                  <a:gd name="T59" fmla="*/ 3020 h 3723"/>
                  <a:gd name="T60" fmla="*/ 44 w 637"/>
                  <a:gd name="T61" fmla="*/ 2995 h 3723"/>
                  <a:gd name="T62" fmla="*/ 37 w 637"/>
                  <a:gd name="T63" fmla="*/ 2971 h 3723"/>
                  <a:gd name="T64" fmla="*/ 32 w 637"/>
                  <a:gd name="T65" fmla="*/ 2945 h 3723"/>
                  <a:gd name="T66" fmla="*/ 27 w 637"/>
                  <a:gd name="T67" fmla="*/ 2919 h 3723"/>
                  <a:gd name="T68" fmla="*/ 24 w 637"/>
                  <a:gd name="T69" fmla="*/ 2893 h 3723"/>
                  <a:gd name="T70" fmla="*/ 21 w 637"/>
                  <a:gd name="T71" fmla="*/ 2865 h 3723"/>
                  <a:gd name="T72" fmla="*/ 19 w 637"/>
                  <a:gd name="T73" fmla="*/ 2837 h 3723"/>
                  <a:gd name="T74" fmla="*/ 17 w 637"/>
                  <a:gd name="T75" fmla="*/ 2781 h 3723"/>
                  <a:gd name="T76" fmla="*/ 16 w 637"/>
                  <a:gd name="T77" fmla="*/ 2724 h 3723"/>
                  <a:gd name="T78" fmla="*/ 17 w 637"/>
                  <a:gd name="T79" fmla="*/ 2668 h 3723"/>
                  <a:gd name="T80" fmla="*/ 17 w 637"/>
                  <a:gd name="T81" fmla="*/ 2613 h 3723"/>
                  <a:gd name="T82" fmla="*/ 18 w 637"/>
                  <a:gd name="T83" fmla="*/ 2559 h 3723"/>
                  <a:gd name="T84" fmla="*/ 18 w 637"/>
                  <a:gd name="T85" fmla="*/ 2509 h 3723"/>
                  <a:gd name="T86" fmla="*/ 17 w 637"/>
                  <a:gd name="T87" fmla="*/ 2484 h 3723"/>
                  <a:gd name="T88" fmla="*/ 17 w 637"/>
                  <a:gd name="T89" fmla="*/ 2462 h 3723"/>
                  <a:gd name="T90" fmla="*/ 15 w 637"/>
                  <a:gd name="T91" fmla="*/ 2440 h 3723"/>
                  <a:gd name="T92" fmla="*/ 13 w 637"/>
                  <a:gd name="T93" fmla="*/ 2419 h 3723"/>
                  <a:gd name="T94" fmla="*/ 0 w 637"/>
                  <a:gd name="T95"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3">
                    <a:moveTo>
                      <a:pt x="637" y="3723"/>
                    </a:moveTo>
                    <a:lnTo>
                      <a:pt x="616" y="3683"/>
                    </a:lnTo>
                    <a:lnTo>
                      <a:pt x="594" y="3643"/>
                    </a:lnTo>
                    <a:lnTo>
                      <a:pt x="571" y="3603"/>
                    </a:lnTo>
                    <a:lnTo>
                      <a:pt x="548" y="3563"/>
                    </a:lnTo>
                    <a:lnTo>
                      <a:pt x="524" y="3524"/>
                    </a:lnTo>
                    <a:lnTo>
                      <a:pt x="499" y="3487"/>
                    </a:lnTo>
                    <a:lnTo>
                      <a:pt x="473" y="3450"/>
                    </a:lnTo>
                    <a:lnTo>
                      <a:pt x="446" y="3414"/>
                    </a:lnTo>
                    <a:lnTo>
                      <a:pt x="419" y="3378"/>
                    </a:lnTo>
                    <a:lnTo>
                      <a:pt x="389" y="3345"/>
                    </a:lnTo>
                    <a:lnTo>
                      <a:pt x="358" y="3312"/>
                    </a:lnTo>
                    <a:lnTo>
                      <a:pt x="326" y="3281"/>
                    </a:lnTo>
                    <a:lnTo>
                      <a:pt x="309" y="3267"/>
                    </a:lnTo>
                    <a:lnTo>
                      <a:pt x="291" y="3253"/>
                    </a:lnTo>
                    <a:lnTo>
                      <a:pt x="274" y="3239"/>
                    </a:lnTo>
                    <a:lnTo>
                      <a:pt x="256" y="3226"/>
                    </a:lnTo>
                    <a:lnTo>
                      <a:pt x="237" y="3214"/>
                    </a:lnTo>
                    <a:lnTo>
                      <a:pt x="218" y="3201"/>
                    </a:lnTo>
                    <a:lnTo>
                      <a:pt x="199" y="3190"/>
                    </a:lnTo>
                    <a:lnTo>
                      <a:pt x="179" y="3179"/>
                    </a:lnTo>
                    <a:lnTo>
                      <a:pt x="158" y="3168"/>
                    </a:lnTo>
                    <a:lnTo>
                      <a:pt x="139" y="3154"/>
                    </a:lnTo>
                    <a:lnTo>
                      <a:pt x="122" y="3139"/>
                    </a:lnTo>
                    <a:lnTo>
                      <a:pt x="107" y="3122"/>
                    </a:lnTo>
                    <a:lnTo>
                      <a:pt x="92" y="3105"/>
                    </a:lnTo>
                    <a:lnTo>
                      <a:pt x="80" y="3085"/>
                    </a:lnTo>
                    <a:lnTo>
                      <a:pt x="69" y="3064"/>
                    </a:lnTo>
                    <a:lnTo>
                      <a:pt x="59" y="3042"/>
                    </a:lnTo>
                    <a:lnTo>
                      <a:pt x="51" y="3020"/>
                    </a:lnTo>
                    <a:lnTo>
                      <a:pt x="44" y="2995"/>
                    </a:lnTo>
                    <a:lnTo>
                      <a:pt x="37" y="2971"/>
                    </a:lnTo>
                    <a:lnTo>
                      <a:pt x="32" y="2945"/>
                    </a:lnTo>
                    <a:lnTo>
                      <a:pt x="27" y="2919"/>
                    </a:lnTo>
                    <a:lnTo>
                      <a:pt x="24" y="2893"/>
                    </a:lnTo>
                    <a:lnTo>
                      <a:pt x="21" y="2865"/>
                    </a:lnTo>
                    <a:lnTo>
                      <a:pt x="19" y="2837"/>
                    </a:lnTo>
                    <a:lnTo>
                      <a:pt x="17" y="2781"/>
                    </a:lnTo>
                    <a:lnTo>
                      <a:pt x="16" y="2724"/>
                    </a:lnTo>
                    <a:lnTo>
                      <a:pt x="17" y="2668"/>
                    </a:lnTo>
                    <a:lnTo>
                      <a:pt x="17" y="2613"/>
                    </a:lnTo>
                    <a:lnTo>
                      <a:pt x="18" y="2559"/>
                    </a:lnTo>
                    <a:lnTo>
                      <a:pt x="18" y="2509"/>
                    </a:lnTo>
                    <a:lnTo>
                      <a:pt x="17" y="2484"/>
                    </a:lnTo>
                    <a:lnTo>
                      <a:pt x="17" y="2462"/>
                    </a:lnTo>
                    <a:lnTo>
                      <a:pt x="15" y="2440"/>
                    </a:lnTo>
                    <a:lnTo>
                      <a:pt x="13"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2" name="Freeform 1142"/>
              <p:cNvSpPr>
                <a:spLocks noChangeAspect="1"/>
              </p:cNvSpPr>
              <p:nvPr/>
            </p:nvSpPr>
            <p:spPr bwMode="auto">
              <a:xfrm>
                <a:off x="4430" y="2291"/>
                <a:ext cx="29" cy="49"/>
              </a:xfrm>
              <a:custGeom>
                <a:avLst/>
                <a:gdLst>
                  <a:gd name="T0" fmla="*/ 0 w 625"/>
                  <a:gd name="T1" fmla="*/ 0 h 1077"/>
                  <a:gd name="T2" fmla="*/ 13 w 625"/>
                  <a:gd name="T3" fmla="*/ 24 h 1077"/>
                  <a:gd name="T4" fmla="*/ 26 w 625"/>
                  <a:gd name="T5" fmla="*/ 50 h 1077"/>
                  <a:gd name="T6" fmla="*/ 38 w 625"/>
                  <a:gd name="T7" fmla="*/ 76 h 1077"/>
                  <a:gd name="T8" fmla="*/ 50 w 625"/>
                  <a:gd name="T9" fmla="*/ 101 h 1077"/>
                  <a:gd name="T10" fmla="*/ 62 w 625"/>
                  <a:gd name="T11" fmla="*/ 128 h 1077"/>
                  <a:gd name="T12" fmla="*/ 74 w 625"/>
                  <a:gd name="T13" fmla="*/ 154 h 1077"/>
                  <a:gd name="T14" fmla="*/ 88 w 625"/>
                  <a:gd name="T15" fmla="*/ 178 h 1077"/>
                  <a:gd name="T16" fmla="*/ 101 w 625"/>
                  <a:gd name="T17" fmla="*/ 203 h 1077"/>
                  <a:gd name="T18" fmla="*/ 133 w 625"/>
                  <a:gd name="T19" fmla="*/ 257 h 1077"/>
                  <a:gd name="T20" fmla="*/ 166 w 625"/>
                  <a:gd name="T21" fmla="*/ 313 h 1077"/>
                  <a:gd name="T22" fmla="*/ 200 w 625"/>
                  <a:gd name="T23" fmla="*/ 367 h 1077"/>
                  <a:gd name="T24" fmla="*/ 235 w 625"/>
                  <a:gd name="T25" fmla="*/ 421 h 1077"/>
                  <a:gd name="T26" fmla="*/ 270 w 625"/>
                  <a:gd name="T27" fmla="*/ 476 h 1077"/>
                  <a:gd name="T28" fmla="*/ 305 w 625"/>
                  <a:gd name="T29" fmla="*/ 531 h 1077"/>
                  <a:gd name="T30" fmla="*/ 342 w 625"/>
                  <a:gd name="T31" fmla="*/ 586 h 1077"/>
                  <a:gd name="T32" fmla="*/ 377 w 625"/>
                  <a:gd name="T33" fmla="*/ 640 h 1077"/>
                  <a:gd name="T34" fmla="*/ 412 w 625"/>
                  <a:gd name="T35" fmla="*/ 694 h 1077"/>
                  <a:gd name="T36" fmla="*/ 446 w 625"/>
                  <a:gd name="T37" fmla="*/ 750 h 1077"/>
                  <a:gd name="T38" fmla="*/ 480 w 625"/>
                  <a:gd name="T39" fmla="*/ 804 h 1077"/>
                  <a:gd name="T40" fmla="*/ 512 w 625"/>
                  <a:gd name="T41" fmla="*/ 858 h 1077"/>
                  <a:gd name="T42" fmla="*/ 543 w 625"/>
                  <a:gd name="T43" fmla="*/ 913 h 1077"/>
                  <a:gd name="T44" fmla="*/ 572 w 625"/>
                  <a:gd name="T45" fmla="*/ 968 h 1077"/>
                  <a:gd name="T46" fmla="*/ 599 w 625"/>
                  <a:gd name="T47" fmla="*/ 1023 h 1077"/>
                  <a:gd name="T48" fmla="*/ 625 w 625"/>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7">
                    <a:moveTo>
                      <a:pt x="0" y="0"/>
                    </a:moveTo>
                    <a:lnTo>
                      <a:pt x="13" y="24"/>
                    </a:lnTo>
                    <a:lnTo>
                      <a:pt x="26" y="50"/>
                    </a:lnTo>
                    <a:lnTo>
                      <a:pt x="38" y="76"/>
                    </a:lnTo>
                    <a:lnTo>
                      <a:pt x="50" y="101"/>
                    </a:lnTo>
                    <a:lnTo>
                      <a:pt x="62" y="128"/>
                    </a:lnTo>
                    <a:lnTo>
                      <a:pt x="74" y="154"/>
                    </a:lnTo>
                    <a:lnTo>
                      <a:pt x="88" y="178"/>
                    </a:lnTo>
                    <a:lnTo>
                      <a:pt x="101" y="203"/>
                    </a:lnTo>
                    <a:lnTo>
                      <a:pt x="133" y="257"/>
                    </a:lnTo>
                    <a:lnTo>
                      <a:pt x="166" y="313"/>
                    </a:lnTo>
                    <a:lnTo>
                      <a:pt x="200" y="367"/>
                    </a:lnTo>
                    <a:lnTo>
                      <a:pt x="235" y="421"/>
                    </a:lnTo>
                    <a:lnTo>
                      <a:pt x="270" y="476"/>
                    </a:lnTo>
                    <a:lnTo>
                      <a:pt x="305" y="531"/>
                    </a:lnTo>
                    <a:lnTo>
                      <a:pt x="342" y="586"/>
                    </a:lnTo>
                    <a:lnTo>
                      <a:pt x="377" y="640"/>
                    </a:lnTo>
                    <a:lnTo>
                      <a:pt x="412" y="694"/>
                    </a:lnTo>
                    <a:lnTo>
                      <a:pt x="446" y="750"/>
                    </a:lnTo>
                    <a:lnTo>
                      <a:pt x="480" y="804"/>
                    </a:lnTo>
                    <a:lnTo>
                      <a:pt x="512" y="858"/>
                    </a:lnTo>
                    <a:lnTo>
                      <a:pt x="543" y="913"/>
                    </a:lnTo>
                    <a:lnTo>
                      <a:pt x="572" y="968"/>
                    </a:lnTo>
                    <a:lnTo>
                      <a:pt x="599" y="1023"/>
                    </a:lnTo>
                    <a:lnTo>
                      <a:pt x="625"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3" name="Freeform 1143"/>
              <p:cNvSpPr>
                <a:spLocks noChangeAspect="1"/>
              </p:cNvSpPr>
              <p:nvPr/>
            </p:nvSpPr>
            <p:spPr bwMode="auto">
              <a:xfrm>
                <a:off x="4445" y="2292"/>
                <a:ext cx="13" cy="42"/>
              </a:xfrm>
              <a:custGeom>
                <a:avLst/>
                <a:gdLst>
                  <a:gd name="T0" fmla="*/ 0 w 283"/>
                  <a:gd name="T1" fmla="*/ 0 h 924"/>
                  <a:gd name="T2" fmla="*/ 11 w 283"/>
                  <a:gd name="T3" fmla="*/ 29 h 924"/>
                  <a:gd name="T4" fmla="*/ 23 w 283"/>
                  <a:gd name="T5" fmla="*/ 57 h 924"/>
                  <a:gd name="T6" fmla="*/ 35 w 283"/>
                  <a:gd name="T7" fmla="*/ 84 h 924"/>
                  <a:gd name="T8" fmla="*/ 49 w 283"/>
                  <a:gd name="T9" fmla="*/ 113 h 924"/>
                  <a:gd name="T10" fmla="*/ 76 w 283"/>
                  <a:gd name="T11" fmla="*/ 168 h 924"/>
                  <a:gd name="T12" fmla="*/ 105 w 283"/>
                  <a:gd name="T13" fmla="*/ 223 h 924"/>
                  <a:gd name="T14" fmla="*/ 132 w 283"/>
                  <a:gd name="T15" fmla="*/ 278 h 924"/>
                  <a:gd name="T16" fmla="*/ 161 w 283"/>
                  <a:gd name="T17" fmla="*/ 333 h 924"/>
                  <a:gd name="T18" fmla="*/ 188 w 283"/>
                  <a:gd name="T19" fmla="*/ 388 h 924"/>
                  <a:gd name="T20" fmla="*/ 213 w 283"/>
                  <a:gd name="T21" fmla="*/ 443 h 924"/>
                  <a:gd name="T22" fmla="*/ 225 w 283"/>
                  <a:gd name="T23" fmla="*/ 471 h 924"/>
                  <a:gd name="T24" fmla="*/ 236 w 283"/>
                  <a:gd name="T25" fmla="*/ 500 h 924"/>
                  <a:gd name="T26" fmla="*/ 246 w 283"/>
                  <a:gd name="T27" fmla="*/ 527 h 924"/>
                  <a:gd name="T28" fmla="*/ 254 w 283"/>
                  <a:gd name="T29" fmla="*/ 556 h 924"/>
                  <a:gd name="T30" fmla="*/ 263 w 283"/>
                  <a:gd name="T31" fmla="*/ 585 h 924"/>
                  <a:gd name="T32" fmla="*/ 270 w 283"/>
                  <a:gd name="T33" fmla="*/ 615 h 924"/>
                  <a:gd name="T34" fmla="*/ 275 w 283"/>
                  <a:gd name="T35" fmla="*/ 643 h 924"/>
                  <a:gd name="T36" fmla="*/ 279 w 283"/>
                  <a:gd name="T37" fmla="*/ 673 h 924"/>
                  <a:gd name="T38" fmla="*/ 282 w 283"/>
                  <a:gd name="T39" fmla="*/ 704 h 924"/>
                  <a:gd name="T40" fmla="*/ 283 w 283"/>
                  <a:gd name="T41" fmla="*/ 734 h 924"/>
                  <a:gd name="T42" fmla="*/ 283 w 283"/>
                  <a:gd name="T43" fmla="*/ 764 h 924"/>
                  <a:gd name="T44" fmla="*/ 281 w 283"/>
                  <a:gd name="T45" fmla="*/ 795 h 924"/>
                  <a:gd name="T46" fmla="*/ 278 w 283"/>
                  <a:gd name="T47" fmla="*/ 827 h 924"/>
                  <a:gd name="T48" fmla="*/ 272 w 283"/>
                  <a:gd name="T49" fmla="*/ 859 h 924"/>
                  <a:gd name="T50" fmla="*/ 265 w 283"/>
                  <a:gd name="T51" fmla="*/ 892 h 924"/>
                  <a:gd name="T52" fmla="*/ 254 w 283"/>
                  <a:gd name="T53" fmla="*/ 924 h 924"/>
                  <a:gd name="T54" fmla="*/ 241 w 283"/>
                  <a:gd name="T55" fmla="*/ 892 h 924"/>
                  <a:gd name="T56" fmla="*/ 229 w 283"/>
                  <a:gd name="T57" fmla="*/ 857 h 924"/>
                  <a:gd name="T58" fmla="*/ 218 w 283"/>
                  <a:gd name="T59" fmla="*/ 823 h 924"/>
                  <a:gd name="T60" fmla="*/ 209 w 283"/>
                  <a:gd name="T61" fmla="*/ 788 h 924"/>
                  <a:gd name="T62" fmla="*/ 192 w 283"/>
                  <a:gd name="T63" fmla="*/ 717 h 924"/>
                  <a:gd name="T64" fmla="*/ 177 w 283"/>
                  <a:gd name="T65" fmla="*/ 646 h 924"/>
                  <a:gd name="T66" fmla="*/ 169 w 283"/>
                  <a:gd name="T67" fmla="*/ 611 h 924"/>
                  <a:gd name="T68" fmla="*/ 160 w 283"/>
                  <a:gd name="T69" fmla="*/ 575 h 924"/>
                  <a:gd name="T70" fmla="*/ 151 w 283"/>
                  <a:gd name="T71" fmla="*/ 540 h 924"/>
                  <a:gd name="T72" fmla="*/ 142 w 283"/>
                  <a:gd name="T73" fmla="*/ 504 h 924"/>
                  <a:gd name="T74" fmla="*/ 130 w 283"/>
                  <a:gd name="T75" fmla="*/ 470 h 924"/>
                  <a:gd name="T76" fmla="*/ 119 w 283"/>
                  <a:gd name="T77" fmla="*/ 435 h 924"/>
                  <a:gd name="T78" fmla="*/ 105 w 283"/>
                  <a:gd name="T79" fmla="*/ 401 h 924"/>
                  <a:gd name="T80" fmla="*/ 89 w 283"/>
                  <a:gd name="T81" fmla="*/ 367 h 924"/>
                  <a:gd name="T82" fmla="*/ 0 w 283"/>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924">
                    <a:moveTo>
                      <a:pt x="0" y="0"/>
                    </a:moveTo>
                    <a:lnTo>
                      <a:pt x="11" y="29"/>
                    </a:lnTo>
                    <a:lnTo>
                      <a:pt x="23" y="57"/>
                    </a:lnTo>
                    <a:lnTo>
                      <a:pt x="35" y="84"/>
                    </a:lnTo>
                    <a:lnTo>
                      <a:pt x="49" y="113"/>
                    </a:lnTo>
                    <a:lnTo>
                      <a:pt x="76" y="168"/>
                    </a:lnTo>
                    <a:lnTo>
                      <a:pt x="105" y="223"/>
                    </a:lnTo>
                    <a:lnTo>
                      <a:pt x="132" y="278"/>
                    </a:lnTo>
                    <a:lnTo>
                      <a:pt x="161" y="333"/>
                    </a:lnTo>
                    <a:lnTo>
                      <a:pt x="188" y="388"/>
                    </a:lnTo>
                    <a:lnTo>
                      <a:pt x="213" y="443"/>
                    </a:lnTo>
                    <a:lnTo>
                      <a:pt x="225" y="471"/>
                    </a:lnTo>
                    <a:lnTo>
                      <a:pt x="236" y="500"/>
                    </a:lnTo>
                    <a:lnTo>
                      <a:pt x="246" y="527"/>
                    </a:lnTo>
                    <a:lnTo>
                      <a:pt x="254" y="556"/>
                    </a:lnTo>
                    <a:lnTo>
                      <a:pt x="263" y="585"/>
                    </a:lnTo>
                    <a:lnTo>
                      <a:pt x="270" y="615"/>
                    </a:lnTo>
                    <a:lnTo>
                      <a:pt x="275" y="643"/>
                    </a:lnTo>
                    <a:lnTo>
                      <a:pt x="279" y="673"/>
                    </a:lnTo>
                    <a:lnTo>
                      <a:pt x="282" y="704"/>
                    </a:lnTo>
                    <a:lnTo>
                      <a:pt x="283" y="734"/>
                    </a:lnTo>
                    <a:lnTo>
                      <a:pt x="283" y="764"/>
                    </a:lnTo>
                    <a:lnTo>
                      <a:pt x="281" y="795"/>
                    </a:lnTo>
                    <a:lnTo>
                      <a:pt x="278" y="827"/>
                    </a:lnTo>
                    <a:lnTo>
                      <a:pt x="272" y="859"/>
                    </a:lnTo>
                    <a:lnTo>
                      <a:pt x="265" y="892"/>
                    </a:lnTo>
                    <a:lnTo>
                      <a:pt x="254" y="924"/>
                    </a:lnTo>
                    <a:lnTo>
                      <a:pt x="241" y="892"/>
                    </a:lnTo>
                    <a:lnTo>
                      <a:pt x="229" y="857"/>
                    </a:lnTo>
                    <a:lnTo>
                      <a:pt x="218" y="823"/>
                    </a:lnTo>
                    <a:lnTo>
                      <a:pt x="209" y="788"/>
                    </a:lnTo>
                    <a:lnTo>
                      <a:pt x="192" y="717"/>
                    </a:lnTo>
                    <a:lnTo>
                      <a:pt x="177" y="646"/>
                    </a:lnTo>
                    <a:lnTo>
                      <a:pt x="169" y="611"/>
                    </a:lnTo>
                    <a:lnTo>
                      <a:pt x="160" y="575"/>
                    </a:lnTo>
                    <a:lnTo>
                      <a:pt x="151" y="540"/>
                    </a:lnTo>
                    <a:lnTo>
                      <a:pt x="142" y="504"/>
                    </a:lnTo>
                    <a:lnTo>
                      <a:pt x="130" y="470"/>
                    </a:lnTo>
                    <a:lnTo>
                      <a:pt x="119" y="435"/>
                    </a:lnTo>
                    <a:lnTo>
                      <a:pt x="105" y="401"/>
                    </a:lnTo>
                    <a:lnTo>
                      <a:pt x="89" y="3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54" name="Freeform 1144"/>
              <p:cNvSpPr>
                <a:spLocks noChangeAspect="1"/>
              </p:cNvSpPr>
              <p:nvPr/>
            </p:nvSpPr>
            <p:spPr bwMode="auto">
              <a:xfrm>
                <a:off x="4445" y="2292"/>
                <a:ext cx="13" cy="42"/>
              </a:xfrm>
              <a:custGeom>
                <a:avLst/>
                <a:gdLst>
                  <a:gd name="T0" fmla="*/ 0 w 283"/>
                  <a:gd name="T1" fmla="*/ 0 h 924"/>
                  <a:gd name="T2" fmla="*/ 11 w 283"/>
                  <a:gd name="T3" fmla="*/ 29 h 924"/>
                  <a:gd name="T4" fmla="*/ 23 w 283"/>
                  <a:gd name="T5" fmla="*/ 57 h 924"/>
                  <a:gd name="T6" fmla="*/ 35 w 283"/>
                  <a:gd name="T7" fmla="*/ 84 h 924"/>
                  <a:gd name="T8" fmla="*/ 49 w 283"/>
                  <a:gd name="T9" fmla="*/ 113 h 924"/>
                  <a:gd name="T10" fmla="*/ 76 w 283"/>
                  <a:gd name="T11" fmla="*/ 168 h 924"/>
                  <a:gd name="T12" fmla="*/ 105 w 283"/>
                  <a:gd name="T13" fmla="*/ 223 h 924"/>
                  <a:gd name="T14" fmla="*/ 132 w 283"/>
                  <a:gd name="T15" fmla="*/ 278 h 924"/>
                  <a:gd name="T16" fmla="*/ 161 w 283"/>
                  <a:gd name="T17" fmla="*/ 333 h 924"/>
                  <a:gd name="T18" fmla="*/ 188 w 283"/>
                  <a:gd name="T19" fmla="*/ 388 h 924"/>
                  <a:gd name="T20" fmla="*/ 213 w 283"/>
                  <a:gd name="T21" fmla="*/ 443 h 924"/>
                  <a:gd name="T22" fmla="*/ 225 w 283"/>
                  <a:gd name="T23" fmla="*/ 471 h 924"/>
                  <a:gd name="T24" fmla="*/ 236 w 283"/>
                  <a:gd name="T25" fmla="*/ 500 h 924"/>
                  <a:gd name="T26" fmla="*/ 246 w 283"/>
                  <a:gd name="T27" fmla="*/ 527 h 924"/>
                  <a:gd name="T28" fmla="*/ 254 w 283"/>
                  <a:gd name="T29" fmla="*/ 556 h 924"/>
                  <a:gd name="T30" fmla="*/ 263 w 283"/>
                  <a:gd name="T31" fmla="*/ 585 h 924"/>
                  <a:gd name="T32" fmla="*/ 270 w 283"/>
                  <a:gd name="T33" fmla="*/ 615 h 924"/>
                  <a:gd name="T34" fmla="*/ 275 w 283"/>
                  <a:gd name="T35" fmla="*/ 643 h 924"/>
                  <a:gd name="T36" fmla="*/ 279 w 283"/>
                  <a:gd name="T37" fmla="*/ 673 h 924"/>
                  <a:gd name="T38" fmla="*/ 282 w 283"/>
                  <a:gd name="T39" fmla="*/ 704 h 924"/>
                  <a:gd name="T40" fmla="*/ 283 w 283"/>
                  <a:gd name="T41" fmla="*/ 734 h 924"/>
                  <a:gd name="T42" fmla="*/ 283 w 283"/>
                  <a:gd name="T43" fmla="*/ 764 h 924"/>
                  <a:gd name="T44" fmla="*/ 281 w 283"/>
                  <a:gd name="T45" fmla="*/ 795 h 924"/>
                  <a:gd name="T46" fmla="*/ 278 w 283"/>
                  <a:gd name="T47" fmla="*/ 827 h 924"/>
                  <a:gd name="T48" fmla="*/ 272 w 283"/>
                  <a:gd name="T49" fmla="*/ 859 h 924"/>
                  <a:gd name="T50" fmla="*/ 265 w 283"/>
                  <a:gd name="T51" fmla="*/ 892 h 924"/>
                  <a:gd name="T52" fmla="*/ 254 w 283"/>
                  <a:gd name="T53" fmla="*/ 924 h 924"/>
                  <a:gd name="T54" fmla="*/ 241 w 283"/>
                  <a:gd name="T55" fmla="*/ 892 h 924"/>
                  <a:gd name="T56" fmla="*/ 229 w 283"/>
                  <a:gd name="T57" fmla="*/ 857 h 924"/>
                  <a:gd name="T58" fmla="*/ 218 w 283"/>
                  <a:gd name="T59" fmla="*/ 823 h 924"/>
                  <a:gd name="T60" fmla="*/ 209 w 283"/>
                  <a:gd name="T61" fmla="*/ 788 h 924"/>
                  <a:gd name="T62" fmla="*/ 192 w 283"/>
                  <a:gd name="T63" fmla="*/ 717 h 924"/>
                  <a:gd name="T64" fmla="*/ 177 w 283"/>
                  <a:gd name="T65" fmla="*/ 646 h 924"/>
                  <a:gd name="T66" fmla="*/ 169 w 283"/>
                  <a:gd name="T67" fmla="*/ 611 h 924"/>
                  <a:gd name="T68" fmla="*/ 160 w 283"/>
                  <a:gd name="T69" fmla="*/ 575 h 924"/>
                  <a:gd name="T70" fmla="*/ 151 w 283"/>
                  <a:gd name="T71" fmla="*/ 540 h 924"/>
                  <a:gd name="T72" fmla="*/ 142 w 283"/>
                  <a:gd name="T73" fmla="*/ 504 h 924"/>
                  <a:gd name="T74" fmla="*/ 130 w 283"/>
                  <a:gd name="T75" fmla="*/ 470 h 924"/>
                  <a:gd name="T76" fmla="*/ 119 w 283"/>
                  <a:gd name="T77" fmla="*/ 435 h 924"/>
                  <a:gd name="T78" fmla="*/ 105 w 283"/>
                  <a:gd name="T79" fmla="*/ 401 h 924"/>
                  <a:gd name="T80" fmla="*/ 89 w 283"/>
                  <a:gd name="T81" fmla="*/ 367 h 924"/>
                  <a:gd name="T82" fmla="*/ 0 w 283"/>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3" h="924">
                    <a:moveTo>
                      <a:pt x="0" y="0"/>
                    </a:moveTo>
                    <a:lnTo>
                      <a:pt x="11" y="29"/>
                    </a:lnTo>
                    <a:lnTo>
                      <a:pt x="23" y="57"/>
                    </a:lnTo>
                    <a:lnTo>
                      <a:pt x="35" y="84"/>
                    </a:lnTo>
                    <a:lnTo>
                      <a:pt x="49" y="113"/>
                    </a:lnTo>
                    <a:lnTo>
                      <a:pt x="76" y="168"/>
                    </a:lnTo>
                    <a:lnTo>
                      <a:pt x="105" y="223"/>
                    </a:lnTo>
                    <a:lnTo>
                      <a:pt x="132" y="278"/>
                    </a:lnTo>
                    <a:lnTo>
                      <a:pt x="161" y="333"/>
                    </a:lnTo>
                    <a:lnTo>
                      <a:pt x="188" y="388"/>
                    </a:lnTo>
                    <a:lnTo>
                      <a:pt x="213" y="443"/>
                    </a:lnTo>
                    <a:lnTo>
                      <a:pt x="225" y="471"/>
                    </a:lnTo>
                    <a:lnTo>
                      <a:pt x="236" y="500"/>
                    </a:lnTo>
                    <a:lnTo>
                      <a:pt x="246" y="527"/>
                    </a:lnTo>
                    <a:lnTo>
                      <a:pt x="254" y="556"/>
                    </a:lnTo>
                    <a:lnTo>
                      <a:pt x="263" y="585"/>
                    </a:lnTo>
                    <a:lnTo>
                      <a:pt x="270" y="615"/>
                    </a:lnTo>
                    <a:lnTo>
                      <a:pt x="275" y="643"/>
                    </a:lnTo>
                    <a:lnTo>
                      <a:pt x="279" y="673"/>
                    </a:lnTo>
                    <a:lnTo>
                      <a:pt x="282" y="704"/>
                    </a:lnTo>
                    <a:lnTo>
                      <a:pt x="283" y="734"/>
                    </a:lnTo>
                    <a:lnTo>
                      <a:pt x="283" y="764"/>
                    </a:lnTo>
                    <a:lnTo>
                      <a:pt x="281" y="795"/>
                    </a:lnTo>
                    <a:lnTo>
                      <a:pt x="278" y="827"/>
                    </a:lnTo>
                    <a:lnTo>
                      <a:pt x="272" y="859"/>
                    </a:lnTo>
                    <a:lnTo>
                      <a:pt x="265" y="892"/>
                    </a:lnTo>
                    <a:lnTo>
                      <a:pt x="254" y="924"/>
                    </a:lnTo>
                    <a:lnTo>
                      <a:pt x="241" y="892"/>
                    </a:lnTo>
                    <a:lnTo>
                      <a:pt x="229" y="857"/>
                    </a:lnTo>
                    <a:lnTo>
                      <a:pt x="218" y="823"/>
                    </a:lnTo>
                    <a:lnTo>
                      <a:pt x="209" y="788"/>
                    </a:lnTo>
                    <a:lnTo>
                      <a:pt x="192" y="717"/>
                    </a:lnTo>
                    <a:lnTo>
                      <a:pt x="177" y="646"/>
                    </a:lnTo>
                    <a:lnTo>
                      <a:pt x="169" y="611"/>
                    </a:lnTo>
                    <a:lnTo>
                      <a:pt x="160" y="575"/>
                    </a:lnTo>
                    <a:lnTo>
                      <a:pt x="151" y="540"/>
                    </a:lnTo>
                    <a:lnTo>
                      <a:pt x="142" y="504"/>
                    </a:lnTo>
                    <a:lnTo>
                      <a:pt x="130" y="470"/>
                    </a:lnTo>
                    <a:lnTo>
                      <a:pt x="119" y="435"/>
                    </a:lnTo>
                    <a:lnTo>
                      <a:pt x="105" y="401"/>
                    </a:lnTo>
                    <a:lnTo>
                      <a:pt x="89" y="367"/>
                    </a:lnTo>
                    <a:lnTo>
                      <a:pt x="0"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5" name="Freeform 1145"/>
              <p:cNvSpPr>
                <a:spLocks noChangeAspect="1"/>
              </p:cNvSpPr>
              <p:nvPr/>
            </p:nvSpPr>
            <p:spPr bwMode="auto">
              <a:xfrm>
                <a:off x="4324" y="2021"/>
                <a:ext cx="66" cy="172"/>
              </a:xfrm>
              <a:custGeom>
                <a:avLst/>
                <a:gdLst>
                  <a:gd name="T0" fmla="*/ 1453 w 1455"/>
                  <a:gd name="T1" fmla="*/ 0 h 3787"/>
                  <a:gd name="T2" fmla="*/ 1455 w 1455"/>
                  <a:gd name="T3" fmla="*/ 50 h 3787"/>
                  <a:gd name="T4" fmla="*/ 1455 w 1455"/>
                  <a:gd name="T5" fmla="*/ 103 h 3787"/>
                  <a:gd name="T6" fmla="*/ 1454 w 1455"/>
                  <a:gd name="T7" fmla="*/ 158 h 3787"/>
                  <a:gd name="T8" fmla="*/ 1452 w 1455"/>
                  <a:gd name="T9" fmla="*/ 213 h 3787"/>
                  <a:gd name="T10" fmla="*/ 1449 w 1455"/>
                  <a:gd name="T11" fmla="*/ 270 h 3787"/>
                  <a:gd name="T12" fmla="*/ 1444 w 1455"/>
                  <a:gd name="T13" fmla="*/ 328 h 3787"/>
                  <a:gd name="T14" fmla="*/ 1438 w 1455"/>
                  <a:gd name="T15" fmla="*/ 386 h 3787"/>
                  <a:gd name="T16" fmla="*/ 1432 w 1455"/>
                  <a:gd name="T17" fmla="*/ 446 h 3787"/>
                  <a:gd name="T18" fmla="*/ 1425 w 1455"/>
                  <a:gd name="T19" fmla="*/ 505 h 3787"/>
                  <a:gd name="T20" fmla="*/ 1417 w 1455"/>
                  <a:gd name="T21" fmla="*/ 565 h 3787"/>
                  <a:gd name="T22" fmla="*/ 1407 w 1455"/>
                  <a:gd name="T23" fmla="*/ 624 h 3787"/>
                  <a:gd name="T24" fmla="*/ 1397 w 1455"/>
                  <a:gd name="T25" fmla="*/ 684 h 3787"/>
                  <a:gd name="T26" fmla="*/ 1387 w 1455"/>
                  <a:gd name="T27" fmla="*/ 743 h 3787"/>
                  <a:gd name="T28" fmla="*/ 1376 w 1455"/>
                  <a:gd name="T29" fmla="*/ 802 h 3787"/>
                  <a:gd name="T30" fmla="*/ 1364 w 1455"/>
                  <a:gd name="T31" fmla="*/ 859 h 3787"/>
                  <a:gd name="T32" fmla="*/ 1353 w 1455"/>
                  <a:gd name="T33" fmla="*/ 917 h 3787"/>
                  <a:gd name="T34" fmla="*/ 1340 w 1455"/>
                  <a:gd name="T35" fmla="*/ 972 h 3787"/>
                  <a:gd name="T36" fmla="*/ 1327 w 1455"/>
                  <a:gd name="T37" fmla="*/ 1025 h 3787"/>
                  <a:gd name="T38" fmla="*/ 1315 w 1455"/>
                  <a:gd name="T39" fmla="*/ 1078 h 3787"/>
                  <a:gd name="T40" fmla="*/ 1301 w 1455"/>
                  <a:gd name="T41" fmla="*/ 1129 h 3787"/>
                  <a:gd name="T42" fmla="*/ 1288 w 1455"/>
                  <a:gd name="T43" fmla="*/ 1177 h 3787"/>
                  <a:gd name="T44" fmla="*/ 1274 w 1455"/>
                  <a:gd name="T45" fmla="*/ 1223 h 3787"/>
                  <a:gd name="T46" fmla="*/ 1260 w 1455"/>
                  <a:gd name="T47" fmla="*/ 1268 h 3787"/>
                  <a:gd name="T48" fmla="*/ 1246 w 1455"/>
                  <a:gd name="T49" fmla="*/ 1309 h 3787"/>
                  <a:gd name="T50" fmla="*/ 1233 w 1455"/>
                  <a:gd name="T51" fmla="*/ 1348 h 3787"/>
                  <a:gd name="T52" fmla="*/ 1219 w 1455"/>
                  <a:gd name="T53" fmla="*/ 1382 h 3787"/>
                  <a:gd name="T54" fmla="*/ 1207 w 1455"/>
                  <a:gd name="T55" fmla="*/ 1414 h 3787"/>
                  <a:gd name="T56" fmla="*/ 1194 w 1455"/>
                  <a:gd name="T57" fmla="*/ 1443 h 3787"/>
                  <a:gd name="T58" fmla="*/ 1181 w 1455"/>
                  <a:gd name="T59" fmla="*/ 1469 h 3787"/>
                  <a:gd name="T60" fmla="*/ 1170 w 1455"/>
                  <a:gd name="T61" fmla="*/ 1489 h 3787"/>
                  <a:gd name="T62" fmla="*/ 1158 w 1455"/>
                  <a:gd name="T63" fmla="*/ 1507 h 3787"/>
                  <a:gd name="T64" fmla="*/ 1147 w 1455"/>
                  <a:gd name="T65" fmla="*/ 1520 h 3787"/>
                  <a:gd name="T66" fmla="*/ 1086 w 1455"/>
                  <a:gd name="T67" fmla="*/ 1576 h 3787"/>
                  <a:gd name="T68" fmla="*/ 1027 w 1455"/>
                  <a:gd name="T69" fmla="*/ 1635 h 3787"/>
                  <a:gd name="T70" fmla="*/ 972 w 1455"/>
                  <a:gd name="T71" fmla="*/ 1694 h 3787"/>
                  <a:gd name="T72" fmla="*/ 919 w 1455"/>
                  <a:gd name="T73" fmla="*/ 1755 h 3787"/>
                  <a:gd name="T74" fmla="*/ 867 w 1455"/>
                  <a:gd name="T75" fmla="*/ 1817 h 3787"/>
                  <a:gd name="T76" fmla="*/ 819 w 1455"/>
                  <a:gd name="T77" fmla="*/ 1881 h 3787"/>
                  <a:gd name="T78" fmla="*/ 772 w 1455"/>
                  <a:gd name="T79" fmla="*/ 1947 h 3787"/>
                  <a:gd name="T80" fmla="*/ 727 w 1455"/>
                  <a:gd name="T81" fmla="*/ 2012 h 3787"/>
                  <a:gd name="T82" fmla="*/ 685 w 1455"/>
                  <a:gd name="T83" fmla="*/ 2080 h 3787"/>
                  <a:gd name="T84" fmla="*/ 643 w 1455"/>
                  <a:gd name="T85" fmla="*/ 2149 h 3787"/>
                  <a:gd name="T86" fmla="*/ 604 w 1455"/>
                  <a:gd name="T87" fmla="*/ 2217 h 3787"/>
                  <a:gd name="T88" fmla="*/ 567 w 1455"/>
                  <a:gd name="T89" fmla="*/ 2288 h 3787"/>
                  <a:gd name="T90" fmla="*/ 530 w 1455"/>
                  <a:gd name="T91" fmla="*/ 2359 h 3787"/>
                  <a:gd name="T92" fmla="*/ 496 w 1455"/>
                  <a:gd name="T93" fmla="*/ 2431 h 3787"/>
                  <a:gd name="T94" fmla="*/ 461 w 1455"/>
                  <a:gd name="T95" fmla="*/ 2504 h 3787"/>
                  <a:gd name="T96" fmla="*/ 429 w 1455"/>
                  <a:gd name="T97" fmla="*/ 2577 h 3787"/>
                  <a:gd name="T98" fmla="*/ 398 w 1455"/>
                  <a:gd name="T99" fmla="*/ 2651 h 3787"/>
                  <a:gd name="T100" fmla="*/ 369 w 1455"/>
                  <a:gd name="T101" fmla="*/ 2725 h 3787"/>
                  <a:gd name="T102" fmla="*/ 340 w 1455"/>
                  <a:gd name="T103" fmla="*/ 2800 h 3787"/>
                  <a:gd name="T104" fmla="*/ 311 w 1455"/>
                  <a:gd name="T105" fmla="*/ 2876 h 3787"/>
                  <a:gd name="T106" fmla="*/ 283 w 1455"/>
                  <a:gd name="T107" fmla="*/ 2951 h 3787"/>
                  <a:gd name="T108" fmla="*/ 256 w 1455"/>
                  <a:gd name="T109" fmla="*/ 3027 h 3787"/>
                  <a:gd name="T110" fmla="*/ 230 w 1455"/>
                  <a:gd name="T111" fmla="*/ 3104 h 3787"/>
                  <a:gd name="T112" fmla="*/ 203 w 1455"/>
                  <a:gd name="T113" fmla="*/ 3180 h 3787"/>
                  <a:gd name="T114" fmla="*/ 153 w 1455"/>
                  <a:gd name="T115" fmla="*/ 3332 h 3787"/>
                  <a:gd name="T116" fmla="*/ 102 w 1455"/>
                  <a:gd name="T117" fmla="*/ 3484 h 3787"/>
                  <a:gd name="T118" fmla="*/ 52 w 1455"/>
                  <a:gd name="T119" fmla="*/ 3636 h 3787"/>
                  <a:gd name="T120" fmla="*/ 0 w 1455"/>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3787">
                    <a:moveTo>
                      <a:pt x="1453" y="0"/>
                    </a:moveTo>
                    <a:lnTo>
                      <a:pt x="1455" y="50"/>
                    </a:lnTo>
                    <a:lnTo>
                      <a:pt x="1455" y="103"/>
                    </a:lnTo>
                    <a:lnTo>
                      <a:pt x="1454" y="158"/>
                    </a:lnTo>
                    <a:lnTo>
                      <a:pt x="1452" y="213"/>
                    </a:lnTo>
                    <a:lnTo>
                      <a:pt x="1449" y="270"/>
                    </a:lnTo>
                    <a:lnTo>
                      <a:pt x="1444" y="328"/>
                    </a:lnTo>
                    <a:lnTo>
                      <a:pt x="1438" y="386"/>
                    </a:lnTo>
                    <a:lnTo>
                      <a:pt x="1432" y="446"/>
                    </a:lnTo>
                    <a:lnTo>
                      <a:pt x="1425" y="505"/>
                    </a:lnTo>
                    <a:lnTo>
                      <a:pt x="1417" y="565"/>
                    </a:lnTo>
                    <a:lnTo>
                      <a:pt x="1407" y="624"/>
                    </a:lnTo>
                    <a:lnTo>
                      <a:pt x="1397" y="684"/>
                    </a:lnTo>
                    <a:lnTo>
                      <a:pt x="1387" y="743"/>
                    </a:lnTo>
                    <a:lnTo>
                      <a:pt x="1376" y="802"/>
                    </a:lnTo>
                    <a:lnTo>
                      <a:pt x="1364" y="859"/>
                    </a:lnTo>
                    <a:lnTo>
                      <a:pt x="1353" y="917"/>
                    </a:lnTo>
                    <a:lnTo>
                      <a:pt x="1340" y="972"/>
                    </a:lnTo>
                    <a:lnTo>
                      <a:pt x="1327" y="1025"/>
                    </a:lnTo>
                    <a:lnTo>
                      <a:pt x="1315" y="1078"/>
                    </a:lnTo>
                    <a:lnTo>
                      <a:pt x="1301" y="1129"/>
                    </a:lnTo>
                    <a:lnTo>
                      <a:pt x="1288" y="1177"/>
                    </a:lnTo>
                    <a:lnTo>
                      <a:pt x="1274" y="1223"/>
                    </a:lnTo>
                    <a:lnTo>
                      <a:pt x="1260" y="1268"/>
                    </a:lnTo>
                    <a:lnTo>
                      <a:pt x="1246" y="1309"/>
                    </a:lnTo>
                    <a:lnTo>
                      <a:pt x="1233" y="1348"/>
                    </a:lnTo>
                    <a:lnTo>
                      <a:pt x="1219" y="1382"/>
                    </a:lnTo>
                    <a:lnTo>
                      <a:pt x="1207" y="1414"/>
                    </a:lnTo>
                    <a:lnTo>
                      <a:pt x="1194" y="1443"/>
                    </a:lnTo>
                    <a:lnTo>
                      <a:pt x="1181" y="1469"/>
                    </a:lnTo>
                    <a:lnTo>
                      <a:pt x="1170" y="1489"/>
                    </a:lnTo>
                    <a:lnTo>
                      <a:pt x="1158" y="1507"/>
                    </a:lnTo>
                    <a:lnTo>
                      <a:pt x="1147" y="1520"/>
                    </a:lnTo>
                    <a:lnTo>
                      <a:pt x="1086" y="1576"/>
                    </a:lnTo>
                    <a:lnTo>
                      <a:pt x="1027" y="1635"/>
                    </a:lnTo>
                    <a:lnTo>
                      <a:pt x="972" y="1694"/>
                    </a:lnTo>
                    <a:lnTo>
                      <a:pt x="919" y="1755"/>
                    </a:lnTo>
                    <a:lnTo>
                      <a:pt x="867" y="1817"/>
                    </a:lnTo>
                    <a:lnTo>
                      <a:pt x="819" y="1881"/>
                    </a:lnTo>
                    <a:lnTo>
                      <a:pt x="772" y="1947"/>
                    </a:lnTo>
                    <a:lnTo>
                      <a:pt x="727" y="2012"/>
                    </a:lnTo>
                    <a:lnTo>
                      <a:pt x="685" y="2080"/>
                    </a:lnTo>
                    <a:lnTo>
                      <a:pt x="643" y="2149"/>
                    </a:lnTo>
                    <a:lnTo>
                      <a:pt x="604" y="2217"/>
                    </a:lnTo>
                    <a:lnTo>
                      <a:pt x="567" y="2288"/>
                    </a:lnTo>
                    <a:lnTo>
                      <a:pt x="530" y="2359"/>
                    </a:lnTo>
                    <a:lnTo>
                      <a:pt x="496" y="2431"/>
                    </a:lnTo>
                    <a:lnTo>
                      <a:pt x="461" y="2504"/>
                    </a:lnTo>
                    <a:lnTo>
                      <a:pt x="429" y="2577"/>
                    </a:lnTo>
                    <a:lnTo>
                      <a:pt x="398" y="2651"/>
                    </a:lnTo>
                    <a:lnTo>
                      <a:pt x="369" y="2725"/>
                    </a:lnTo>
                    <a:lnTo>
                      <a:pt x="340" y="2800"/>
                    </a:lnTo>
                    <a:lnTo>
                      <a:pt x="311" y="2876"/>
                    </a:lnTo>
                    <a:lnTo>
                      <a:pt x="283" y="2951"/>
                    </a:lnTo>
                    <a:lnTo>
                      <a:pt x="256" y="3027"/>
                    </a:lnTo>
                    <a:lnTo>
                      <a:pt x="230" y="3104"/>
                    </a:lnTo>
                    <a:lnTo>
                      <a:pt x="203" y="3180"/>
                    </a:lnTo>
                    <a:lnTo>
                      <a:pt x="153" y="3332"/>
                    </a:lnTo>
                    <a:lnTo>
                      <a:pt x="102" y="3484"/>
                    </a:lnTo>
                    <a:lnTo>
                      <a:pt x="52" y="3636"/>
                    </a:lnTo>
                    <a:lnTo>
                      <a:pt x="0"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6" name="Freeform 1146"/>
              <p:cNvSpPr>
                <a:spLocks noChangeAspect="1"/>
              </p:cNvSpPr>
              <p:nvPr/>
            </p:nvSpPr>
            <p:spPr bwMode="auto">
              <a:xfrm>
                <a:off x="4329" y="2068"/>
                <a:ext cx="36" cy="96"/>
              </a:xfrm>
              <a:custGeom>
                <a:avLst/>
                <a:gdLst>
                  <a:gd name="T0" fmla="*/ 791 w 791"/>
                  <a:gd name="T1" fmla="*/ 0 h 2103"/>
                  <a:gd name="T2" fmla="*/ 785 w 791"/>
                  <a:gd name="T3" fmla="*/ 1 h 2103"/>
                  <a:gd name="T4" fmla="*/ 779 w 791"/>
                  <a:gd name="T5" fmla="*/ 3 h 2103"/>
                  <a:gd name="T6" fmla="*/ 772 w 791"/>
                  <a:gd name="T7" fmla="*/ 6 h 2103"/>
                  <a:gd name="T8" fmla="*/ 765 w 791"/>
                  <a:gd name="T9" fmla="*/ 10 h 2103"/>
                  <a:gd name="T10" fmla="*/ 758 w 791"/>
                  <a:gd name="T11" fmla="*/ 14 h 2103"/>
                  <a:gd name="T12" fmla="*/ 751 w 791"/>
                  <a:gd name="T13" fmla="*/ 20 h 2103"/>
                  <a:gd name="T14" fmla="*/ 744 w 791"/>
                  <a:gd name="T15" fmla="*/ 27 h 2103"/>
                  <a:gd name="T16" fmla="*/ 736 w 791"/>
                  <a:gd name="T17" fmla="*/ 35 h 2103"/>
                  <a:gd name="T18" fmla="*/ 721 w 791"/>
                  <a:gd name="T19" fmla="*/ 52 h 2103"/>
                  <a:gd name="T20" fmla="*/ 705 w 791"/>
                  <a:gd name="T21" fmla="*/ 71 h 2103"/>
                  <a:gd name="T22" fmla="*/ 691 w 791"/>
                  <a:gd name="T23" fmla="*/ 92 h 2103"/>
                  <a:gd name="T24" fmla="*/ 676 w 791"/>
                  <a:gd name="T25" fmla="*/ 115 h 2103"/>
                  <a:gd name="T26" fmla="*/ 662 w 791"/>
                  <a:gd name="T27" fmla="*/ 137 h 2103"/>
                  <a:gd name="T28" fmla="*/ 649 w 791"/>
                  <a:gd name="T29" fmla="*/ 160 h 2103"/>
                  <a:gd name="T30" fmla="*/ 637 w 791"/>
                  <a:gd name="T31" fmla="*/ 182 h 2103"/>
                  <a:gd name="T32" fmla="*/ 626 w 791"/>
                  <a:gd name="T33" fmla="*/ 203 h 2103"/>
                  <a:gd name="T34" fmla="*/ 617 w 791"/>
                  <a:gd name="T35" fmla="*/ 222 h 2103"/>
                  <a:gd name="T36" fmla="*/ 609 w 791"/>
                  <a:gd name="T37" fmla="*/ 240 h 2103"/>
                  <a:gd name="T38" fmla="*/ 603 w 791"/>
                  <a:gd name="T39" fmla="*/ 255 h 2103"/>
                  <a:gd name="T40" fmla="*/ 600 w 791"/>
                  <a:gd name="T41" fmla="*/ 266 h 2103"/>
                  <a:gd name="T42" fmla="*/ 563 w 791"/>
                  <a:gd name="T43" fmla="*/ 371 h 2103"/>
                  <a:gd name="T44" fmla="*/ 527 w 791"/>
                  <a:gd name="T45" fmla="*/ 474 h 2103"/>
                  <a:gd name="T46" fmla="*/ 493 w 791"/>
                  <a:gd name="T47" fmla="*/ 574 h 2103"/>
                  <a:gd name="T48" fmla="*/ 461 w 791"/>
                  <a:gd name="T49" fmla="*/ 673 h 2103"/>
                  <a:gd name="T50" fmla="*/ 429 w 791"/>
                  <a:gd name="T51" fmla="*/ 769 h 2103"/>
                  <a:gd name="T52" fmla="*/ 399 w 791"/>
                  <a:gd name="T53" fmla="*/ 865 h 2103"/>
                  <a:gd name="T54" fmla="*/ 368 w 791"/>
                  <a:gd name="T55" fmla="*/ 960 h 2103"/>
                  <a:gd name="T56" fmla="*/ 338 w 791"/>
                  <a:gd name="T57" fmla="*/ 1054 h 2103"/>
                  <a:gd name="T58" fmla="*/ 308 w 791"/>
                  <a:gd name="T59" fmla="*/ 1150 h 2103"/>
                  <a:gd name="T60" fmla="*/ 278 w 791"/>
                  <a:gd name="T61" fmla="*/ 1246 h 2103"/>
                  <a:gd name="T62" fmla="*/ 247 w 791"/>
                  <a:gd name="T63" fmla="*/ 1343 h 2103"/>
                  <a:gd name="T64" fmla="*/ 216 w 791"/>
                  <a:gd name="T65" fmla="*/ 1442 h 2103"/>
                  <a:gd name="T66" fmla="*/ 183 w 791"/>
                  <a:gd name="T67" fmla="*/ 1543 h 2103"/>
                  <a:gd name="T68" fmla="*/ 150 w 791"/>
                  <a:gd name="T69" fmla="*/ 1646 h 2103"/>
                  <a:gd name="T70" fmla="*/ 114 w 791"/>
                  <a:gd name="T71" fmla="*/ 1753 h 2103"/>
                  <a:gd name="T72" fmla="*/ 77 w 791"/>
                  <a:gd name="T73" fmla="*/ 1862 h 2103"/>
                  <a:gd name="T74" fmla="*/ 67 w 791"/>
                  <a:gd name="T75" fmla="*/ 1888 h 2103"/>
                  <a:gd name="T76" fmla="*/ 56 w 791"/>
                  <a:gd name="T77" fmla="*/ 1918 h 2103"/>
                  <a:gd name="T78" fmla="*/ 44 w 791"/>
                  <a:gd name="T79" fmla="*/ 1950 h 2103"/>
                  <a:gd name="T80" fmla="*/ 34 w 791"/>
                  <a:gd name="T81" fmla="*/ 1983 h 2103"/>
                  <a:gd name="T82" fmla="*/ 24 w 791"/>
                  <a:gd name="T83" fmla="*/ 2015 h 2103"/>
                  <a:gd name="T84" fmla="*/ 15 w 791"/>
                  <a:gd name="T85" fmla="*/ 2047 h 2103"/>
                  <a:gd name="T86" fmla="*/ 6 w 791"/>
                  <a:gd name="T87" fmla="*/ 2077 h 2103"/>
                  <a:gd name="T88" fmla="*/ 0 w 791"/>
                  <a:gd name="T8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3">
                    <a:moveTo>
                      <a:pt x="791" y="0"/>
                    </a:moveTo>
                    <a:lnTo>
                      <a:pt x="785" y="1"/>
                    </a:lnTo>
                    <a:lnTo>
                      <a:pt x="779" y="3"/>
                    </a:lnTo>
                    <a:lnTo>
                      <a:pt x="772" y="6"/>
                    </a:lnTo>
                    <a:lnTo>
                      <a:pt x="765" y="10"/>
                    </a:lnTo>
                    <a:lnTo>
                      <a:pt x="758" y="14"/>
                    </a:lnTo>
                    <a:lnTo>
                      <a:pt x="751" y="20"/>
                    </a:lnTo>
                    <a:lnTo>
                      <a:pt x="744" y="27"/>
                    </a:lnTo>
                    <a:lnTo>
                      <a:pt x="736" y="35"/>
                    </a:lnTo>
                    <a:lnTo>
                      <a:pt x="721" y="52"/>
                    </a:lnTo>
                    <a:lnTo>
                      <a:pt x="705" y="71"/>
                    </a:lnTo>
                    <a:lnTo>
                      <a:pt x="691" y="92"/>
                    </a:lnTo>
                    <a:lnTo>
                      <a:pt x="676" y="115"/>
                    </a:lnTo>
                    <a:lnTo>
                      <a:pt x="662" y="137"/>
                    </a:lnTo>
                    <a:lnTo>
                      <a:pt x="649" y="160"/>
                    </a:lnTo>
                    <a:lnTo>
                      <a:pt x="637" y="182"/>
                    </a:lnTo>
                    <a:lnTo>
                      <a:pt x="626" y="203"/>
                    </a:lnTo>
                    <a:lnTo>
                      <a:pt x="617" y="222"/>
                    </a:lnTo>
                    <a:lnTo>
                      <a:pt x="609" y="240"/>
                    </a:lnTo>
                    <a:lnTo>
                      <a:pt x="603" y="255"/>
                    </a:lnTo>
                    <a:lnTo>
                      <a:pt x="600" y="266"/>
                    </a:lnTo>
                    <a:lnTo>
                      <a:pt x="563" y="371"/>
                    </a:lnTo>
                    <a:lnTo>
                      <a:pt x="527" y="474"/>
                    </a:lnTo>
                    <a:lnTo>
                      <a:pt x="493" y="574"/>
                    </a:lnTo>
                    <a:lnTo>
                      <a:pt x="461" y="673"/>
                    </a:lnTo>
                    <a:lnTo>
                      <a:pt x="429" y="769"/>
                    </a:lnTo>
                    <a:lnTo>
                      <a:pt x="399" y="865"/>
                    </a:lnTo>
                    <a:lnTo>
                      <a:pt x="368" y="960"/>
                    </a:lnTo>
                    <a:lnTo>
                      <a:pt x="338" y="1054"/>
                    </a:lnTo>
                    <a:lnTo>
                      <a:pt x="308" y="1150"/>
                    </a:lnTo>
                    <a:lnTo>
                      <a:pt x="278" y="1246"/>
                    </a:lnTo>
                    <a:lnTo>
                      <a:pt x="247" y="1343"/>
                    </a:lnTo>
                    <a:lnTo>
                      <a:pt x="216" y="1442"/>
                    </a:lnTo>
                    <a:lnTo>
                      <a:pt x="183" y="1543"/>
                    </a:lnTo>
                    <a:lnTo>
                      <a:pt x="150" y="1646"/>
                    </a:lnTo>
                    <a:lnTo>
                      <a:pt x="114" y="1753"/>
                    </a:lnTo>
                    <a:lnTo>
                      <a:pt x="77" y="1862"/>
                    </a:lnTo>
                    <a:lnTo>
                      <a:pt x="67" y="1888"/>
                    </a:lnTo>
                    <a:lnTo>
                      <a:pt x="56" y="1918"/>
                    </a:lnTo>
                    <a:lnTo>
                      <a:pt x="44" y="1950"/>
                    </a:lnTo>
                    <a:lnTo>
                      <a:pt x="34" y="1983"/>
                    </a:lnTo>
                    <a:lnTo>
                      <a:pt x="24" y="2015"/>
                    </a:lnTo>
                    <a:lnTo>
                      <a:pt x="15" y="2047"/>
                    </a:lnTo>
                    <a:lnTo>
                      <a:pt x="6" y="2077"/>
                    </a:lnTo>
                    <a:lnTo>
                      <a:pt x="0" y="21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7" name="Freeform 1147"/>
              <p:cNvSpPr>
                <a:spLocks noChangeAspect="1"/>
              </p:cNvSpPr>
              <p:nvPr/>
            </p:nvSpPr>
            <p:spPr bwMode="auto">
              <a:xfrm>
                <a:off x="4343" y="2025"/>
                <a:ext cx="51" cy="217"/>
              </a:xfrm>
              <a:custGeom>
                <a:avLst/>
                <a:gdLst>
                  <a:gd name="T0" fmla="*/ 5 w 1109"/>
                  <a:gd name="T1" fmla="*/ 4651 h 4775"/>
                  <a:gd name="T2" fmla="*/ 16 w 1109"/>
                  <a:gd name="T3" fmla="*/ 4466 h 4775"/>
                  <a:gd name="T4" fmla="*/ 25 w 1109"/>
                  <a:gd name="T5" fmla="*/ 4346 h 4775"/>
                  <a:gd name="T6" fmla="*/ 37 w 1109"/>
                  <a:gd name="T7" fmla="*/ 4227 h 4775"/>
                  <a:gd name="T8" fmla="*/ 53 w 1109"/>
                  <a:gd name="T9" fmla="*/ 4111 h 4775"/>
                  <a:gd name="T10" fmla="*/ 72 w 1109"/>
                  <a:gd name="T11" fmla="*/ 3996 h 4775"/>
                  <a:gd name="T12" fmla="*/ 97 w 1109"/>
                  <a:gd name="T13" fmla="*/ 3884 h 4775"/>
                  <a:gd name="T14" fmla="*/ 127 w 1109"/>
                  <a:gd name="T15" fmla="*/ 3774 h 4775"/>
                  <a:gd name="T16" fmla="*/ 163 w 1109"/>
                  <a:gd name="T17" fmla="*/ 3665 h 4775"/>
                  <a:gd name="T18" fmla="*/ 206 w 1109"/>
                  <a:gd name="T19" fmla="*/ 3559 h 4775"/>
                  <a:gd name="T20" fmla="*/ 255 w 1109"/>
                  <a:gd name="T21" fmla="*/ 3455 h 4775"/>
                  <a:gd name="T22" fmla="*/ 313 w 1109"/>
                  <a:gd name="T23" fmla="*/ 3353 h 4775"/>
                  <a:gd name="T24" fmla="*/ 379 w 1109"/>
                  <a:gd name="T25" fmla="*/ 3254 h 4775"/>
                  <a:gd name="T26" fmla="*/ 455 w 1109"/>
                  <a:gd name="T27" fmla="*/ 3156 h 4775"/>
                  <a:gd name="T28" fmla="*/ 540 w 1109"/>
                  <a:gd name="T29" fmla="*/ 3062 h 4775"/>
                  <a:gd name="T30" fmla="*/ 615 w 1109"/>
                  <a:gd name="T31" fmla="*/ 2986 h 4775"/>
                  <a:gd name="T32" fmla="*/ 667 w 1109"/>
                  <a:gd name="T33" fmla="*/ 2922 h 4775"/>
                  <a:gd name="T34" fmla="*/ 715 w 1109"/>
                  <a:gd name="T35" fmla="*/ 2855 h 4775"/>
                  <a:gd name="T36" fmla="*/ 758 w 1109"/>
                  <a:gd name="T37" fmla="*/ 2782 h 4775"/>
                  <a:gd name="T38" fmla="*/ 796 w 1109"/>
                  <a:gd name="T39" fmla="*/ 2705 h 4775"/>
                  <a:gd name="T40" fmla="*/ 832 w 1109"/>
                  <a:gd name="T41" fmla="*/ 2625 h 4775"/>
                  <a:gd name="T42" fmla="*/ 861 w 1109"/>
                  <a:gd name="T43" fmla="*/ 2543 h 4775"/>
                  <a:gd name="T44" fmla="*/ 888 w 1109"/>
                  <a:gd name="T45" fmla="*/ 2458 h 4775"/>
                  <a:gd name="T46" fmla="*/ 912 w 1109"/>
                  <a:gd name="T47" fmla="*/ 2371 h 4775"/>
                  <a:gd name="T48" fmla="*/ 932 w 1109"/>
                  <a:gd name="T49" fmla="*/ 2284 h 4775"/>
                  <a:gd name="T50" fmla="*/ 948 w 1109"/>
                  <a:gd name="T51" fmla="*/ 2198 h 4775"/>
                  <a:gd name="T52" fmla="*/ 963 w 1109"/>
                  <a:gd name="T53" fmla="*/ 2112 h 4775"/>
                  <a:gd name="T54" fmla="*/ 978 w 1109"/>
                  <a:gd name="T55" fmla="*/ 1985 h 4775"/>
                  <a:gd name="T56" fmla="*/ 992 w 1109"/>
                  <a:gd name="T57" fmla="*/ 1824 h 4775"/>
                  <a:gd name="T58" fmla="*/ 1000 w 1109"/>
                  <a:gd name="T59" fmla="*/ 1639 h 4775"/>
                  <a:gd name="T60" fmla="*/ 1012 w 1109"/>
                  <a:gd name="T61" fmla="*/ 1421 h 4775"/>
                  <a:gd name="T62" fmla="*/ 1028 w 1109"/>
                  <a:gd name="T63" fmla="*/ 1202 h 4775"/>
                  <a:gd name="T64" fmla="*/ 1044 w 1109"/>
                  <a:gd name="T65" fmla="*/ 984 h 4775"/>
                  <a:gd name="T66" fmla="*/ 1061 w 1109"/>
                  <a:gd name="T67" fmla="*/ 765 h 4775"/>
                  <a:gd name="T68" fmla="*/ 1076 w 1109"/>
                  <a:gd name="T69" fmla="*/ 547 h 4775"/>
                  <a:gd name="T70" fmla="*/ 1092 w 1109"/>
                  <a:gd name="T71" fmla="*/ 328 h 4775"/>
                  <a:gd name="T72" fmla="*/ 1104 w 1109"/>
                  <a:gd name="T73" fmla="*/ 110 h 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4775">
                    <a:moveTo>
                      <a:pt x="0" y="4775"/>
                    </a:moveTo>
                    <a:lnTo>
                      <a:pt x="5" y="4651"/>
                    </a:lnTo>
                    <a:lnTo>
                      <a:pt x="12" y="4528"/>
                    </a:lnTo>
                    <a:lnTo>
                      <a:pt x="16" y="4466"/>
                    </a:lnTo>
                    <a:lnTo>
                      <a:pt x="20" y="4406"/>
                    </a:lnTo>
                    <a:lnTo>
                      <a:pt x="25" y="4346"/>
                    </a:lnTo>
                    <a:lnTo>
                      <a:pt x="31" y="4287"/>
                    </a:lnTo>
                    <a:lnTo>
                      <a:pt x="37" y="4227"/>
                    </a:lnTo>
                    <a:lnTo>
                      <a:pt x="45" y="4169"/>
                    </a:lnTo>
                    <a:lnTo>
                      <a:pt x="53" y="4111"/>
                    </a:lnTo>
                    <a:lnTo>
                      <a:pt x="62" y="4054"/>
                    </a:lnTo>
                    <a:lnTo>
                      <a:pt x="72" y="3996"/>
                    </a:lnTo>
                    <a:lnTo>
                      <a:pt x="85" y="3940"/>
                    </a:lnTo>
                    <a:lnTo>
                      <a:pt x="97" y="3884"/>
                    </a:lnTo>
                    <a:lnTo>
                      <a:pt x="112" y="3828"/>
                    </a:lnTo>
                    <a:lnTo>
                      <a:pt x="127" y="3774"/>
                    </a:lnTo>
                    <a:lnTo>
                      <a:pt x="145" y="3719"/>
                    </a:lnTo>
                    <a:lnTo>
                      <a:pt x="163" y="3665"/>
                    </a:lnTo>
                    <a:lnTo>
                      <a:pt x="184" y="3612"/>
                    </a:lnTo>
                    <a:lnTo>
                      <a:pt x="206" y="3559"/>
                    </a:lnTo>
                    <a:lnTo>
                      <a:pt x="229" y="3507"/>
                    </a:lnTo>
                    <a:lnTo>
                      <a:pt x="255" y="3455"/>
                    </a:lnTo>
                    <a:lnTo>
                      <a:pt x="283" y="3403"/>
                    </a:lnTo>
                    <a:lnTo>
                      <a:pt x="313" y="3353"/>
                    </a:lnTo>
                    <a:lnTo>
                      <a:pt x="345" y="3303"/>
                    </a:lnTo>
                    <a:lnTo>
                      <a:pt x="379" y="3254"/>
                    </a:lnTo>
                    <a:lnTo>
                      <a:pt x="416" y="3204"/>
                    </a:lnTo>
                    <a:lnTo>
                      <a:pt x="455" y="3156"/>
                    </a:lnTo>
                    <a:lnTo>
                      <a:pt x="496" y="3109"/>
                    </a:lnTo>
                    <a:lnTo>
                      <a:pt x="540" y="3062"/>
                    </a:lnTo>
                    <a:lnTo>
                      <a:pt x="587" y="3015"/>
                    </a:lnTo>
                    <a:lnTo>
                      <a:pt x="615" y="2986"/>
                    </a:lnTo>
                    <a:lnTo>
                      <a:pt x="641" y="2955"/>
                    </a:lnTo>
                    <a:lnTo>
                      <a:pt x="667" y="2922"/>
                    </a:lnTo>
                    <a:lnTo>
                      <a:pt x="692" y="2889"/>
                    </a:lnTo>
                    <a:lnTo>
                      <a:pt x="715" y="2855"/>
                    </a:lnTo>
                    <a:lnTo>
                      <a:pt x="736" y="2819"/>
                    </a:lnTo>
                    <a:lnTo>
                      <a:pt x="758" y="2782"/>
                    </a:lnTo>
                    <a:lnTo>
                      <a:pt x="778" y="2744"/>
                    </a:lnTo>
                    <a:lnTo>
                      <a:pt x="796" y="2705"/>
                    </a:lnTo>
                    <a:lnTo>
                      <a:pt x="814" y="2666"/>
                    </a:lnTo>
                    <a:lnTo>
                      <a:pt x="832" y="2625"/>
                    </a:lnTo>
                    <a:lnTo>
                      <a:pt x="847" y="2584"/>
                    </a:lnTo>
                    <a:lnTo>
                      <a:pt x="861" y="2543"/>
                    </a:lnTo>
                    <a:lnTo>
                      <a:pt x="876" y="2500"/>
                    </a:lnTo>
                    <a:lnTo>
                      <a:pt x="888" y="2458"/>
                    </a:lnTo>
                    <a:lnTo>
                      <a:pt x="901" y="2415"/>
                    </a:lnTo>
                    <a:lnTo>
                      <a:pt x="912" y="2371"/>
                    </a:lnTo>
                    <a:lnTo>
                      <a:pt x="922" y="2328"/>
                    </a:lnTo>
                    <a:lnTo>
                      <a:pt x="932" y="2284"/>
                    </a:lnTo>
                    <a:lnTo>
                      <a:pt x="941" y="2241"/>
                    </a:lnTo>
                    <a:lnTo>
                      <a:pt x="948" y="2198"/>
                    </a:lnTo>
                    <a:lnTo>
                      <a:pt x="956" y="2155"/>
                    </a:lnTo>
                    <a:lnTo>
                      <a:pt x="963" y="2112"/>
                    </a:lnTo>
                    <a:lnTo>
                      <a:pt x="969" y="2069"/>
                    </a:lnTo>
                    <a:lnTo>
                      <a:pt x="978" y="1985"/>
                    </a:lnTo>
                    <a:lnTo>
                      <a:pt x="986" y="1903"/>
                    </a:lnTo>
                    <a:lnTo>
                      <a:pt x="992" y="1824"/>
                    </a:lnTo>
                    <a:lnTo>
                      <a:pt x="995" y="1748"/>
                    </a:lnTo>
                    <a:lnTo>
                      <a:pt x="1000" y="1639"/>
                    </a:lnTo>
                    <a:lnTo>
                      <a:pt x="1006" y="1529"/>
                    </a:lnTo>
                    <a:lnTo>
                      <a:pt x="1012" y="1421"/>
                    </a:lnTo>
                    <a:lnTo>
                      <a:pt x="1019" y="1311"/>
                    </a:lnTo>
                    <a:lnTo>
                      <a:pt x="1028" y="1202"/>
                    </a:lnTo>
                    <a:lnTo>
                      <a:pt x="1036" y="1092"/>
                    </a:lnTo>
                    <a:lnTo>
                      <a:pt x="1044" y="984"/>
                    </a:lnTo>
                    <a:lnTo>
                      <a:pt x="1053" y="874"/>
                    </a:lnTo>
                    <a:lnTo>
                      <a:pt x="1061" y="765"/>
                    </a:lnTo>
                    <a:lnTo>
                      <a:pt x="1069" y="655"/>
                    </a:lnTo>
                    <a:lnTo>
                      <a:pt x="1076" y="547"/>
                    </a:lnTo>
                    <a:lnTo>
                      <a:pt x="1085" y="437"/>
                    </a:lnTo>
                    <a:lnTo>
                      <a:pt x="1092" y="328"/>
                    </a:lnTo>
                    <a:lnTo>
                      <a:pt x="1098" y="218"/>
                    </a:lnTo>
                    <a:lnTo>
                      <a:pt x="1104" y="110"/>
                    </a:lnTo>
                    <a:lnTo>
                      <a:pt x="1109"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8" name="Freeform 1148"/>
              <p:cNvSpPr>
                <a:spLocks noChangeAspect="1"/>
              </p:cNvSpPr>
              <p:nvPr/>
            </p:nvSpPr>
            <p:spPr bwMode="auto">
              <a:xfrm>
                <a:off x="4347" y="2028"/>
                <a:ext cx="46" cy="175"/>
              </a:xfrm>
              <a:custGeom>
                <a:avLst/>
                <a:gdLst>
                  <a:gd name="T0" fmla="*/ 1 w 1008"/>
                  <a:gd name="T1" fmla="*/ 3737 h 3850"/>
                  <a:gd name="T2" fmla="*/ 2 w 1008"/>
                  <a:gd name="T3" fmla="*/ 3564 h 3850"/>
                  <a:gd name="T4" fmla="*/ 6 w 1008"/>
                  <a:gd name="T5" fmla="*/ 3448 h 3850"/>
                  <a:gd name="T6" fmla="*/ 13 w 1008"/>
                  <a:gd name="T7" fmla="*/ 3331 h 3850"/>
                  <a:gd name="T8" fmla="*/ 24 w 1008"/>
                  <a:gd name="T9" fmla="*/ 3215 h 3850"/>
                  <a:gd name="T10" fmla="*/ 39 w 1008"/>
                  <a:gd name="T11" fmla="*/ 3099 h 3850"/>
                  <a:gd name="T12" fmla="*/ 60 w 1008"/>
                  <a:gd name="T13" fmla="*/ 2987 h 3850"/>
                  <a:gd name="T14" fmla="*/ 87 w 1008"/>
                  <a:gd name="T15" fmla="*/ 2875 h 3850"/>
                  <a:gd name="T16" fmla="*/ 121 w 1008"/>
                  <a:gd name="T17" fmla="*/ 2767 h 3850"/>
                  <a:gd name="T18" fmla="*/ 162 w 1008"/>
                  <a:gd name="T19" fmla="*/ 2663 h 3850"/>
                  <a:gd name="T20" fmla="*/ 214 w 1008"/>
                  <a:gd name="T21" fmla="*/ 2564 h 3850"/>
                  <a:gd name="T22" fmla="*/ 274 w 1008"/>
                  <a:gd name="T23" fmla="*/ 2470 h 3850"/>
                  <a:gd name="T24" fmla="*/ 345 w 1008"/>
                  <a:gd name="T25" fmla="*/ 2381 h 3850"/>
                  <a:gd name="T26" fmla="*/ 428 w 1008"/>
                  <a:gd name="T27" fmla="*/ 2299 h 3850"/>
                  <a:gd name="T28" fmla="*/ 523 w 1008"/>
                  <a:gd name="T29" fmla="*/ 2225 h 3850"/>
                  <a:gd name="T30" fmla="*/ 603 w 1008"/>
                  <a:gd name="T31" fmla="*/ 2170 h 3850"/>
                  <a:gd name="T32" fmla="*/ 655 w 1008"/>
                  <a:gd name="T33" fmla="*/ 2123 h 3850"/>
                  <a:gd name="T34" fmla="*/ 699 w 1008"/>
                  <a:gd name="T35" fmla="*/ 2071 h 3850"/>
                  <a:gd name="T36" fmla="*/ 736 w 1008"/>
                  <a:gd name="T37" fmla="*/ 2013 h 3850"/>
                  <a:gd name="T38" fmla="*/ 767 w 1008"/>
                  <a:gd name="T39" fmla="*/ 1952 h 3850"/>
                  <a:gd name="T40" fmla="*/ 793 w 1008"/>
                  <a:gd name="T41" fmla="*/ 1886 h 3850"/>
                  <a:gd name="T42" fmla="*/ 814 w 1008"/>
                  <a:gd name="T43" fmla="*/ 1816 h 3850"/>
                  <a:gd name="T44" fmla="*/ 830 w 1008"/>
                  <a:gd name="T45" fmla="*/ 1743 h 3850"/>
                  <a:gd name="T46" fmla="*/ 843 w 1008"/>
                  <a:gd name="T47" fmla="*/ 1668 h 3850"/>
                  <a:gd name="T48" fmla="*/ 852 w 1008"/>
                  <a:gd name="T49" fmla="*/ 1593 h 3850"/>
                  <a:gd name="T50" fmla="*/ 862 w 1008"/>
                  <a:gd name="T51" fmla="*/ 1476 h 3850"/>
                  <a:gd name="T52" fmla="*/ 870 w 1008"/>
                  <a:gd name="T53" fmla="*/ 1318 h 3850"/>
                  <a:gd name="T54" fmla="*/ 876 w 1008"/>
                  <a:gd name="T55" fmla="*/ 1164 h 3850"/>
                  <a:gd name="T56" fmla="*/ 881 w 1008"/>
                  <a:gd name="T57" fmla="*/ 1049 h 3850"/>
                  <a:gd name="T58" fmla="*/ 884 w 1008"/>
                  <a:gd name="T59" fmla="*/ 972 h 3850"/>
                  <a:gd name="T60" fmla="*/ 890 w 1008"/>
                  <a:gd name="T61" fmla="*/ 897 h 3850"/>
                  <a:gd name="T62" fmla="*/ 897 w 1008"/>
                  <a:gd name="T63" fmla="*/ 825 h 3850"/>
                  <a:gd name="T64" fmla="*/ 913 w 1008"/>
                  <a:gd name="T65" fmla="*/ 721 h 3850"/>
                  <a:gd name="T66" fmla="*/ 934 w 1008"/>
                  <a:gd name="T67" fmla="*/ 585 h 3850"/>
                  <a:gd name="T68" fmla="*/ 951 w 1008"/>
                  <a:gd name="T69" fmla="*/ 495 h 3850"/>
                  <a:gd name="T70" fmla="*/ 961 w 1008"/>
                  <a:gd name="T71" fmla="*/ 438 h 3850"/>
                  <a:gd name="T72" fmla="*/ 974 w 1008"/>
                  <a:gd name="T73" fmla="*/ 331 h 3850"/>
                  <a:gd name="T74" fmla="*/ 986 w 1008"/>
                  <a:gd name="T75" fmla="*/ 178 h 3850"/>
                  <a:gd name="T76" fmla="*/ 996 w 1008"/>
                  <a:gd name="T77" fmla="*/ 75 h 3850"/>
                  <a:gd name="T78" fmla="*/ 1003 w 1008"/>
                  <a:gd name="T79" fmla="*/ 21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3850">
                    <a:moveTo>
                      <a:pt x="0" y="3850"/>
                    </a:moveTo>
                    <a:lnTo>
                      <a:pt x="1" y="3737"/>
                    </a:lnTo>
                    <a:lnTo>
                      <a:pt x="2" y="3623"/>
                    </a:lnTo>
                    <a:lnTo>
                      <a:pt x="2" y="3564"/>
                    </a:lnTo>
                    <a:lnTo>
                      <a:pt x="4" y="3507"/>
                    </a:lnTo>
                    <a:lnTo>
                      <a:pt x="6" y="3448"/>
                    </a:lnTo>
                    <a:lnTo>
                      <a:pt x="9" y="3390"/>
                    </a:lnTo>
                    <a:lnTo>
                      <a:pt x="13" y="3331"/>
                    </a:lnTo>
                    <a:lnTo>
                      <a:pt x="18" y="3273"/>
                    </a:lnTo>
                    <a:lnTo>
                      <a:pt x="24" y="3215"/>
                    </a:lnTo>
                    <a:lnTo>
                      <a:pt x="31" y="3157"/>
                    </a:lnTo>
                    <a:lnTo>
                      <a:pt x="39" y="3099"/>
                    </a:lnTo>
                    <a:lnTo>
                      <a:pt x="49" y="3043"/>
                    </a:lnTo>
                    <a:lnTo>
                      <a:pt x="60" y="2987"/>
                    </a:lnTo>
                    <a:lnTo>
                      <a:pt x="72" y="2930"/>
                    </a:lnTo>
                    <a:lnTo>
                      <a:pt x="87" y="2875"/>
                    </a:lnTo>
                    <a:lnTo>
                      <a:pt x="102" y="2820"/>
                    </a:lnTo>
                    <a:lnTo>
                      <a:pt x="121" y="2767"/>
                    </a:lnTo>
                    <a:lnTo>
                      <a:pt x="140" y="2715"/>
                    </a:lnTo>
                    <a:lnTo>
                      <a:pt x="162" y="2663"/>
                    </a:lnTo>
                    <a:lnTo>
                      <a:pt x="187" y="2613"/>
                    </a:lnTo>
                    <a:lnTo>
                      <a:pt x="214" y="2564"/>
                    </a:lnTo>
                    <a:lnTo>
                      <a:pt x="243" y="2516"/>
                    </a:lnTo>
                    <a:lnTo>
                      <a:pt x="274" y="2470"/>
                    </a:lnTo>
                    <a:lnTo>
                      <a:pt x="308" y="2424"/>
                    </a:lnTo>
                    <a:lnTo>
                      <a:pt x="345" y="2381"/>
                    </a:lnTo>
                    <a:lnTo>
                      <a:pt x="385" y="2339"/>
                    </a:lnTo>
                    <a:lnTo>
                      <a:pt x="428" y="2299"/>
                    </a:lnTo>
                    <a:lnTo>
                      <a:pt x="473" y="2261"/>
                    </a:lnTo>
                    <a:lnTo>
                      <a:pt x="523" y="2225"/>
                    </a:lnTo>
                    <a:lnTo>
                      <a:pt x="574" y="2191"/>
                    </a:lnTo>
                    <a:lnTo>
                      <a:pt x="603" y="2170"/>
                    </a:lnTo>
                    <a:lnTo>
                      <a:pt x="630" y="2147"/>
                    </a:lnTo>
                    <a:lnTo>
                      <a:pt x="655" y="2123"/>
                    </a:lnTo>
                    <a:lnTo>
                      <a:pt x="677" y="2098"/>
                    </a:lnTo>
                    <a:lnTo>
                      <a:pt x="699" y="2071"/>
                    </a:lnTo>
                    <a:lnTo>
                      <a:pt x="719" y="2043"/>
                    </a:lnTo>
                    <a:lnTo>
                      <a:pt x="736" y="2013"/>
                    </a:lnTo>
                    <a:lnTo>
                      <a:pt x="753" y="1983"/>
                    </a:lnTo>
                    <a:lnTo>
                      <a:pt x="767" y="1952"/>
                    </a:lnTo>
                    <a:lnTo>
                      <a:pt x="782" y="1919"/>
                    </a:lnTo>
                    <a:lnTo>
                      <a:pt x="793" y="1886"/>
                    </a:lnTo>
                    <a:lnTo>
                      <a:pt x="804" y="1851"/>
                    </a:lnTo>
                    <a:lnTo>
                      <a:pt x="814" y="1816"/>
                    </a:lnTo>
                    <a:lnTo>
                      <a:pt x="823" y="1780"/>
                    </a:lnTo>
                    <a:lnTo>
                      <a:pt x="830" y="1743"/>
                    </a:lnTo>
                    <a:lnTo>
                      <a:pt x="838" y="1706"/>
                    </a:lnTo>
                    <a:lnTo>
                      <a:pt x="843" y="1668"/>
                    </a:lnTo>
                    <a:lnTo>
                      <a:pt x="848" y="1630"/>
                    </a:lnTo>
                    <a:lnTo>
                      <a:pt x="852" y="1593"/>
                    </a:lnTo>
                    <a:lnTo>
                      <a:pt x="856" y="1554"/>
                    </a:lnTo>
                    <a:lnTo>
                      <a:pt x="862" y="1476"/>
                    </a:lnTo>
                    <a:lnTo>
                      <a:pt x="866" y="1397"/>
                    </a:lnTo>
                    <a:lnTo>
                      <a:pt x="870" y="1318"/>
                    </a:lnTo>
                    <a:lnTo>
                      <a:pt x="873" y="1240"/>
                    </a:lnTo>
                    <a:lnTo>
                      <a:pt x="876" y="1164"/>
                    </a:lnTo>
                    <a:lnTo>
                      <a:pt x="880" y="1089"/>
                    </a:lnTo>
                    <a:lnTo>
                      <a:pt x="881" y="1049"/>
                    </a:lnTo>
                    <a:lnTo>
                      <a:pt x="882" y="1010"/>
                    </a:lnTo>
                    <a:lnTo>
                      <a:pt x="884" y="972"/>
                    </a:lnTo>
                    <a:lnTo>
                      <a:pt x="887" y="934"/>
                    </a:lnTo>
                    <a:lnTo>
                      <a:pt x="890" y="897"/>
                    </a:lnTo>
                    <a:lnTo>
                      <a:pt x="893" y="861"/>
                    </a:lnTo>
                    <a:lnTo>
                      <a:pt x="897" y="825"/>
                    </a:lnTo>
                    <a:lnTo>
                      <a:pt x="903" y="789"/>
                    </a:lnTo>
                    <a:lnTo>
                      <a:pt x="913" y="721"/>
                    </a:lnTo>
                    <a:lnTo>
                      <a:pt x="923" y="653"/>
                    </a:lnTo>
                    <a:lnTo>
                      <a:pt x="934" y="585"/>
                    </a:lnTo>
                    <a:lnTo>
                      <a:pt x="944" y="519"/>
                    </a:lnTo>
                    <a:lnTo>
                      <a:pt x="951" y="495"/>
                    </a:lnTo>
                    <a:lnTo>
                      <a:pt x="956" y="468"/>
                    </a:lnTo>
                    <a:lnTo>
                      <a:pt x="961" y="438"/>
                    </a:lnTo>
                    <a:lnTo>
                      <a:pt x="967" y="404"/>
                    </a:lnTo>
                    <a:lnTo>
                      <a:pt x="974" y="331"/>
                    </a:lnTo>
                    <a:lnTo>
                      <a:pt x="981" y="255"/>
                    </a:lnTo>
                    <a:lnTo>
                      <a:pt x="986" y="178"/>
                    </a:lnTo>
                    <a:lnTo>
                      <a:pt x="992" y="107"/>
                    </a:lnTo>
                    <a:lnTo>
                      <a:pt x="996" y="75"/>
                    </a:lnTo>
                    <a:lnTo>
                      <a:pt x="1000" y="47"/>
                    </a:lnTo>
                    <a:lnTo>
                      <a:pt x="1003" y="21"/>
                    </a:lnTo>
                    <a:lnTo>
                      <a:pt x="100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59" name="Freeform 1149"/>
              <p:cNvSpPr>
                <a:spLocks noChangeAspect="1"/>
              </p:cNvSpPr>
              <p:nvPr/>
            </p:nvSpPr>
            <p:spPr bwMode="auto">
              <a:xfrm>
                <a:off x="4348" y="2038"/>
                <a:ext cx="46" cy="213"/>
              </a:xfrm>
              <a:custGeom>
                <a:avLst/>
                <a:gdLst>
                  <a:gd name="T0" fmla="*/ 3 w 995"/>
                  <a:gd name="T1" fmla="*/ 4666 h 4699"/>
                  <a:gd name="T2" fmla="*/ 10 w 995"/>
                  <a:gd name="T3" fmla="*/ 4599 h 4699"/>
                  <a:gd name="T4" fmla="*/ 19 w 995"/>
                  <a:gd name="T5" fmla="*/ 4533 h 4699"/>
                  <a:gd name="T6" fmla="*/ 32 w 995"/>
                  <a:gd name="T7" fmla="*/ 4466 h 4699"/>
                  <a:gd name="T8" fmla="*/ 46 w 995"/>
                  <a:gd name="T9" fmla="*/ 4399 h 4699"/>
                  <a:gd name="T10" fmla="*/ 65 w 995"/>
                  <a:gd name="T11" fmla="*/ 4335 h 4699"/>
                  <a:gd name="T12" fmla="*/ 84 w 995"/>
                  <a:gd name="T13" fmla="*/ 4270 h 4699"/>
                  <a:gd name="T14" fmla="*/ 108 w 995"/>
                  <a:gd name="T15" fmla="*/ 4207 h 4699"/>
                  <a:gd name="T16" fmla="*/ 134 w 995"/>
                  <a:gd name="T17" fmla="*/ 4144 h 4699"/>
                  <a:gd name="T18" fmla="*/ 164 w 995"/>
                  <a:gd name="T19" fmla="*/ 4083 h 4699"/>
                  <a:gd name="T20" fmla="*/ 196 w 995"/>
                  <a:gd name="T21" fmla="*/ 4024 h 4699"/>
                  <a:gd name="T22" fmla="*/ 232 w 995"/>
                  <a:gd name="T23" fmla="*/ 3967 h 4699"/>
                  <a:gd name="T24" fmla="*/ 270 w 995"/>
                  <a:gd name="T25" fmla="*/ 3911 h 4699"/>
                  <a:gd name="T26" fmla="*/ 313 w 995"/>
                  <a:gd name="T27" fmla="*/ 3858 h 4699"/>
                  <a:gd name="T28" fmla="*/ 358 w 995"/>
                  <a:gd name="T29" fmla="*/ 3808 h 4699"/>
                  <a:gd name="T30" fmla="*/ 408 w 995"/>
                  <a:gd name="T31" fmla="*/ 3759 h 4699"/>
                  <a:gd name="T32" fmla="*/ 451 w 995"/>
                  <a:gd name="T33" fmla="*/ 3720 h 4699"/>
                  <a:gd name="T34" fmla="*/ 483 w 995"/>
                  <a:gd name="T35" fmla="*/ 3690 h 4699"/>
                  <a:gd name="T36" fmla="*/ 512 w 995"/>
                  <a:gd name="T37" fmla="*/ 3658 h 4699"/>
                  <a:gd name="T38" fmla="*/ 537 w 995"/>
                  <a:gd name="T39" fmla="*/ 3625 h 4699"/>
                  <a:gd name="T40" fmla="*/ 560 w 995"/>
                  <a:gd name="T41" fmla="*/ 3592 h 4699"/>
                  <a:gd name="T42" fmla="*/ 580 w 995"/>
                  <a:gd name="T43" fmla="*/ 3558 h 4699"/>
                  <a:gd name="T44" fmla="*/ 606 w 995"/>
                  <a:gd name="T45" fmla="*/ 3507 h 4699"/>
                  <a:gd name="T46" fmla="*/ 635 w 995"/>
                  <a:gd name="T47" fmla="*/ 3436 h 4699"/>
                  <a:gd name="T48" fmla="*/ 659 w 995"/>
                  <a:gd name="T49" fmla="*/ 3365 h 4699"/>
                  <a:gd name="T50" fmla="*/ 692 w 995"/>
                  <a:gd name="T51" fmla="*/ 3255 h 4699"/>
                  <a:gd name="T52" fmla="*/ 717 w 995"/>
                  <a:gd name="T53" fmla="*/ 3167 h 4699"/>
                  <a:gd name="T54" fmla="*/ 734 w 995"/>
                  <a:gd name="T55" fmla="*/ 3094 h 4699"/>
                  <a:gd name="T56" fmla="*/ 758 w 995"/>
                  <a:gd name="T57" fmla="*/ 2991 h 4699"/>
                  <a:gd name="T58" fmla="*/ 775 w 995"/>
                  <a:gd name="T59" fmla="*/ 2908 h 4699"/>
                  <a:gd name="T60" fmla="*/ 778 w 995"/>
                  <a:gd name="T61" fmla="*/ 2849 h 4699"/>
                  <a:gd name="T62" fmla="*/ 784 w 995"/>
                  <a:gd name="T63" fmla="*/ 2744 h 4699"/>
                  <a:gd name="T64" fmla="*/ 799 w 995"/>
                  <a:gd name="T65" fmla="*/ 2524 h 4699"/>
                  <a:gd name="T66" fmla="*/ 830 w 995"/>
                  <a:gd name="T67" fmla="*/ 2143 h 4699"/>
                  <a:gd name="T68" fmla="*/ 870 w 995"/>
                  <a:gd name="T69" fmla="*/ 1697 h 4699"/>
                  <a:gd name="T70" fmla="*/ 912 w 995"/>
                  <a:gd name="T71" fmla="*/ 1229 h 4699"/>
                  <a:gd name="T72" fmla="*/ 950 w 995"/>
                  <a:gd name="T73" fmla="*/ 777 h 4699"/>
                  <a:gd name="T74" fmla="*/ 979 w 995"/>
                  <a:gd name="T75" fmla="*/ 387 h 4699"/>
                  <a:gd name="T76" fmla="*/ 992 w 995"/>
                  <a:gd name="T77" fmla="*/ 157 h 4699"/>
                  <a:gd name="T78" fmla="*/ 995 w 995"/>
                  <a:gd name="T79"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5" h="4699">
                    <a:moveTo>
                      <a:pt x="0" y="4699"/>
                    </a:moveTo>
                    <a:lnTo>
                      <a:pt x="3" y="4666"/>
                    </a:lnTo>
                    <a:lnTo>
                      <a:pt x="6" y="4632"/>
                    </a:lnTo>
                    <a:lnTo>
                      <a:pt x="10" y="4599"/>
                    </a:lnTo>
                    <a:lnTo>
                      <a:pt x="14" y="4566"/>
                    </a:lnTo>
                    <a:lnTo>
                      <a:pt x="19" y="4533"/>
                    </a:lnTo>
                    <a:lnTo>
                      <a:pt x="26" y="4499"/>
                    </a:lnTo>
                    <a:lnTo>
                      <a:pt x="32" y="4466"/>
                    </a:lnTo>
                    <a:lnTo>
                      <a:pt x="39" y="4433"/>
                    </a:lnTo>
                    <a:lnTo>
                      <a:pt x="46" y="4399"/>
                    </a:lnTo>
                    <a:lnTo>
                      <a:pt x="56" y="4367"/>
                    </a:lnTo>
                    <a:lnTo>
                      <a:pt x="65" y="4335"/>
                    </a:lnTo>
                    <a:lnTo>
                      <a:pt x="74" y="4302"/>
                    </a:lnTo>
                    <a:lnTo>
                      <a:pt x="84" y="4270"/>
                    </a:lnTo>
                    <a:lnTo>
                      <a:pt x="96" y="4238"/>
                    </a:lnTo>
                    <a:lnTo>
                      <a:pt x="108" y="4207"/>
                    </a:lnTo>
                    <a:lnTo>
                      <a:pt x="121" y="4175"/>
                    </a:lnTo>
                    <a:lnTo>
                      <a:pt x="134" y="4144"/>
                    </a:lnTo>
                    <a:lnTo>
                      <a:pt x="149" y="4113"/>
                    </a:lnTo>
                    <a:lnTo>
                      <a:pt x="164" y="4083"/>
                    </a:lnTo>
                    <a:lnTo>
                      <a:pt x="180" y="4053"/>
                    </a:lnTo>
                    <a:lnTo>
                      <a:pt x="196" y="4024"/>
                    </a:lnTo>
                    <a:lnTo>
                      <a:pt x="214" y="3995"/>
                    </a:lnTo>
                    <a:lnTo>
                      <a:pt x="232" y="3967"/>
                    </a:lnTo>
                    <a:lnTo>
                      <a:pt x="251" y="3939"/>
                    </a:lnTo>
                    <a:lnTo>
                      <a:pt x="270" y="3911"/>
                    </a:lnTo>
                    <a:lnTo>
                      <a:pt x="291" y="3884"/>
                    </a:lnTo>
                    <a:lnTo>
                      <a:pt x="313" y="3858"/>
                    </a:lnTo>
                    <a:lnTo>
                      <a:pt x="335" y="3832"/>
                    </a:lnTo>
                    <a:lnTo>
                      <a:pt x="358" y="3808"/>
                    </a:lnTo>
                    <a:lnTo>
                      <a:pt x="383" y="3783"/>
                    </a:lnTo>
                    <a:lnTo>
                      <a:pt x="408" y="3759"/>
                    </a:lnTo>
                    <a:lnTo>
                      <a:pt x="434" y="3737"/>
                    </a:lnTo>
                    <a:lnTo>
                      <a:pt x="451" y="3720"/>
                    </a:lnTo>
                    <a:lnTo>
                      <a:pt x="468" y="3705"/>
                    </a:lnTo>
                    <a:lnTo>
                      <a:pt x="483" y="3690"/>
                    </a:lnTo>
                    <a:lnTo>
                      <a:pt x="498" y="3673"/>
                    </a:lnTo>
                    <a:lnTo>
                      <a:pt x="512" y="3658"/>
                    </a:lnTo>
                    <a:lnTo>
                      <a:pt x="524" y="3641"/>
                    </a:lnTo>
                    <a:lnTo>
                      <a:pt x="537" y="3625"/>
                    </a:lnTo>
                    <a:lnTo>
                      <a:pt x="549" y="3609"/>
                    </a:lnTo>
                    <a:lnTo>
                      <a:pt x="560" y="3592"/>
                    </a:lnTo>
                    <a:lnTo>
                      <a:pt x="571" y="3575"/>
                    </a:lnTo>
                    <a:lnTo>
                      <a:pt x="580" y="3558"/>
                    </a:lnTo>
                    <a:lnTo>
                      <a:pt x="589" y="3541"/>
                    </a:lnTo>
                    <a:lnTo>
                      <a:pt x="606" y="3507"/>
                    </a:lnTo>
                    <a:lnTo>
                      <a:pt x="621" y="3472"/>
                    </a:lnTo>
                    <a:lnTo>
                      <a:pt x="635" y="3436"/>
                    </a:lnTo>
                    <a:lnTo>
                      <a:pt x="647" y="3401"/>
                    </a:lnTo>
                    <a:lnTo>
                      <a:pt x="659" y="3365"/>
                    </a:lnTo>
                    <a:lnTo>
                      <a:pt x="670" y="3329"/>
                    </a:lnTo>
                    <a:lnTo>
                      <a:pt x="692" y="3255"/>
                    </a:lnTo>
                    <a:lnTo>
                      <a:pt x="714" y="3179"/>
                    </a:lnTo>
                    <a:lnTo>
                      <a:pt x="717" y="3167"/>
                    </a:lnTo>
                    <a:lnTo>
                      <a:pt x="724" y="3137"/>
                    </a:lnTo>
                    <a:lnTo>
                      <a:pt x="734" y="3094"/>
                    </a:lnTo>
                    <a:lnTo>
                      <a:pt x="745" y="3043"/>
                    </a:lnTo>
                    <a:lnTo>
                      <a:pt x="758" y="2991"/>
                    </a:lnTo>
                    <a:lnTo>
                      <a:pt x="768" y="2944"/>
                    </a:lnTo>
                    <a:lnTo>
                      <a:pt x="775" y="2908"/>
                    </a:lnTo>
                    <a:lnTo>
                      <a:pt x="777" y="2887"/>
                    </a:lnTo>
                    <a:lnTo>
                      <a:pt x="778" y="2849"/>
                    </a:lnTo>
                    <a:lnTo>
                      <a:pt x="781" y="2801"/>
                    </a:lnTo>
                    <a:lnTo>
                      <a:pt x="784" y="2744"/>
                    </a:lnTo>
                    <a:lnTo>
                      <a:pt x="788" y="2678"/>
                    </a:lnTo>
                    <a:lnTo>
                      <a:pt x="799" y="2524"/>
                    </a:lnTo>
                    <a:lnTo>
                      <a:pt x="814" y="2344"/>
                    </a:lnTo>
                    <a:lnTo>
                      <a:pt x="830" y="2143"/>
                    </a:lnTo>
                    <a:lnTo>
                      <a:pt x="850" y="1925"/>
                    </a:lnTo>
                    <a:lnTo>
                      <a:pt x="870" y="1697"/>
                    </a:lnTo>
                    <a:lnTo>
                      <a:pt x="891" y="1463"/>
                    </a:lnTo>
                    <a:lnTo>
                      <a:pt x="912" y="1229"/>
                    </a:lnTo>
                    <a:lnTo>
                      <a:pt x="931" y="998"/>
                    </a:lnTo>
                    <a:lnTo>
                      <a:pt x="950" y="777"/>
                    </a:lnTo>
                    <a:lnTo>
                      <a:pt x="966" y="572"/>
                    </a:lnTo>
                    <a:lnTo>
                      <a:pt x="979" y="387"/>
                    </a:lnTo>
                    <a:lnTo>
                      <a:pt x="989" y="226"/>
                    </a:lnTo>
                    <a:lnTo>
                      <a:pt x="992" y="157"/>
                    </a:lnTo>
                    <a:lnTo>
                      <a:pt x="994" y="95"/>
                    </a:lnTo>
                    <a:lnTo>
                      <a:pt x="995" y="43"/>
                    </a:lnTo>
                    <a:lnTo>
                      <a:pt x="99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0" name="Freeform 1150"/>
              <p:cNvSpPr>
                <a:spLocks noChangeAspect="1"/>
              </p:cNvSpPr>
              <p:nvPr/>
            </p:nvSpPr>
            <p:spPr bwMode="auto">
              <a:xfrm>
                <a:off x="4354" y="2049"/>
                <a:ext cx="39" cy="216"/>
              </a:xfrm>
              <a:custGeom>
                <a:avLst/>
                <a:gdLst>
                  <a:gd name="T0" fmla="*/ 6 w 856"/>
                  <a:gd name="T1" fmla="*/ 4708 h 4762"/>
                  <a:gd name="T2" fmla="*/ 17 w 856"/>
                  <a:gd name="T3" fmla="*/ 4609 h 4762"/>
                  <a:gd name="T4" fmla="*/ 31 w 856"/>
                  <a:gd name="T5" fmla="*/ 4516 h 4762"/>
                  <a:gd name="T6" fmla="*/ 48 w 856"/>
                  <a:gd name="T7" fmla="*/ 4433 h 4762"/>
                  <a:gd name="T8" fmla="*/ 66 w 856"/>
                  <a:gd name="T9" fmla="*/ 4356 h 4762"/>
                  <a:gd name="T10" fmla="*/ 87 w 856"/>
                  <a:gd name="T11" fmla="*/ 4287 h 4762"/>
                  <a:gd name="T12" fmla="*/ 110 w 856"/>
                  <a:gd name="T13" fmla="*/ 4223 h 4762"/>
                  <a:gd name="T14" fmla="*/ 137 w 856"/>
                  <a:gd name="T15" fmla="*/ 4165 h 4762"/>
                  <a:gd name="T16" fmla="*/ 165 w 856"/>
                  <a:gd name="T17" fmla="*/ 4110 h 4762"/>
                  <a:gd name="T18" fmla="*/ 197 w 856"/>
                  <a:gd name="T19" fmla="*/ 4060 h 4762"/>
                  <a:gd name="T20" fmla="*/ 231 w 856"/>
                  <a:gd name="T21" fmla="*/ 4014 h 4762"/>
                  <a:gd name="T22" fmla="*/ 268 w 856"/>
                  <a:gd name="T23" fmla="*/ 3970 h 4762"/>
                  <a:gd name="T24" fmla="*/ 308 w 856"/>
                  <a:gd name="T25" fmla="*/ 3928 h 4762"/>
                  <a:gd name="T26" fmla="*/ 351 w 856"/>
                  <a:gd name="T27" fmla="*/ 3887 h 4762"/>
                  <a:gd name="T28" fmla="*/ 422 w 856"/>
                  <a:gd name="T29" fmla="*/ 3827 h 4762"/>
                  <a:gd name="T30" fmla="*/ 490 w 856"/>
                  <a:gd name="T31" fmla="*/ 3772 h 4762"/>
                  <a:gd name="T32" fmla="*/ 524 w 856"/>
                  <a:gd name="T33" fmla="*/ 3734 h 4762"/>
                  <a:gd name="T34" fmla="*/ 556 w 856"/>
                  <a:gd name="T35" fmla="*/ 3686 h 4762"/>
                  <a:gd name="T36" fmla="*/ 586 w 856"/>
                  <a:gd name="T37" fmla="*/ 3627 h 4762"/>
                  <a:gd name="T38" fmla="*/ 615 w 856"/>
                  <a:gd name="T39" fmla="*/ 3559 h 4762"/>
                  <a:gd name="T40" fmla="*/ 641 w 856"/>
                  <a:gd name="T41" fmla="*/ 3484 h 4762"/>
                  <a:gd name="T42" fmla="*/ 664 w 856"/>
                  <a:gd name="T43" fmla="*/ 3403 h 4762"/>
                  <a:gd name="T44" fmla="*/ 686 w 856"/>
                  <a:gd name="T45" fmla="*/ 3317 h 4762"/>
                  <a:gd name="T46" fmla="*/ 705 w 856"/>
                  <a:gd name="T47" fmla="*/ 3226 h 4762"/>
                  <a:gd name="T48" fmla="*/ 721 w 856"/>
                  <a:gd name="T49" fmla="*/ 3133 h 4762"/>
                  <a:gd name="T50" fmla="*/ 736 w 856"/>
                  <a:gd name="T51" fmla="*/ 3036 h 4762"/>
                  <a:gd name="T52" fmla="*/ 747 w 856"/>
                  <a:gd name="T53" fmla="*/ 2939 h 4762"/>
                  <a:gd name="T54" fmla="*/ 756 w 856"/>
                  <a:gd name="T55" fmla="*/ 2842 h 4762"/>
                  <a:gd name="T56" fmla="*/ 763 w 856"/>
                  <a:gd name="T57" fmla="*/ 2747 h 4762"/>
                  <a:gd name="T58" fmla="*/ 766 w 856"/>
                  <a:gd name="T59" fmla="*/ 2654 h 4762"/>
                  <a:gd name="T60" fmla="*/ 767 w 856"/>
                  <a:gd name="T61" fmla="*/ 2563 h 4762"/>
                  <a:gd name="T62" fmla="*/ 767 w 856"/>
                  <a:gd name="T63" fmla="*/ 2491 h 4762"/>
                  <a:gd name="T64" fmla="*/ 770 w 856"/>
                  <a:gd name="T65" fmla="*/ 2402 h 4762"/>
                  <a:gd name="T66" fmla="*/ 775 w 856"/>
                  <a:gd name="T67" fmla="*/ 2297 h 4762"/>
                  <a:gd name="T68" fmla="*/ 778 w 856"/>
                  <a:gd name="T69" fmla="*/ 2195 h 4762"/>
                  <a:gd name="T70" fmla="*/ 779 w 856"/>
                  <a:gd name="T71" fmla="*/ 2134 h 4762"/>
                  <a:gd name="T72" fmla="*/ 782 w 856"/>
                  <a:gd name="T73" fmla="*/ 2052 h 4762"/>
                  <a:gd name="T74" fmla="*/ 787 w 856"/>
                  <a:gd name="T75" fmla="*/ 1946 h 4762"/>
                  <a:gd name="T76" fmla="*/ 790 w 856"/>
                  <a:gd name="T77" fmla="*/ 1860 h 4762"/>
                  <a:gd name="T78" fmla="*/ 794 w 856"/>
                  <a:gd name="T79" fmla="*/ 1792 h 4762"/>
                  <a:gd name="T80" fmla="*/ 801 w 856"/>
                  <a:gd name="T81" fmla="*/ 1623 h 4762"/>
                  <a:gd name="T82" fmla="*/ 809 w 856"/>
                  <a:gd name="T83" fmla="*/ 1373 h 4762"/>
                  <a:gd name="T84" fmla="*/ 818 w 856"/>
                  <a:gd name="T85" fmla="*/ 1075 h 4762"/>
                  <a:gd name="T86" fmla="*/ 828 w 856"/>
                  <a:gd name="T87" fmla="*/ 761 h 4762"/>
                  <a:gd name="T88" fmla="*/ 837 w 856"/>
                  <a:gd name="T89" fmla="*/ 463 h 4762"/>
                  <a:gd name="T90" fmla="*/ 845 w 856"/>
                  <a:gd name="T91" fmla="*/ 212 h 4762"/>
                  <a:gd name="T92" fmla="*/ 852 w 856"/>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4762">
                    <a:moveTo>
                      <a:pt x="0" y="4762"/>
                    </a:moveTo>
                    <a:lnTo>
                      <a:pt x="6" y="4708"/>
                    </a:lnTo>
                    <a:lnTo>
                      <a:pt x="11" y="4657"/>
                    </a:lnTo>
                    <a:lnTo>
                      <a:pt x="17" y="4609"/>
                    </a:lnTo>
                    <a:lnTo>
                      <a:pt x="24" y="4562"/>
                    </a:lnTo>
                    <a:lnTo>
                      <a:pt x="31" y="4516"/>
                    </a:lnTo>
                    <a:lnTo>
                      <a:pt x="39" y="4474"/>
                    </a:lnTo>
                    <a:lnTo>
                      <a:pt x="48" y="4433"/>
                    </a:lnTo>
                    <a:lnTo>
                      <a:pt x="56" y="4394"/>
                    </a:lnTo>
                    <a:lnTo>
                      <a:pt x="66" y="4356"/>
                    </a:lnTo>
                    <a:lnTo>
                      <a:pt x="76" y="4320"/>
                    </a:lnTo>
                    <a:lnTo>
                      <a:pt x="87" y="4287"/>
                    </a:lnTo>
                    <a:lnTo>
                      <a:pt x="99" y="4254"/>
                    </a:lnTo>
                    <a:lnTo>
                      <a:pt x="110" y="4223"/>
                    </a:lnTo>
                    <a:lnTo>
                      <a:pt x="123" y="4193"/>
                    </a:lnTo>
                    <a:lnTo>
                      <a:pt x="137" y="4165"/>
                    </a:lnTo>
                    <a:lnTo>
                      <a:pt x="150" y="4137"/>
                    </a:lnTo>
                    <a:lnTo>
                      <a:pt x="165" y="4110"/>
                    </a:lnTo>
                    <a:lnTo>
                      <a:pt x="180" y="4085"/>
                    </a:lnTo>
                    <a:lnTo>
                      <a:pt x="197" y="4060"/>
                    </a:lnTo>
                    <a:lnTo>
                      <a:pt x="213" y="4036"/>
                    </a:lnTo>
                    <a:lnTo>
                      <a:pt x="231" y="4014"/>
                    </a:lnTo>
                    <a:lnTo>
                      <a:pt x="249" y="3991"/>
                    </a:lnTo>
                    <a:lnTo>
                      <a:pt x="268" y="3970"/>
                    </a:lnTo>
                    <a:lnTo>
                      <a:pt x="288" y="3948"/>
                    </a:lnTo>
                    <a:lnTo>
                      <a:pt x="308" y="3928"/>
                    </a:lnTo>
                    <a:lnTo>
                      <a:pt x="329" y="3907"/>
                    </a:lnTo>
                    <a:lnTo>
                      <a:pt x="351" y="3887"/>
                    </a:lnTo>
                    <a:lnTo>
                      <a:pt x="373" y="3866"/>
                    </a:lnTo>
                    <a:lnTo>
                      <a:pt x="422" y="3827"/>
                    </a:lnTo>
                    <a:lnTo>
                      <a:pt x="472" y="3787"/>
                    </a:lnTo>
                    <a:lnTo>
                      <a:pt x="490" y="3772"/>
                    </a:lnTo>
                    <a:lnTo>
                      <a:pt x="507" y="3754"/>
                    </a:lnTo>
                    <a:lnTo>
                      <a:pt x="524" y="3734"/>
                    </a:lnTo>
                    <a:lnTo>
                      <a:pt x="541" y="3711"/>
                    </a:lnTo>
                    <a:lnTo>
                      <a:pt x="556" y="3686"/>
                    </a:lnTo>
                    <a:lnTo>
                      <a:pt x="572" y="3657"/>
                    </a:lnTo>
                    <a:lnTo>
                      <a:pt x="586" y="3627"/>
                    </a:lnTo>
                    <a:lnTo>
                      <a:pt x="600" y="3594"/>
                    </a:lnTo>
                    <a:lnTo>
                      <a:pt x="615" y="3559"/>
                    </a:lnTo>
                    <a:lnTo>
                      <a:pt x="627" y="3523"/>
                    </a:lnTo>
                    <a:lnTo>
                      <a:pt x="641" y="3484"/>
                    </a:lnTo>
                    <a:lnTo>
                      <a:pt x="653" y="3444"/>
                    </a:lnTo>
                    <a:lnTo>
                      <a:pt x="664" y="3403"/>
                    </a:lnTo>
                    <a:lnTo>
                      <a:pt x="676" y="3361"/>
                    </a:lnTo>
                    <a:lnTo>
                      <a:pt x="686" y="3317"/>
                    </a:lnTo>
                    <a:lnTo>
                      <a:pt x="695" y="3272"/>
                    </a:lnTo>
                    <a:lnTo>
                      <a:pt x="705" y="3226"/>
                    </a:lnTo>
                    <a:lnTo>
                      <a:pt x="714" y="3180"/>
                    </a:lnTo>
                    <a:lnTo>
                      <a:pt x="721" y="3133"/>
                    </a:lnTo>
                    <a:lnTo>
                      <a:pt x="728" y="3084"/>
                    </a:lnTo>
                    <a:lnTo>
                      <a:pt x="736" y="3036"/>
                    </a:lnTo>
                    <a:lnTo>
                      <a:pt x="742" y="2988"/>
                    </a:lnTo>
                    <a:lnTo>
                      <a:pt x="747" y="2939"/>
                    </a:lnTo>
                    <a:lnTo>
                      <a:pt x="752" y="2891"/>
                    </a:lnTo>
                    <a:lnTo>
                      <a:pt x="756" y="2842"/>
                    </a:lnTo>
                    <a:lnTo>
                      <a:pt x="759" y="2794"/>
                    </a:lnTo>
                    <a:lnTo>
                      <a:pt x="763" y="2747"/>
                    </a:lnTo>
                    <a:lnTo>
                      <a:pt x="765" y="2700"/>
                    </a:lnTo>
                    <a:lnTo>
                      <a:pt x="766" y="2654"/>
                    </a:lnTo>
                    <a:lnTo>
                      <a:pt x="767" y="2607"/>
                    </a:lnTo>
                    <a:lnTo>
                      <a:pt x="767" y="2563"/>
                    </a:lnTo>
                    <a:lnTo>
                      <a:pt x="766" y="2520"/>
                    </a:lnTo>
                    <a:lnTo>
                      <a:pt x="767" y="2491"/>
                    </a:lnTo>
                    <a:lnTo>
                      <a:pt x="768" y="2451"/>
                    </a:lnTo>
                    <a:lnTo>
                      <a:pt x="770" y="2402"/>
                    </a:lnTo>
                    <a:lnTo>
                      <a:pt x="772" y="2351"/>
                    </a:lnTo>
                    <a:lnTo>
                      <a:pt x="775" y="2297"/>
                    </a:lnTo>
                    <a:lnTo>
                      <a:pt x="777" y="2244"/>
                    </a:lnTo>
                    <a:lnTo>
                      <a:pt x="778" y="2195"/>
                    </a:lnTo>
                    <a:lnTo>
                      <a:pt x="778" y="2153"/>
                    </a:lnTo>
                    <a:lnTo>
                      <a:pt x="779" y="2134"/>
                    </a:lnTo>
                    <a:lnTo>
                      <a:pt x="780" y="2098"/>
                    </a:lnTo>
                    <a:lnTo>
                      <a:pt x="782" y="2052"/>
                    </a:lnTo>
                    <a:lnTo>
                      <a:pt x="785" y="1999"/>
                    </a:lnTo>
                    <a:lnTo>
                      <a:pt x="787" y="1946"/>
                    </a:lnTo>
                    <a:lnTo>
                      <a:pt x="789" y="1898"/>
                    </a:lnTo>
                    <a:lnTo>
                      <a:pt x="790" y="1860"/>
                    </a:lnTo>
                    <a:lnTo>
                      <a:pt x="791" y="1836"/>
                    </a:lnTo>
                    <a:lnTo>
                      <a:pt x="794" y="1792"/>
                    </a:lnTo>
                    <a:lnTo>
                      <a:pt x="797" y="1720"/>
                    </a:lnTo>
                    <a:lnTo>
                      <a:pt x="801" y="1623"/>
                    </a:lnTo>
                    <a:lnTo>
                      <a:pt x="805" y="1507"/>
                    </a:lnTo>
                    <a:lnTo>
                      <a:pt x="809" y="1373"/>
                    </a:lnTo>
                    <a:lnTo>
                      <a:pt x="813" y="1229"/>
                    </a:lnTo>
                    <a:lnTo>
                      <a:pt x="818" y="1075"/>
                    </a:lnTo>
                    <a:lnTo>
                      <a:pt x="824" y="918"/>
                    </a:lnTo>
                    <a:lnTo>
                      <a:pt x="828" y="761"/>
                    </a:lnTo>
                    <a:lnTo>
                      <a:pt x="833" y="607"/>
                    </a:lnTo>
                    <a:lnTo>
                      <a:pt x="837" y="463"/>
                    </a:lnTo>
                    <a:lnTo>
                      <a:pt x="841" y="329"/>
                    </a:lnTo>
                    <a:lnTo>
                      <a:pt x="845" y="212"/>
                    </a:lnTo>
                    <a:lnTo>
                      <a:pt x="849" y="116"/>
                    </a:lnTo>
                    <a:lnTo>
                      <a:pt x="852" y="44"/>
                    </a:lnTo>
                    <a:lnTo>
                      <a:pt x="856"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1" name="Freeform 1151"/>
              <p:cNvSpPr>
                <a:spLocks noChangeAspect="1"/>
              </p:cNvSpPr>
              <p:nvPr/>
            </p:nvSpPr>
            <p:spPr bwMode="auto">
              <a:xfrm>
                <a:off x="4358" y="2064"/>
                <a:ext cx="36" cy="201"/>
              </a:xfrm>
              <a:custGeom>
                <a:avLst/>
                <a:gdLst>
                  <a:gd name="T0" fmla="*/ 0 w 790"/>
                  <a:gd name="T1" fmla="*/ 4420 h 4433"/>
                  <a:gd name="T2" fmla="*/ 0 w 790"/>
                  <a:gd name="T3" fmla="*/ 4422 h 4433"/>
                  <a:gd name="T4" fmla="*/ 0 w 790"/>
                  <a:gd name="T5" fmla="*/ 4433 h 4433"/>
                  <a:gd name="T6" fmla="*/ 22 w 790"/>
                  <a:gd name="T7" fmla="*/ 4376 h 4433"/>
                  <a:gd name="T8" fmla="*/ 45 w 790"/>
                  <a:gd name="T9" fmla="*/ 4322 h 4433"/>
                  <a:gd name="T10" fmla="*/ 67 w 790"/>
                  <a:gd name="T11" fmla="*/ 4268 h 4433"/>
                  <a:gd name="T12" fmla="*/ 92 w 790"/>
                  <a:gd name="T13" fmla="*/ 4216 h 4433"/>
                  <a:gd name="T14" fmla="*/ 118 w 790"/>
                  <a:gd name="T15" fmla="*/ 4166 h 4433"/>
                  <a:gd name="T16" fmla="*/ 146 w 790"/>
                  <a:gd name="T17" fmla="*/ 4117 h 4433"/>
                  <a:gd name="T18" fmla="*/ 160 w 790"/>
                  <a:gd name="T19" fmla="*/ 4092 h 4433"/>
                  <a:gd name="T20" fmla="*/ 175 w 790"/>
                  <a:gd name="T21" fmla="*/ 4068 h 4433"/>
                  <a:gd name="T22" fmla="*/ 190 w 790"/>
                  <a:gd name="T23" fmla="*/ 4045 h 4433"/>
                  <a:gd name="T24" fmla="*/ 206 w 790"/>
                  <a:gd name="T25" fmla="*/ 4021 h 4433"/>
                  <a:gd name="T26" fmla="*/ 221 w 790"/>
                  <a:gd name="T27" fmla="*/ 3999 h 4433"/>
                  <a:gd name="T28" fmla="*/ 238 w 790"/>
                  <a:gd name="T29" fmla="*/ 3976 h 4433"/>
                  <a:gd name="T30" fmla="*/ 255 w 790"/>
                  <a:gd name="T31" fmla="*/ 3954 h 4433"/>
                  <a:gd name="T32" fmla="*/ 273 w 790"/>
                  <a:gd name="T33" fmla="*/ 3931 h 4433"/>
                  <a:gd name="T34" fmla="*/ 292 w 790"/>
                  <a:gd name="T35" fmla="*/ 3909 h 4433"/>
                  <a:gd name="T36" fmla="*/ 310 w 790"/>
                  <a:gd name="T37" fmla="*/ 3888 h 4433"/>
                  <a:gd name="T38" fmla="*/ 330 w 790"/>
                  <a:gd name="T39" fmla="*/ 3866 h 4433"/>
                  <a:gd name="T40" fmla="*/ 349 w 790"/>
                  <a:gd name="T41" fmla="*/ 3845 h 4433"/>
                  <a:gd name="T42" fmla="*/ 370 w 790"/>
                  <a:gd name="T43" fmla="*/ 3824 h 4433"/>
                  <a:gd name="T44" fmla="*/ 392 w 790"/>
                  <a:gd name="T45" fmla="*/ 3804 h 4433"/>
                  <a:gd name="T46" fmla="*/ 413 w 790"/>
                  <a:gd name="T47" fmla="*/ 3783 h 4433"/>
                  <a:gd name="T48" fmla="*/ 437 w 790"/>
                  <a:gd name="T49" fmla="*/ 3764 h 4433"/>
                  <a:gd name="T50" fmla="*/ 460 w 790"/>
                  <a:gd name="T51" fmla="*/ 3743 h 4433"/>
                  <a:gd name="T52" fmla="*/ 485 w 790"/>
                  <a:gd name="T53" fmla="*/ 3724 h 4433"/>
                  <a:gd name="T54" fmla="*/ 509 w 790"/>
                  <a:gd name="T55" fmla="*/ 3704 h 4433"/>
                  <a:gd name="T56" fmla="*/ 535 w 790"/>
                  <a:gd name="T57" fmla="*/ 3686 h 4433"/>
                  <a:gd name="T58" fmla="*/ 560 w 790"/>
                  <a:gd name="T59" fmla="*/ 3659 h 4433"/>
                  <a:gd name="T60" fmla="*/ 582 w 790"/>
                  <a:gd name="T61" fmla="*/ 3616 h 4433"/>
                  <a:gd name="T62" fmla="*/ 602 w 790"/>
                  <a:gd name="T63" fmla="*/ 3558 h 4433"/>
                  <a:gd name="T64" fmla="*/ 622 w 790"/>
                  <a:gd name="T65" fmla="*/ 3485 h 4433"/>
                  <a:gd name="T66" fmla="*/ 640 w 790"/>
                  <a:gd name="T67" fmla="*/ 3399 h 4433"/>
                  <a:gd name="T68" fmla="*/ 655 w 790"/>
                  <a:gd name="T69" fmla="*/ 3300 h 4433"/>
                  <a:gd name="T70" fmla="*/ 669 w 790"/>
                  <a:gd name="T71" fmla="*/ 3190 h 4433"/>
                  <a:gd name="T72" fmla="*/ 683 w 790"/>
                  <a:gd name="T73" fmla="*/ 3070 h 4433"/>
                  <a:gd name="T74" fmla="*/ 695 w 790"/>
                  <a:gd name="T75" fmla="*/ 2942 h 4433"/>
                  <a:gd name="T76" fmla="*/ 706 w 790"/>
                  <a:gd name="T77" fmla="*/ 2806 h 4433"/>
                  <a:gd name="T78" fmla="*/ 715 w 790"/>
                  <a:gd name="T79" fmla="*/ 2662 h 4433"/>
                  <a:gd name="T80" fmla="*/ 724 w 790"/>
                  <a:gd name="T81" fmla="*/ 2512 h 4433"/>
                  <a:gd name="T82" fmla="*/ 731 w 790"/>
                  <a:gd name="T83" fmla="*/ 2360 h 4433"/>
                  <a:gd name="T84" fmla="*/ 738 w 790"/>
                  <a:gd name="T85" fmla="*/ 2202 h 4433"/>
                  <a:gd name="T86" fmla="*/ 744 w 790"/>
                  <a:gd name="T87" fmla="*/ 2042 h 4433"/>
                  <a:gd name="T88" fmla="*/ 749 w 790"/>
                  <a:gd name="T89" fmla="*/ 1880 h 4433"/>
                  <a:gd name="T90" fmla="*/ 757 w 790"/>
                  <a:gd name="T91" fmla="*/ 1558 h 4433"/>
                  <a:gd name="T92" fmla="*/ 763 w 790"/>
                  <a:gd name="T93" fmla="*/ 1245 h 4433"/>
                  <a:gd name="T94" fmla="*/ 769 w 790"/>
                  <a:gd name="T95" fmla="*/ 946 h 4433"/>
                  <a:gd name="T96" fmla="*/ 772 w 790"/>
                  <a:gd name="T97" fmla="*/ 672 h 4433"/>
                  <a:gd name="T98" fmla="*/ 776 w 790"/>
                  <a:gd name="T99" fmla="*/ 432 h 4433"/>
                  <a:gd name="T100" fmla="*/ 780 w 790"/>
                  <a:gd name="T101" fmla="*/ 234 h 4433"/>
                  <a:gd name="T102" fmla="*/ 782 w 790"/>
                  <a:gd name="T103" fmla="*/ 154 h 4433"/>
                  <a:gd name="T104" fmla="*/ 784 w 790"/>
                  <a:gd name="T105" fmla="*/ 87 h 4433"/>
                  <a:gd name="T106" fmla="*/ 787 w 790"/>
                  <a:gd name="T107" fmla="*/ 35 h 4433"/>
                  <a:gd name="T108" fmla="*/ 790 w 790"/>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0" h="4433">
                    <a:moveTo>
                      <a:pt x="0" y="4420"/>
                    </a:moveTo>
                    <a:lnTo>
                      <a:pt x="0" y="4422"/>
                    </a:lnTo>
                    <a:lnTo>
                      <a:pt x="0" y="4433"/>
                    </a:lnTo>
                    <a:lnTo>
                      <a:pt x="22" y="4376"/>
                    </a:lnTo>
                    <a:lnTo>
                      <a:pt x="45" y="4322"/>
                    </a:lnTo>
                    <a:lnTo>
                      <a:pt x="67" y="4268"/>
                    </a:lnTo>
                    <a:lnTo>
                      <a:pt x="92" y="4216"/>
                    </a:lnTo>
                    <a:lnTo>
                      <a:pt x="118" y="4166"/>
                    </a:lnTo>
                    <a:lnTo>
                      <a:pt x="146" y="4117"/>
                    </a:lnTo>
                    <a:lnTo>
                      <a:pt x="160" y="4092"/>
                    </a:lnTo>
                    <a:lnTo>
                      <a:pt x="175" y="4068"/>
                    </a:lnTo>
                    <a:lnTo>
                      <a:pt x="190" y="4045"/>
                    </a:lnTo>
                    <a:lnTo>
                      <a:pt x="206" y="4021"/>
                    </a:lnTo>
                    <a:lnTo>
                      <a:pt x="221" y="3999"/>
                    </a:lnTo>
                    <a:lnTo>
                      <a:pt x="238" y="3976"/>
                    </a:lnTo>
                    <a:lnTo>
                      <a:pt x="255" y="3954"/>
                    </a:lnTo>
                    <a:lnTo>
                      <a:pt x="273" y="3931"/>
                    </a:lnTo>
                    <a:lnTo>
                      <a:pt x="292" y="3909"/>
                    </a:lnTo>
                    <a:lnTo>
                      <a:pt x="310" y="3888"/>
                    </a:lnTo>
                    <a:lnTo>
                      <a:pt x="330" y="3866"/>
                    </a:lnTo>
                    <a:lnTo>
                      <a:pt x="349" y="3845"/>
                    </a:lnTo>
                    <a:lnTo>
                      <a:pt x="370" y="3824"/>
                    </a:lnTo>
                    <a:lnTo>
                      <a:pt x="392" y="3804"/>
                    </a:lnTo>
                    <a:lnTo>
                      <a:pt x="413" y="3783"/>
                    </a:lnTo>
                    <a:lnTo>
                      <a:pt x="437" y="3764"/>
                    </a:lnTo>
                    <a:lnTo>
                      <a:pt x="460" y="3743"/>
                    </a:lnTo>
                    <a:lnTo>
                      <a:pt x="485" y="3724"/>
                    </a:lnTo>
                    <a:lnTo>
                      <a:pt x="509" y="3704"/>
                    </a:lnTo>
                    <a:lnTo>
                      <a:pt x="535" y="3686"/>
                    </a:lnTo>
                    <a:lnTo>
                      <a:pt x="560" y="3659"/>
                    </a:lnTo>
                    <a:lnTo>
                      <a:pt x="582" y="3616"/>
                    </a:lnTo>
                    <a:lnTo>
                      <a:pt x="602" y="3558"/>
                    </a:lnTo>
                    <a:lnTo>
                      <a:pt x="622" y="3485"/>
                    </a:lnTo>
                    <a:lnTo>
                      <a:pt x="640" y="3399"/>
                    </a:lnTo>
                    <a:lnTo>
                      <a:pt x="655" y="3300"/>
                    </a:lnTo>
                    <a:lnTo>
                      <a:pt x="669" y="3190"/>
                    </a:lnTo>
                    <a:lnTo>
                      <a:pt x="683" y="3070"/>
                    </a:lnTo>
                    <a:lnTo>
                      <a:pt x="695" y="2942"/>
                    </a:lnTo>
                    <a:lnTo>
                      <a:pt x="706" y="2806"/>
                    </a:lnTo>
                    <a:lnTo>
                      <a:pt x="715" y="2662"/>
                    </a:lnTo>
                    <a:lnTo>
                      <a:pt x="724" y="2512"/>
                    </a:lnTo>
                    <a:lnTo>
                      <a:pt x="731" y="2360"/>
                    </a:lnTo>
                    <a:lnTo>
                      <a:pt x="738" y="2202"/>
                    </a:lnTo>
                    <a:lnTo>
                      <a:pt x="744" y="2042"/>
                    </a:lnTo>
                    <a:lnTo>
                      <a:pt x="749" y="1880"/>
                    </a:lnTo>
                    <a:lnTo>
                      <a:pt x="757" y="1558"/>
                    </a:lnTo>
                    <a:lnTo>
                      <a:pt x="763" y="1245"/>
                    </a:lnTo>
                    <a:lnTo>
                      <a:pt x="769" y="946"/>
                    </a:lnTo>
                    <a:lnTo>
                      <a:pt x="772" y="672"/>
                    </a:lnTo>
                    <a:lnTo>
                      <a:pt x="776" y="432"/>
                    </a:lnTo>
                    <a:lnTo>
                      <a:pt x="780" y="234"/>
                    </a:lnTo>
                    <a:lnTo>
                      <a:pt x="782" y="154"/>
                    </a:lnTo>
                    <a:lnTo>
                      <a:pt x="784" y="87"/>
                    </a:lnTo>
                    <a:lnTo>
                      <a:pt x="787" y="35"/>
                    </a:lnTo>
                    <a:lnTo>
                      <a:pt x="79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2" name="Freeform 1152"/>
              <p:cNvSpPr>
                <a:spLocks noChangeAspect="1"/>
              </p:cNvSpPr>
              <p:nvPr/>
            </p:nvSpPr>
            <p:spPr bwMode="auto">
              <a:xfrm>
                <a:off x="4363" y="2098"/>
                <a:ext cx="30" cy="169"/>
              </a:xfrm>
              <a:custGeom>
                <a:avLst/>
                <a:gdLst>
                  <a:gd name="T0" fmla="*/ 0 w 663"/>
                  <a:gd name="T1" fmla="*/ 3725 h 3725"/>
                  <a:gd name="T2" fmla="*/ 47 w 663"/>
                  <a:gd name="T3" fmla="*/ 3644 h 3725"/>
                  <a:gd name="T4" fmla="*/ 95 w 663"/>
                  <a:gd name="T5" fmla="*/ 3565 h 3725"/>
                  <a:gd name="T6" fmla="*/ 120 w 663"/>
                  <a:gd name="T7" fmla="*/ 3526 h 3725"/>
                  <a:gd name="T8" fmla="*/ 144 w 663"/>
                  <a:gd name="T9" fmla="*/ 3488 h 3725"/>
                  <a:gd name="T10" fmla="*/ 170 w 663"/>
                  <a:gd name="T11" fmla="*/ 3451 h 3725"/>
                  <a:gd name="T12" fmla="*/ 197 w 663"/>
                  <a:gd name="T13" fmla="*/ 3414 h 3725"/>
                  <a:gd name="T14" fmla="*/ 225 w 663"/>
                  <a:gd name="T15" fmla="*/ 3379 h 3725"/>
                  <a:gd name="T16" fmla="*/ 255 w 663"/>
                  <a:gd name="T17" fmla="*/ 3345 h 3725"/>
                  <a:gd name="T18" fmla="*/ 270 w 663"/>
                  <a:gd name="T19" fmla="*/ 3329 h 3725"/>
                  <a:gd name="T20" fmla="*/ 286 w 663"/>
                  <a:gd name="T21" fmla="*/ 3314 h 3725"/>
                  <a:gd name="T22" fmla="*/ 302 w 663"/>
                  <a:gd name="T23" fmla="*/ 3298 h 3725"/>
                  <a:gd name="T24" fmla="*/ 319 w 663"/>
                  <a:gd name="T25" fmla="*/ 3283 h 3725"/>
                  <a:gd name="T26" fmla="*/ 336 w 663"/>
                  <a:gd name="T27" fmla="*/ 3268 h 3725"/>
                  <a:gd name="T28" fmla="*/ 353 w 663"/>
                  <a:gd name="T29" fmla="*/ 3254 h 3725"/>
                  <a:gd name="T30" fmla="*/ 372 w 663"/>
                  <a:gd name="T31" fmla="*/ 3241 h 3725"/>
                  <a:gd name="T32" fmla="*/ 390 w 663"/>
                  <a:gd name="T33" fmla="*/ 3227 h 3725"/>
                  <a:gd name="T34" fmla="*/ 410 w 663"/>
                  <a:gd name="T35" fmla="*/ 3215 h 3725"/>
                  <a:gd name="T36" fmla="*/ 430 w 663"/>
                  <a:gd name="T37" fmla="*/ 3203 h 3725"/>
                  <a:gd name="T38" fmla="*/ 450 w 663"/>
                  <a:gd name="T39" fmla="*/ 3191 h 3725"/>
                  <a:gd name="T40" fmla="*/ 472 w 663"/>
                  <a:gd name="T41" fmla="*/ 3180 h 3725"/>
                  <a:gd name="T42" fmla="*/ 493 w 663"/>
                  <a:gd name="T43" fmla="*/ 3169 h 3725"/>
                  <a:gd name="T44" fmla="*/ 511 w 663"/>
                  <a:gd name="T45" fmla="*/ 3156 h 3725"/>
                  <a:gd name="T46" fmla="*/ 529 w 663"/>
                  <a:gd name="T47" fmla="*/ 3141 h 3725"/>
                  <a:gd name="T48" fmla="*/ 544 w 663"/>
                  <a:gd name="T49" fmla="*/ 3125 h 3725"/>
                  <a:gd name="T50" fmla="*/ 559 w 663"/>
                  <a:gd name="T51" fmla="*/ 3107 h 3725"/>
                  <a:gd name="T52" fmla="*/ 571 w 663"/>
                  <a:gd name="T53" fmla="*/ 3089 h 3725"/>
                  <a:gd name="T54" fmla="*/ 582 w 663"/>
                  <a:gd name="T55" fmla="*/ 3069 h 3725"/>
                  <a:gd name="T56" fmla="*/ 593 w 663"/>
                  <a:gd name="T57" fmla="*/ 3049 h 3725"/>
                  <a:gd name="T58" fmla="*/ 602 w 663"/>
                  <a:gd name="T59" fmla="*/ 3027 h 3725"/>
                  <a:gd name="T60" fmla="*/ 609 w 663"/>
                  <a:gd name="T61" fmla="*/ 3004 h 3725"/>
                  <a:gd name="T62" fmla="*/ 616 w 663"/>
                  <a:gd name="T63" fmla="*/ 2980 h 3725"/>
                  <a:gd name="T64" fmla="*/ 623 w 663"/>
                  <a:gd name="T65" fmla="*/ 2957 h 3725"/>
                  <a:gd name="T66" fmla="*/ 627 w 663"/>
                  <a:gd name="T67" fmla="*/ 2931 h 3725"/>
                  <a:gd name="T68" fmla="*/ 631 w 663"/>
                  <a:gd name="T69" fmla="*/ 2905 h 3725"/>
                  <a:gd name="T70" fmla="*/ 635 w 663"/>
                  <a:gd name="T71" fmla="*/ 2879 h 3725"/>
                  <a:gd name="T72" fmla="*/ 637 w 663"/>
                  <a:gd name="T73" fmla="*/ 2852 h 3725"/>
                  <a:gd name="T74" fmla="*/ 641 w 663"/>
                  <a:gd name="T75" fmla="*/ 2798 h 3725"/>
                  <a:gd name="T76" fmla="*/ 643 w 663"/>
                  <a:gd name="T77" fmla="*/ 2742 h 3725"/>
                  <a:gd name="T78" fmla="*/ 643 w 663"/>
                  <a:gd name="T79" fmla="*/ 2686 h 3725"/>
                  <a:gd name="T80" fmla="*/ 643 w 663"/>
                  <a:gd name="T81" fmla="*/ 2629 h 3725"/>
                  <a:gd name="T82" fmla="*/ 643 w 663"/>
                  <a:gd name="T83" fmla="*/ 2575 h 3725"/>
                  <a:gd name="T84" fmla="*/ 644 w 663"/>
                  <a:gd name="T85" fmla="*/ 2521 h 3725"/>
                  <a:gd name="T86" fmla="*/ 646 w 663"/>
                  <a:gd name="T87" fmla="*/ 2469 h 3725"/>
                  <a:gd name="T88" fmla="*/ 651 w 663"/>
                  <a:gd name="T89" fmla="*/ 2420 h 3725"/>
                  <a:gd name="T90" fmla="*/ 663 w 663"/>
                  <a:gd name="T91"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5">
                    <a:moveTo>
                      <a:pt x="0" y="3725"/>
                    </a:moveTo>
                    <a:lnTo>
                      <a:pt x="47" y="3644"/>
                    </a:lnTo>
                    <a:lnTo>
                      <a:pt x="95" y="3565"/>
                    </a:lnTo>
                    <a:lnTo>
                      <a:pt x="120" y="3526"/>
                    </a:lnTo>
                    <a:lnTo>
                      <a:pt x="144" y="3488"/>
                    </a:lnTo>
                    <a:lnTo>
                      <a:pt x="170" y="3451"/>
                    </a:lnTo>
                    <a:lnTo>
                      <a:pt x="197" y="3414"/>
                    </a:lnTo>
                    <a:lnTo>
                      <a:pt x="225" y="3379"/>
                    </a:lnTo>
                    <a:lnTo>
                      <a:pt x="255" y="3345"/>
                    </a:lnTo>
                    <a:lnTo>
                      <a:pt x="270" y="3329"/>
                    </a:lnTo>
                    <a:lnTo>
                      <a:pt x="286" y="3314"/>
                    </a:lnTo>
                    <a:lnTo>
                      <a:pt x="302" y="3298"/>
                    </a:lnTo>
                    <a:lnTo>
                      <a:pt x="319" y="3283"/>
                    </a:lnTo>
                    <a:lnTo>
                      <a:pt x="336" y="3268"/>
                    </a:lnTo>
                    <a:lnTo>
                      <a:pt x="353" y="3254"/>
                    </a:lnTo>
                    <a:lnTo>
                      <a:pt x="372" y="3241"/>
                    </a:lnTo>
                    <a:lnTo>
                      <a:pt x="390" y="3227"/>
                    </a:lnTo>
                    <a:lnTo>
                      <a:pt x="410" y="3215"/>
                    </a:lnTo>
                    <a:lnTo>
                      <a:pt x="430" y="3203"/>
                    </a:lnTo>
                    <a:lnTo>
                      <a:pt x="450" y="3191"/>
                    </a:lnTo>
                    <a:lnTo>
                      <a:pt x="472" y="3180"/>
                    </a:lnTo>
                    <a:lnTo>
                      <a:pt x="493" y="3169"/>
                    </a:lnTo>
                    <a:lnTo>
                      <a:pt x="511" y="3156"/>
                    </a:lnTo>
                    <a:lnTo>
                      <a:pt x="529" y="3141"/>
                    </a:lnTo>
                    <a:lnTo>
                      <a:pt x="544" y="3125"/>
                    </a:lnTo>
                    <a:lnTo>
                      <a:pt x="559" y="3107"/>
                    </a:lnTo>
                    <a:lnTo>
                      <a:pt x="571" y="3089"/>
                    </a:lnTo>
                    <a:lnTo>
                      <a:pt x="582" y="3069"/>
                    </a:lnTo>
                    <a:lnTo>
                      <a:pt x="593" y="3049"/>
                    </a:lnTo>
                    <a:lnTo>
                      <a:pt x="602" y="3027"/>
                    </a:lnTo>
                    <a:lnTo>
                      <a:pt x="609" y="3004"/>
                    </a:lnTo>
                    <a:lnTo>
                      <a:pt x="616" y="2980"/>
                    </a:lnTo>
                    <a:lnTo>
                      <a:pt x="623" y="2957"/>
                    </a:lnTo>
                    <a:lnTo>
                      <a:pt x="627" y="2931"/>
                    </a:lnTo>
                    <a:lnTo>
                      <a:pt x="631" y="2905"/>
                    </a:lnTo>
                    <a:lnTo>
                      <a:pt x="635" y="2879"/>
                    </a:lnTo>
                    <a:lnTo>
                      <a:pt x="637" y="2852"/>
                    </a:lnTo>
                    <a:lnTo>
                      <a:pt x="641" y="2798"/>
                    </a:lnTo>
                    <a:lnTo>
                      <a:pt x="643" y="2742"/>
                    </a:lnTo>
                    <a:lnTo>
                      <a:pt x="643" y="2686"/>
                    </a:lnTo>
                    <a:lnTo>
                      <a:pt x="643" y="2629"/>
                    </a:lnTo>
                    <a:lnTo>
                      <a:pt x="643" y="2575"/>
                    </a:lnTo>
                    <a:lnTo>
                      <a:pt x="644" y="2521"/>
                    </a:lnTo>
                    <a:lnTo>
                      <a:pt x="646" y="2469"/>
                    </a:lnTo>
                    <a:lnTo>
                      <a:pt x="651" y="2420"/>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3" name="Freeform 1153"/>
              <p:cNvSpPr>
                <a:spLocks noChangeAspect="1"/>
              </p:cNvSpPr>
              <p:nvPr/>
            </p:nvSpPr>
            <p:spPr bwMode="auto">
              <a:xfrm>
                <a:off x="4324" y="2152"/>
                <a:ext cx="29" cy="49"/>
              </a:xfrm>
              <a:custGeom>
                <a:avLst/>
                <a:gdLst>
                  <a:gd name="T0" fmla="*/ 637 w 637"/>
                  <a:gd name="T1" fmla="*/ 0 h 1077"/>
                  <a:gd name="T2" fmla="*/ 623 w 637"/>
                  <a:gd name="T3" fmla="*/ 25 h 1077"/>
                  <a:gd name="T4" fmla="*/ 608 w 637"/>
                  <a:gd name="T5" fmla="*/ 49 h 1077"/>
                  <a:gd name="T6" fmla="*/ 594 w 637"/>
                  <a:gd name="T7" fmla="*/ 76 h 1077"/>
                  <a:gd name="T8" fmla="*/ 579 w 637"/>
                  <a:gd name="T9" fmla="*/ 102 h 1077"/>
                  <a:gd name="T10" fmla="*/ 565 w 637"/>
                  <a:gd name="T11" fmla="*/ 127 h 1077"/>
                  <a:gd name="T12" fmla="*/ 551 w 637"/>
                  <a:gd name="T13" fmla="*/ 154 h 1077"/>
                  <a:gd name="T14" fmla="*/ 537 w 637"/>
                  <a:gd name="T15" fmla="*/ 179 h 1077"/>
                  <a:gd name="T16" fmla="*/ 522 w 637"/>
                  <a:gd name="T17" fmla="*/ 203 h 1077"/>
                  <a:gd name="T18" fmla="*/ 490 w 637"/>
                  <a:gd name="T19" fmla="*/ 258 h 1077"/>
                  <a:gd name="T20" fmla="*/ 457 w 637"/>
                  <a:gd name="T21" fmla="*/ 312 h 1077"/>
                  <a:gd name="T22" fmla="*/ 424 w 637"/>
                  <a:gd name="T23" fmla="*/ 367 h 1077"/>
                  <a:gd name="T24" fmla="*/ 390 w 637"/>
                  <a:gd name="T25" fmla="*/ 422 h 1077"/>
                  <a:gd name="T26" fmla="*/ 356 w 637"/>
                  <a:gd name="T27" fmla="*/ 476 h 1077"/>
                  <a:gd name="T28" fmla="*/ 321 w 637"/>
                  <a:gd name="T29" fmla="*/ 531 h 1077"/>
                  <a:gd name="T30" fmla="*/ 286 w 637"/>
                  <a:gd name="T31" fmla="*/ 585 h 1077"/>
                  <a:gd name="T32" fmla="*/ 251 w 637"/>
                  <a:gd name="T33" fmla="*/ 640 h 1077"/>
                  <a:gd name="T34" fmla="*/ 217 w 637"/>
                  <a:gd name="T35" fmla="*/ 695 h 1077"/>
                  <a:gd name="T36" fmla="*/ 183 w 637"/>
                  <a:gd name="T37" fmla="*/ 749 h 1077"/>
                  <a:gd name="T38" fmla="*/ 150 w 637"/>
                  <a:gd name="T39" fmla="*/ 804 h 1077"/>
                  <a:gd name="T40" fmla="*/ 117 w 637"/>
                  <a:gd name="T41" fmla="*/ 859 h 1077"/>
                  <a:gd name="T42" fmla="*/ 86 w 637"/>
                  <a:gd name="T43" fmla="*/ 913 h 1077"/>
                  <a:gd name="T44" fmla="*/ 56 w 637"/>
                  <a:gd name="T45" fmla="*/ 968 h 1077"/>
                  <a:gd name="T46" fmla="*/ 27 w 637"/>
                  <a:gd name="T47" fmla="*/ 1022 h 1077"/>
                  <a:gd name="T48" fmla="*/ 0 w 637"/>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7">
                    <a:moveTo>
                      <a:pt x="637" y="0"/>
                    </a:moveTo>
                    <a:lnTo>
                      <a:pt x="623" y="25"/>
                    </a:lnTo>
                    <a:lnTo>
                      <a:pt x="608" y="49"/>
                    </a:lnTo>
                    <a:lnTo>
                      <a:pt x="594" y="76"/>
                    </a:lnTo>
                    <a:lnTo>
                      <a:pt x="579" y="102"/>
                    </a:lnTo>
                    <a:lnTo>
                      <a:pt x="565" y="127"/>
                    </a:lnTo>
                    <a:lnTo>
                      <a:pt x="551" y="154"/>
                    </a:lnTo>
                    <a:lnTo>
                      <a:pt x="537" y="179"/>
                    </a:lnTo>
                    <a:lnTo>
                      <a:pt x="522" y="203"/>
                    </a:lnTo>
                    <a:lnTo>
                      <a:pt x="490" y="258"/>
                    </a:lnTo>
                    <a:lnTo>
                      <a:pt x="457" y="312"/>
                    </a:lnTo>
                    <a:lnTo>
                      <a:pt x="424" y="367"/>
                    </a:lnTo>
                    <a:lnTo>
                      <a:pt x="390" y="422"/>
                    </a:lnTo>
                    <a:lnTo>
                      <a:pt x="356" y="476"/>
                    </a:lnTo>
                    <a:lnTo>
                      <a:pt x="321" y="531"/>
                    </a:lnTo>
                    <a:lnTo>
                      <a:pt x="286" y="585"/>
                    </a:lnTo>
                    <a:lnTo>
                      <a:pt x="251" y="640"/>
                    </a:lnTo>
                    <a:lnTo>
                      <a:pt x="217" y="695"/>
                    </a:lnTo>
                    <a:lnTo>
                      <a:pt x="183" y="749"/>
                    </a:lnTo>
                    <a:lnTo>
                      <a:pt x="150" y="804"/>
                    </a:lnTo>
                    <a:lnTo>
                      <a:pt x="117" y="859"/>
                    </a:lnTo>
                    <a:lnTo>
                      <a:pt x="86" y="913"/>
                    </a:lnTo>
                    <a:lnTo>
                      <a:pt x="56" y="968"/>
                    </a:lnTo>
                    <a:lnTo>
                      <a:pt x="27" y="1022"/>
                    </a:lnTo>
                    <a:lnTo>
                      <a:pt x="0"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4" name="Freeform 1154"/>
              <p:cNvSpPr>
                <a:spLocks noChangeAspect="1"/>
              </p:cNvSpPr>
              <p:nvPr/>
            </p:nvSpPr>
            <p:spPr bwMode="auto">
              <a:xfrm>
                <a:off x="4325" y="2153"/>
                <a:ext cx="13" cy="42"/>
              </a:xfrm>
              <a:custGeom>
                <a:avLst/>
                <a:gdLst>
                  <a:gd name="T0" fmla="*/ 293 w 293"/>
                  <a:gd name="T1" fmla="*/ 0 h 925"/>
                  <a:gd name="T2" fmla="*/ 267 w 293"/>
                  <a:gd name="T3" fmla="*/ 57 h 925"/>
                  <a:gd name="T4" fmla="*/ 240 w 293"/>
                  <a:gd name="T5" fmla="*/ 112 h 925"/>
                  <a:gd name="T6" fmla="*/ 212 w 293"/>
                  <a:gd name="T7" fmla="*/ 168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1 h 925"/>
                  <a:gd name="T20" fmla="*/ 50 w 293"/>
                  <a:gd name="T21" fmla="*/ 499 h 925"/>
                  <a:gd name="T22" fmla="*/ 40 w 293"/>
                  <a:gd name="T23" fmla="*/ 528 h 925"/>
                  <a:gd name="T24" fmla="*/ 31 w 293"/>
                  <a:gd name="T25" fmla="*/ 557 h 925"/>
                  <a:gd name="T26" fmla="*/ 23 w 293"/>
                  <a:gd name="T27" fmla="*/ 585 h 925"/>
                  <a:gd name="T28" fmla="*/ 16 w 293"/>
                  <a:gd name="T29" fmla="*/ 614 h 925"/>
                  <a:gd name="T30" fmla="*/ 10 w 293"/>
                  <a:gd name="T31" fmla="*/ 644 h 925"/>
                  <a:gd name="T32" fmla="*/ 5 w 293"/>
                  <a:gd name="T33" fmla="*/ 673 h 925"/>
                  <a:gd name="T34" fmla="*/ 2 w 293"/>
                  <a:gd name="T35" fmla="*/ 703 h 925"/>
                  <a:gd name="T36" fmla="*/ 0 w 293"/>
                  <a:gd name="T37" fmla="*/ 734 h 925"/>
                  <a:gd name="T38" fmla="*/ 0 w 293"/>
                  <a:gd name="T39" fmla="*/ 765 h 925"/>
                  <a:gd name="T40" fmla="*/ 1 w 293"/>
                  <a:gd name="T41" fmla="*/ 796 h 925"/>
                  <a:gd name="T42" fmla="*/ 4 w 293"/>
                  <a:gd name="T43" fmla="*/ 827 h 925"/>
                  <a:gd name="T44" fmla="*/ 10 w 293"/>
                  <a:gd name="T45" fmla="*/ 859 h 925"/>
                  <a:gd name="T46" fmla="*/ 16 w 293"/>
                  <a:gd name="T47" fmla="*/ 892 h 925"/>
                  <a:gd name="T48" fmla="*/ 25 w 293"/>
                  <a:gd name="T49" fmla="*/ 925 h 925"/>
                  <a:gd name="T50" fmla="*/ 41 w 293"/>
                  <a:gd name="T51" fmla="*/ 891 h 925"/>
                  <a:gd name="T52" fmla="*/ 54 w 293"/>
                  <a:gd name="T53" fmla="*/ 857 h 925"/>
                  <a:gd name="T54" fmla="*/ 66 w 293"/>
                  <a:gd name="T55" fmla="*/ 822 h 925"/>
                  <a:gd name="T56" fmla="*/ 78 w 293"/>
                  <a:gd name="T57" fmla="*/ 787 h 925"/>
                  <a:gd name="T58" fmla="*/ 87 w 293"/>
                  <a:gd name="T59" fmla="*/ 752 h 925"/>
                  <a:gd name="T60" fmla="*/ 96 w 293"/>
                  <a:gd name="T61" fmla="*/ 718 h 925"/>
                  <a:gd name="T62" fmla="*/ 105 w 293"/>
                  <a:gd name="T63" fmla="*/ 682 h 925"/>
                  <a:gd name="T64" fmla="*/ 112 w 293"/>
                  <a:gd name="T65" fmla="*/ 646 h 925"/>
                  <a:gd name="T66" fmla="*/ 127 w 293"/>
                  <a:gd name="T67" fmla="*/ 575 h 925"/>
                  <a:gd name="T68" fmla="*/ 145 w 293"/>
                  <a:gd name="T69" fmla="*/ 504 h 925"/>
                  <a:gd name="T70" fmla="*/ 154 w 293"/>
                  <a:gd name="T71" fmla="*/ 469 h 925"/>
                  <a:gd name="T72" fmla="*/ 165 w 293"/>
                  <a:gd name="T73" fmla="*/ 435 h 925"/>
                  <a:gd name="T74" fmla="*/ 177 w 293"/>
                  <a:gd name="T75" fmla="*/ 401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2"/>
                    </a:lnTo>
                    <a:lnTo>
                      <a:pt x="212" y="168"/>
                    </a:lnTo>
                    <a:lnTo>
                      <a:pt x="182" y="223"/>
                    </a:lnTo>
                    <a:lnTo>
                      <a:pt x="153" y="278"/>
                    </a:lnTo>
                    <a:lnTo>
                      <a:pt x="124" y="333"/>
                    </a:lnTo>
                    <a:lnTo>
                      <a:pt x="97" y="388"/>
                    </a:lnTo>
                    <a:lnTo>
                      <a:pt x="73" y="444"/>
                    </a:lnTo>
                    <a:lnTo>
                      <a:pt x="61" y="471"/>
                    </a:lnTo>
                    <a:lnTo>
                      <a:pt x="50" y="499"/>
                    </a:lnTo>
                    <a:lnTo>
                      <a:pt x="40" y="528"/>
                    </a:lnTo>
                    <a:lnTo>
                      <a:pt x="31" y="557"/>
                    </a:lnTo>
                    <a:lnTo>
                      <a:pt x="23" y="585"/>
                    </a:lnTo>
                    <a:lnTo>
                      <a:pt x="16" y="614"/>
                    </a:lnTo>
                    <a:lnTo>
                      <a:pt x="10" y="644"/>
                    </a:lnTo>
                    <a:lnTo>
                      <a:pt x="5" y="673"/>
                    </a:lnTo>
                    <a:lnTo>
                      <a:pt x="2" y="703"/>
                    </a:lnTo>
                    <a:lnTo>
                      <a:pt x="0" y="734"/>
                    </a:lnTo>
                    <a:lnTo>
                      <a:pt x="0" y="765"/>
                    </a:lnTo>
                    <a:lnTo>
                      <a:pt x="1" y="796"/>
                    </a:lnTo>
                    <a:lnTo>
                      <a:pt x="4" y="827"/>
                    </a:lnTo>
                    <a:lnTo>
                      <a:pt x="10" y="859"/>
                    </a:lnTo>
                    <a:lnTo>
                      <a:pt x="16" y="892"/>
                    </a:lnTo>
                    <a:lnTo>
                      <a:pt x="25" y="925"/>
                    </a:lnTo>
                    <a:lnTo>
                      <a:pt x="41" y="891"/>
                    </a:lnTo>
                    <a:lnTo>
                      <a:pt x="54" y="857"/>
                    </a:lnTo>
                    <a:lnTo>
                      <a:pt x="66" y="822"/>
                    </a:lnTo>
                    <a:lnTo>
                      <a:pt x="78" y="787"/>
                    </a:lnTo>
                    <a:lnTo>
                      <a:pt x="87" y="752"/>
                    </a:lnTo>
                    <a:lnTo>
                      <a:pt x="96" y="718"/>
                    </a:lnTo>
                    <a:lnTo>
                      <a:pt x="105" y="682"/>
                    </a:lnTo>
                    <a:lnTo>
                      <a:pt x="112" y="646"/>
                    </a:lnTo>
                    <a:lnTo>
                      <a:pt x="127" y="575"/>
                    </a:lnTo>
                    <a:lnTo>
                      <a:pt x="145" y="504"/>
                    </a:lnTo>
                    <a:lnTo>
                      <a:pt x="154" y="469"/>
                    </a:lnTo>
                    <a:lnTo>
                      <a:pt x="165" y="435"/>
                    </a:lnTo>
                    <a:lnTo>
                      <a:pt x="177" y="401"/>
                    </a:lnTo>
                    <a:lnTo>
                      <a:pt x="190" y="368"/>
                    </a:ln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65" name="Freeform 1155"/>
              <p:cNvSpPr>
                <a:spLocks noChangeAspect="1"/>
              </p:cNvSpPr>
              <p:nvPr/>
            </p:nvSpPr>
            <p:spPr bwMode="auto">
              <a:xfrm>
                <a:off x="4325" y="2153"/>
                <a:ext cx="13" cy="42"/>
              </a:xfrm>
              <a:custGeom>
                <a:avLst/>
                <a:gdLst>
                  <a:gd name="T0" fmla="*/ 293 w 293"/>
                  <a:gd name="T1" fmla="*/ 0 h 925"/>
                  <a:gd name="T2" fmla="*/ 267 w 293"/>
                  <a:gd name="T3" fmla="*/ 57 h 925"/>
                  <a:gd name="T4" fmla="*/ 240 w 293"/>
                  <a:gd name="T5" fmla="*/ 112 h 925"/>
                  <a:gd name="T6" fmla="*/ 212 w 293"/>
                  <a:gd name="T7" fmla="*/ 168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1 h 925"/>
                  <a:gd name="T20" fmla="*/ 50 w 293"/>
                  <a:gd name="T21" fmla="*/ 499 h 925"/>
                  <a:gd name="T22" fmla="*/ 40 w 293"/>
                  <a:gd name="T23" fmla="*/ 528 h 925"/>
                  <a:gd name="T24" fmla="*/ 31 w 293"/>
                  <a:gd name="T25" fmla="*/ 557 h 925"/>
                  <a:gd name="T26" fmla="*/ 23 w 293"/>
                  <a:gd name="T27" fmla="*/ 585 h 925"/>
                  <a:gd name="T28" fmla="*/ 16 w 293"/>
                  <a:gd name="T29" fmla="*/ 614 h 925"/>
                  <a:gd name="T30" fmla="*/ 10 w 293"/>
                  <a:gd name="T31" fmla="*/ 644 h 925"/>
                  <a:gd name="T32" fmla="*/ 5 w 293"/>
                  <a:gd name="T33" fmla="*/ 673 h 925"/>
                  <a:gd name="T34" fmla="*/ 2 w 293"/>
                  <a:gd name="T35" fmla="*/ 703 h 925"/>
                  <a:gd name="T36" fmla="*/ 0 w 293"/>
                  <a:gd name="T37" fmla="*/ 734 h 925"/>
                  <a:gd name="T38" fmla="*/ 0 w 293"/>
                  <a:gd name="T39" fmla="*/ 765 h 925"/>
                  <a:gd name="T40" fmla="*/ 1 w 293"/>
                  <a:gd name="T41" fmla="*/ 796 h 925"/>
                  <a:gd name="T42" fmla="*/ 4 w 293"/>
                  <a:gd name="T43" fmla="*/ 827 h 925"/>
                  <a:gd name="T44" fmla="*/ 10 w 293"/>
                  <a:gd name="T45" fmla="*/ 859 h 925"/>
                  <a:gd name="T46" fmla="*/ 16 w 293"/>
                  <a:gd name="T47" fmla="*/ 892 h 925"/>
                  <a:gd name="T48" fmla="*/ 25 w 293"/>
                  <a:gd name="T49" fmla="*/ 925 h 925"/>
                  <a:gd name="T50" fmla="*/ 41 w 293"/>
                  <a:gd name="T51" fmla="*/ 891 h 925"/>
                  <a:gd name="T52" fmla="*/ 54 w 293"/>
                  <a:gd name="T53" fmla="*/ 857 h 925"/>
                  <a:gd name="T54" fmla="*/ 66 w 293"/>
                  <a:gd name="T55" fmla="*/ 822 h 925"/>
                  <a:gd name="T56" fmla="*/ 78 w 293"/>
                  <a:gd name="T57" fmla="*/ 787 h 925"/>
                  <a:gd name="T58" fmla="*/ 87 w 293"/>
                  <a:gd name="T59" fmla="*/ 752 h 925"/>
                  <a:gd name="T60" fmla="*/ 96 w 293"/>
                  <a:gd name="T61" fmla="*/ 718 h 925"/>
                  <a:gd name="T62" fmla="*/ 105 w 293"/>
                  <a:gd name="T63" fmla="*/ 682 h 925"/>
                  <a:gd name="T64" fmla="*/ 112 w 293"/>
                  <a:gd name="T65" fmla="*/ 646 h 925"/>
                  <a:gd name="T66" fmla="*/ 127 w 293"/>
                  <a:gd name="T67" fmla="*/ 575 h 925"/>
                  <a:gd name="T68" fmla="*/ 145 w 293"/>
                  <a:gd name="T69" fmla="*/ 504 h 925"/>
                  <a:gd name="T70" fmla="*/ 154 w 293"/>
                  <a:gd name="T71" fmla="*/ 469 h 925"/>
                  <a:gd name="T72" fmla="*/ 165 w 293"/>
                  <a:gd name="T73" fmla="*/ 435 h 925"/>
                  <a:gd name="T74" fmla="*/ 177 w 293"/>
                  <a:gd name="T75" fmla="*/ 401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2"/>
                    </a:lnTo>
                    <a:lnTo>
                      <a:pt x="212" y="168"/>
                    </a:lnTo>
                    <a:lnTo>
                      <a:pt x="182" y="223"/>
                    </a:lnTo>
                    <a:lnTo>
                      <a:pt x="153" y="278"/>
                    </a:lnTo>
                    <a:lnTo>
                      <a:pt x="124" y="333"/>
                    </a:lnTo>
                    <a:lnTo>
                      <a:pt x="97" y="388"/>
                    </a:lnTo>
                    <a:lnTo>
                      <a:pt x="73" y="444"/>
                    </a:lnTo>
                    <a:lnTo>
                      <a:pt x="61" y="471"/>
                    </a:lnTo>
                    <a:lnTo>
                      <a:pt x="50" y="499"/>
                    </a:lnTo>
                    <a:lnTo>
                      <a:pt x="40" y="528"/>
                    </a:lnTo>
                    <a:lnTo>
                      <a:pt x="31" y="557"/>
                    </a:lnTo>
                    <a:lnTo>
                      <a:pt x="23" y="585"/>
                    </a:lnTo>
                    <a:lnTo>
                      <a:pt x="16" y="614"/>
                    </a:lnTo>
                    <a:lnTo>
                      <a:pt x="10" y="644"/>
                    </a:lnTo>
                    <a:lnTo>
                      <a:pt x="5" y="673"/>
                    </a:lnTo>
                    <a:lnTo>
                      <a:pt x="2" y="703"/>
                    </a:lnTo>
                    <a:lnTo>
                      <a:pt x="0" y="734"/>
                    </a:lnTo>
                    <a:lnTo>
                      <a:pt x="0" y="765"/>
                    </a:lnTo>
                    <a:lnTo>
                      <a:pt x="1" y="796"/>
                    </a:lnTo>
                    <a:lnTo>
                      <a:pt x="4" y="827"/>
                    </a:lnTo>
                    <a:lnTo>
                      <a:pt x="10" y="859"/>
                    </a:lnTo>
                    <a:lnTo>
                      <a:pt x="16" y="892"/>
                    </a:lnTo>
                    <a:lnTo>
                      <a:pt x="25" y="925"/>
                    </a:lnTo>
                    <a:lnTo>
                      <a:pt x="41" y="891"/>
                    </a:lnTo>
                    <a:lnTo>
                      <a:pt x="54" y="857"/>
                    </a:lnTo>
                    <a:lnTo>
                      <a:pt x="66" y="822"/>
                    </a:lnTo>
                    <a:lnTo>
                      <a:pt x="78" y="787"/>
                    </a:lnTo>
                    <a:lnTo>
                      <a:pt x="87" y="752"/>
                    </a:lnTo>
                    <a:lnTo>
                      <a:pt x="96" y="718"/>
                    </a:lnTo>
                    <a:lnTo>
                      <a:pt x="105" y="682"/>
                    </a:lnTo>
                    <a:lnTo>
                      <a:pt x="112" y="646"/>
                    </a:lnTo>
                    <a:lnTo>
                      <a:pt x="127" y="575"/>
                    </a:lnTo>
                    <a:lnTo>
                      <a:pt x="145" y="504"/>
                    </a:lnTo>
                    <a:lnTo>
                      <a:pt x="154" y="469"/>
                    </a:lnTo>
                    <a:lnTo>
                      <a:pt x="165" y="435"/>
                    </a:lnTo>
                    <a:lnTo>
                      <a:pt x="177" y="401"/>
                    </a:lnTo>
                    <a:lnTo>
                      <a:pt x="190" y="368"/>
                    </a:lnTo>
                    <a:lnTo>
                      <a:pt x="29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6" name="Freeform 1156"/>
              <p:cNvSpPr>
                <a:spLocks noChangeAspect="1"/>
              </p:cNvSpPr>
              <p:nvPr/>
            </p:nvSpPr>
            <p:spPr bwMode="auto">
              <a:xfrm>
                <a:off x="4394" y="2021"/>
                <a:ext cx="67" cy="172"/>
              </a:xfrm>
              <a:custGeom>
                <a:avLst/>
                <a:gdLst>
                  <a:gd name="T0" fmla="*/ 0 w 1466"/>
                  <a:gd name="T1" fmla="*/ 0 h 3787"/>
                  <a:gd name="T2" fmla="*/ 0 w 1466"/>
                  <a:gd name="T3" fmla="*/ 50 h 3787"/>
                  <a:gd name="T4" fmla="*/ 2 w 1466"/>
                  <a:gd name="T5" fmla="*/ 103 h 3787"/>
                  <a:gd name="T6" fmla="*/ 4 w 1466"/>
                  <a:gd name="T7" fmla="*/ 158 h 3787"/>
                  <a:gd name="T8" fmla="*/ 8 w 1466"/>
                  <a:gd name="T9" fmla="*/ 213 h 3787"/>
                  <a:gd name="T10" fmla="*/ 12 w 1466"/>
                  <a:gd name="T11" fmla="*/ 270 h 3787"/>
                  <a:gd name="T12" fmla="*/ 17 w 1466"/>
                  <a:gd name="T13" fmla="*/ 328 h 3787"/>
                  <a:gd name="T14" fmla="*/ 25 w 1466"/>
                  <a:gd name="T15" fmla="*/ 386 h 3787"/>
                  <a:gd name="T16" fmla="*/ 31 w 1466"/>
                  <a:gd name="T17" fmla="*/ 446 h 3787"/>
                  <a:gd name="T18" fmla="*/ 39 w 1466"/>
                  <a:gd name="T19" fmla="*/ 505 h 3787"/>
                  <a:gd name="T20" fmla="*/ 47 w 1466"/>
                  <a:gd name="T21" fmla="*/ 565 h 3787"/>
                  <a:gd name="T22" fmla="*/ 57 w 1466"/>
                  <a:gd name="T23" fmla="*/ 624 h 3787"/>
                  <a:gd name="T24" fmla="*/ 67 w 1466"/>
                  <a:gd name="T25" fmla="*/ 684 h 3787"/>
                  <a:gd name="T26" fmla="*/ 77 w 1466"/>
                  <a:gd name="T27" fmla="*/ 743 h 3787"/>
                  <a:gd name="T28" fmla="*/ 88 w 1466"/>
                  <a:gd name="T29" fmla="*/ 802 h 3787"/>
                  <a:gd name="T30" fmla="*/ 99 w 1466"/>
                  <a:gd name="T31" fmla="*/ 859 h 3787"/>
                  <a:gd name="T32" fmla="*/ 111 w 1466"/>
                  <a:gd name="T33" fmla="*/ 917 h 3787"/>
                  <a:gd name="T34" fmla="*/ 123 w 1466"/>
                  <a:gd name="T35" fmla="*/ 972 h 3787"/>
                  <a:gd name="T36" fmla="*/ 135 w 1466"/>
                  <a:gd name="T37" fmla="*/ 1025 h 3787"/>
                  <a:gd name="T38" fmla="*/ 148 w 1466"/>
                  <a:gd name="T39" fmla="*/ 1078 h 3787"/>
                  <a:gd name="T40" fmla="*/ 161 w 1466"/>
                  <a:gd name="T41" fmla="*/ 1129 h 3787"/>
                  <a:gd name="T42" fmla="*/ 174 w 1466"/>
                  <a:gd name="T43" fmla="*/ 1177 h 3787"/>
                  <a:gd name="T44" fmla="*/ 188 w 1466"/>
                  <a:gd name="T45" fmla="*/ 1223 h 3787"/>
                  <a:gd name="T46" fmla="*/ 201 w 1466"/>
                  <a:gd name="T47" fmla="*/ 1268 h 3787"/>
                  <a:gd name="T48" fmla="*/ 215 w 1466"/>
                  <a:gd name="T49" fmla="*/ 1309 h 3787"/>
                  <a:gd name="T50" fmla="*/ 228 w 1466"/>
                  <a:gd name="T51" fmla="*/ 1348 h 3787"/>
                  <a:gd name="T52" fmla="*/ 241 w 1466"/>
                  <a:gd name="T53" fmla="*/ 1382 h 3787"/>
                  <a:gd name="T54" fmla="*/ 255 w 1466"/>
                  <a:gd name="T55" fmla="*/ 1414 h 3787"/>
                  <a:gd name="T56" fmla="*/ 267 w 1466"/>
                  <a:gd name="T57" fmla="*/ 1443 h 3787"/>
                  <a:gd name="T58" fmla="*/ 281 w 1466"/>
                  <a:gd name="T59" fmla="*/ 1469 h 3787"/>
                  <a:gd name="T60" fmla="*/ 293 w 1466"/>
                  <a:gd name="T61" fmla="*/ 1489 h 3787"/>
                  <a:gd name="T62" fmla="*/ 305 w 1466"/>
                  <a:gd name="T63" fmla="*/ 1507 h 3787"/>
                  <a:gd name="T64" fmla="*/ 318 w 1466"/>
                  <a:gd name="T65" fmla="*/ 1520 h 3787"/>
                  <a:gd name="T66" fmla="*/ 381 w 1466"/>
                  <a:gd name="T67" fmla="*/ 1577 h 3787"/>
                  <a:gd name="T68" fmla="*/ 441 w 1466"/>
                  <a:gd name="T69" fmla="*/ 1636 h 3787"/>
                  <a:gd name="T70" fmla="*/ 499 w 1466"/>
                  <a:gd name="T71" fmla="*/ 1695 h 3787"/>
                  <a:gd name="T72" fmla="*/ 552 w 1466"/>
                  <a:gd name="T73" fmla="*/ 1757 h 3787"/>
                  <a:gd name="T74" fmla="*/ 604 w 1466"/>
                  <a:gd name="T75" fmla="*/ 1818 h 3787"/>
                  <a:gd name="T76" fmla="*/ 653 w 1466"/>
                  <a:gd name="T77" fmla="*/ 1882 h 3787"/>
                  <a:gd name="T78" fmla="*/ 700 w 1466"/>
                  <a:gd name="T79" fmla="*/ 1946 h 3787"/>
                  <a:gd name="T80" fmla="*/ 744 w 1466"/>
                  <a:gd name="T81" fmla="*/ 2011 h 3787"/>
                  <a:gd name="T82" fmla="*/ 788 w 1466"/>
                  <a:gd name="T83" fmla="*/ 2077 h 3787"/>
                  <a:gd name="T84" fmla="*/ 828 w 1466"/>
                  <a:gd name="T85" fmla="*/ 2144 h 3787"/>
                  <a:gd name="T86" fmla="*/ 866 w 1466"/>
                  <a:gd name="T87" fmla="*/ 2211 h 3787"/>
                  <a:gd name="T88" fmla="*/ 903 w 1466"/>
                  <a:gd name="T89" fmla="*/ 2280 h 3787"/>
                  <a:gd name="T90" fmla="*/ 938 w 1466"/>
                  <a:gd name="T91" fmla="*/ 2350 h 3787"/>
                  <a:gd name="T92" fmla="*/ 971 w 1466"/>
                  <a:gd name="T93" fmla="*/ 2421 h 3787"/>
                  <a:gd name="T94" fmla="*/ 1005 w 1466"/>
                  <a:gd name="T95" fmla="*/ 2491 h 3787"/>
                  <a:gd name="T96" fmla="*/ 1036 w 1466"/>
                  <a:gd name="T97" fmla="*/ 2563 h 3787"/>
                  <a:gd name="T98" fmla="*/ 1065 w 1466"/>
                  <a:gd name="T99" fmla="*/ 2635 h 3787"/>
                  <a:gd name="T100" fmla="*/ 1094 w 1466"/>
                  <a:gd name="T101" fmla="*/ 2709 h 3787"/>
                  <a:gd name="T102" fmla="*/ 1122 w 1466"/>
                  <a:gd name="T103" fmla="*/ 2783 h 3787"/>
                  <a:gd name="T104" fmla="*/ 1149 w 1466"/>
                  <a:gd name="T105" fmla="*/ 2856 h 3787"/>
                  <a:gd name="T106" fmla="*/ 1203 w 1466"/>
                  <a:gd name="T107" fmla="*/ 3007 h 3787"/>
                  <a:gd name="T108" fmla="*/ 1254 w 1466"/>
                  <a:gd name="T109" fmla="*/ 3160 h 3787"/>
                  <a:gd name="T110" fmla="*/ 1305 w 1466"/>
                  <a:gd name="T111" fmla="*/ 3315 h 3787"/>
                  <a:gd name="T112" fmla="*/ 1357 w 1466"/>
                  <a:gd name="T113" fmla="*/ 3471 h 3787"/>
                  <a:gd name="T114" fmla="*/ 1383 w 1466"/>
                  <a:gd name="T115" fmla="*/ 3549 h 3787"/>
                  <a:gd name="T116" fmla="*/ 1409 w 1466"/>
                  <a:gd name="T117" fmla="*/ 3628 h 3787"/>
                  <a:gd name="T118" fmla="*/ 1437 w 1466"/>
                  <a:gd name="T119" fmla="*/ 3707 h 3787"/>
                  <a:gd name="T120" fmla="*/ 1466 w 1466"/>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3787">
                    <a:moveTo>
                      <a:pt x="0" y="0"/>
                    </a:moveTo>
                    <a:lnTo>
                      <a:pt x="0" y="50"/>
                    </a:lnTo>
                    <a:lnTo>
                      <a:pt x="2" y="103"/>
                    </a:lnTo>
                    <a:lnTo>
                      <a:pt x="4" y="158"/>
                    </a:lnTo>
                    <a:lnTo>
                      <a:pt x="8" y="213"/>
                    </a:lnTo>
                    <a:lnTo>
                      <a:pt x="12" y="270"/>
                    </a:lnTo>
                    <a:lnTo>
                      <a:pt x="17" y="328"/>
                    </a:lnTo>
                    <a:lnTo>
                      <a:pt x="25" y="386"/>
                    </a:lnTo>
                    <a:lnTo>
                      <a:pt x="31" y="446"/>
                    </a:lnTo>
                    <a:lnTo>
                      <a:pt x="39" y="505"/>
                    </a:lnTo>
                    <a:lnTo>
                      <a:pt x="47" y="565"/>
                    </a:lnTo>
                    <a:lnTo>
                      <a:pt x="57" y="624"/>
                    </a:lnTo>
                    <a:lnTo>
                      <a:pt x="67" y="684"/>
                    </a:lnTo>
                    <a:lnTo>
                      <a:pt x="77" y="743"/>
                    </a:lnTo>
                    <a:lnTo>
                      <a:pt x="88" y="802"/>
                    </a:lnTo>
                    <a:lnTo>
                      <a:pt x="99" y="859"/>
                    </a:lnTo>
                    <a:lnTo>
                      <a:pt x="111" y="917"/>
                    </a:lnTo>
                    <a:lnTo>
                      <a:pt x="123" y="972"/>
                    </a:lnTo>
                    <a:lnTo>
                      <a:pt x="135" y="1025"/>
                    </a:lnTo>
                    <a:lnTo>
                      <a:pt x="148" y="1078"/>
                    </a:lnTo>
                    <a:lnTo>
                      <a:pt x="161" y="1129"/>
                    </a:lnTo>
                    <a:lnTo>
                      <a:pt x="174" y="1177"/>
                    </a:lnTo>
                    <a:lnTo>
                      <a:pt x="188" y="1223"/>
                    </a:lnTo>
                    <a:lnTo>
                      <a:pt x="201" y="1268"/>
                    </a:lnTo>
                    <a:lnTo>
                      <a:pt x="215" y="1309"/>
                    </a:lnTo>
                    <a:lnTo>
                      <a:pt x="228" y="1348"/>
                    </a:lnTo>
                    <a:lnTo>
                      <a:pt x="241" y="1382"/>
                    </a:lnTo>
                    <a:lnTo>
                      <a:pt x="255" y="1414"/>
                    </a:lnTo>
                    <a:lnTo>
                      <a:pt x="267" y="1443"/>
                    </a:lnTo>
                    <a:lnTo>
                      <a:pt x="281" y="1469"/>
                    </a:lnTo>
                    <a:lnTo>
                      <a:pt x="293" y="1489"/>
                    </a:lnTo>
                    <a:lnTo>
                      <a:pt x="305" y="1507"/>
                    </a:lnTo>
                    <a:lnTo>
                      <a:pt x="318" y="1520"/>
                    </a:lnTo>
                    <a:lnTo>
                      <a:pt x="381" y="1577"/>
                    </a:lnTo>
                    <a:lnTo>
                      <a:pt x="441" y="1636"/>
                    </a:lnTo>
                    <a:lnTo>
                      <a:pt x="499" y="1695"/>
                    </a:lnTo>
                    <a:lnTo>
                      <a:pt x="552" y="1757"/>
                    </a:lnTo>
                    <a:lnTo>
                      <a:pt x="604" y="1818"/>
                    </a:lnTo>
                    <a:lnTo>
                      <a:pt x="653" y="1882"/>
                    </a:lnTo>
                    <a:lnTo>
                      <a:pt x="700" y="1946"/>
                    </a:lnTo>
                    <a:lnTo>
                      <a:pt x="744" y="2011"/>
                    </a:lnTo>
                    <a:lnTo>
                      <a:pt x="788" y="2077"/>
                    </a:lnTo>
                    <a:lnTo>
                      <a:pt x="828" y="2144"/>
                    </a:lnTo>
                    <a:lnTo>
                      <a:pt x="866" y="2211"/>
                    </a:lnTo>
                    <a:lnTo>
                      <a:pt x="903" y="2280"/>
                    </a:lnTo>
                    <a:lnTo>
                      <a:pt x="938" y="2350"/>
                    </a:lnTo>
                    <a:lnTo>
                      <a:pt x="971" y="2421"/>
                    </a:lnTo>
                    <a:lnTo>
                      <a:pt x="1005" y="2491"/>
                    </a:lnTo>
                    <a:lnTo>
                      <a:pt x="1036" y="2563"/>
                    </a:lnTo>
                    <a:lnTo>
                      <a:pt x="1065" y="2635"/>
                    </a:lnTo>
                    <a:lnTo>
                      <a:pt x="1094" y="2709"/>
                    </a:lnTo>
                    <a:lnTo>
                      <a:pt x="1122" y="2783"/>
                    </a:lnTo>
                    <a:lnTo>
                      <a:pt x="1149" y="2856"/>
                    </a:lnTo>
                    <a:lnTo>
                      <a:pt x="1203" y="3007"/>
                    </a:lnTo>
                    <a:lnTo>
                      <a:pt x="1254" y="3160"/>
                    </a:lnTo>
                    <a:lnTo>
                      <a:pt x="1305" y="3315"/>
                    </a:lnTo>
                    <a:lnTo>
                      <a:pt x="1357" y="3471"/>
                    </a:lnTo>
                    <a:lnTo>
                      <a:pt x="1383" y="3549"/>
                    </a:lnTo>
                    <a:lnTo>
                      <a:pt x="1409" y="3628"/>
                    </a:lnTo>
                    <a:lnTo>
                      <a:pt x="1437" y="3707"/>
                    </a:lnTo>
                    <a:lnTo>
                      <a:pt x="1466"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7" name="Freeform 1157"/>
              <p:cNvSpPr>
                <a:spLocks noChangeAspect="1"/>
              </p:cNvSpPr>
              <p:nvPr/>
            </p:nvSpPr>
            <p:spPr bwMode="auto">
              <a:xfrm>
                <a:off x="4420" y="2068"/>
                <a:ext cx="36" cy="96"/>
              </a:xfrm>
              <a:custGeom>
                <a:avLst/>
                <a:gdLst>
                  <a:gd name="T0" fmla="*/ 0 w 804"/>
                  <a:gd name="T1" fmla="*/ 0 h 2116"/>
                  <a:gd name="T2" fmla="*/ 8 w 804"/>
                  <a:gd name="T3" fmla="*/ 2 h 2116"/>
                  <a:gd name="T4" fmla="*/ 15 w 804"/>
                  <a:gd name="T5" fmla="*/ 3 h 2116"/>
                  <a:gd name="T6" fmla="*/ 22 w 804"/>
                  <a:gd name="T7" fmla="*/ 6 h 2116"/>
                  <a:gd name="T8" fmla="*/ 30 w 804"/>
                  <a:gd name="T9" fmla="*/ 10 h 2116"/>
                  <a:gd name="T10" fmla="*/ 38 w 804"/>
                  <a:gd name="T11" fmla="*/ 15 h 2116"/>
                  <a:gd name="T12" fmla="*/ 45 w 804"/>
                  <a:gd name="T13" fmla="*/ 21 h 2116"/>
                  <a:gd name="T14" fmla="*/ 53 w 804"/>
                  <a:gd name="T15" fmla="*/ 27 h 2116"/>
                  <a:gd name="T16" fmla="*/ 61 w 804"/>
                  <a:gd name="T17" fmla="*/ 35 h 2116"/>
                  <a:gd name="T18" fmla="*/ 76 w 804"/>
                  <a:gd name="T19" fmla="*/ 52 h 2116"/>
                  <a:gd name="T20" fmla="*/ 91 w 804"/>
                  <a:gd name="T21" fmla="*/ 71 h 2116"/>
                  <a:gd name="T22" fmla="*/ 107 w 804"/>
                  <a:gd name="T23" fmla="*/ 93 h 2116"/>
                  <a:gd name="T24" fmla="*/ 121 w 804"/>
                  <a:gd name="T25" fmla="*/ 114 h 2116"/>
                  <a:gd name="T26" fmla="*/ 149 w 804"/>
                  <a:gd name="T27" fmla="*/ 161 h 2116"/>
                  <a:gd name="T28" fmla="*/ 173 w 804"/>
                  <a:gd name="T29" fmla="*/ 204 h 2116"/>
                  <a:gd name="T30" fmla="*/ 192 w 804"/>
                  <a:gd name="T31" fmla="*/ 241 h 2116"/>
                  <a:gd name="T32" fmla="*/ 204 w 804"/>
                  <a:gd name="T33" fmla="*/ 266 h 2116"/>
                  <a:gd name="T34" fmla="*/ 243 w 804"/>
                  <a:gd name="T35" fmla="*/ 372 h 2116"/>
                  <a:gd name="T36" fmla="*/ 280 w 804"/>
                  <a:gd name="T37" fmla="*/ 475 h 2116"/>
                  <a:gd name="T38" fmla="*/ 314 w 804"/>
                  <a:gd name="T39" fmla="*/ 576 h 2116"/>
                  <a:gd name="T40" fmla="*/ 346 w 804"/>
                  <a:gd name="T41" fmla="*/ 674 h 2116"/>
                  <a:gd name="T42" fmla="*/ 377 w 804"/>
                  <a:gd name="T43" fmla="*/ 772 h 2116"/>
                  <a:gd name="T44" fmla="*/ 407 w 804"/>
                  <a:gd name="T45" fmla="*/ 869 h 2116"/>
                  <a:gd name="T46" fmla="*/ 436 w 804"/>
                  <a:gd name="T47" fmla="*/ 965 h 2116"/>
                  <a:gd name="T48" fmla="*/ 464 w 804"/>
                  <a:gd name="T49" fmla="*/ 1061 h 2116"/>
                  <a:gd name="T50" fmla="*/ 492 w 804"/>
                  <a:gd name="T51" fmla="*/ 1158 h 2116"/>
                  <a:gd name="T52" fmla="*/ 521 w 804"/>
                  <a:gd name="T53" fmla="*/ 1255 h 2116"/>
                  <a:gd name="T54" fmla="*/ 549 w 804"/>
                  <a:gd name="T55" fmla="*/ 1353 h 2116"/>
                  <a:gd name="T56" fmla="*/ 579 w 804"/>
                  <a:gd name="T57" fmla="*/ 1453 h 2116"/>
                  <a:gd name="T58" fmla="*/ 610 w 804"/>
                  <a:gd name="T59" fmla="*/ 1555 h 2116"/>
                  <a:gd name="T60" fmla="*/ 643 w 804"/>
                  <a:gd name="T61" fmla="*/ 1658 h 2116"/>
                  <a:gd name="T62" fmla="*/ 677 w 804"/>
                  <a:gd name="T63" fmla="*/ 1765 h 2116"/>
                  <a:gd name="T64" fmla="*/ 714 w 804"/>
                  <a:gd name="T65" fmla="*/ 1875 h 2116"/>
                  <a:gd name="T66" fmla="*/ 725 w 804"/>
                  <a:gd name="T67" fmla="*/ 1901 h 2116"/>
                  <a:gd name="T68" fmla="*/ 737 w 804"/>
                  <a:gd name="T69" fmla="*/ 1931 h 2116"/>
                  <a:gd name="T70" fmla="*/ 750 w 804"/>
                  <a:gd name="T71" fmla="*/ 1963 h 2116"/>
                  <a:gd name="T72" fmla="*/ 764 w 804"/>
                  <a:gd name="T73" fmla="*/ 1996 h 2116"/>
                  <a:gd name="T74" fmla="*/ 776 w 804"/>
                  <a:gd name="T75" fmla="*/ 2028 h 2116"/>
                  <a:gd name="T76" fmla="*/ 788 w 804"/>
                  <a:gd name="T77" fmla="*/ 2060 h 2116"/>
                  <a:gd name="T78" fmla="*/ 797 w 804"/>
                  <a:gd name="T79" fmla="*/ 2090 h 2116"/>
                  <a:gd name="T80" fmla="*/ 804 w 804"/>
                  <a:gd name="T81"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6">
                    <a:moveTo>
                      <a:pt x="0" y="0"/>
                    </a:moveTo>
                    <a:lnTo>
                      <a:pt x="8" y="2"/>
                    </a:lnTo>
                    <a:lnTo>
                      <a:pt x="15" y="3"/>
                    </a:lnTo>
                    <a:lnTo>
                      <a:pt x="22" y="6"/>
                    </a:lnTo>
                    <a:lnTo>
                      <a:pt x="30" y="10"/>
                    </a:lnTo>
                    <a:lnTo>
                      <a:pt x="38" y="15"/>
                    </a:lnTo>
                    <a:lnTo>
                      <a:pt x="45" y="21"/>
                    </a:lnTo>
                    <a:lnTo>
                      <a:pt x="53" y="27"/>
                    </a:lnTo>
                    <a:lnTo>
                      <a:pt x="61" y="35"/>
                    </a:lnTo>
                    <a:lnTo>
                      <a:pt x="76" y="52"/>
                    </a:lnTo>
                    <a:lnTo>
                      <a:pt x="91" y="71"/>
                    </a:lnTo>
                    <a:lnTo>
                      <a:pt x="107" y="93"/>
                    </a:lnTo>
                    <a:lnTo>
                      <a:pt x="121" y="114"/>
                    </a:lnTo>
                    <a:lnTo>
                      <a:pt x="149" y="161"/>
                    </a:lnTo>
                    <a:lnTo>
                      <a:pt x="173" y="204"/>
                    </a:lnTo>
                    <a:lnTo>
                      <a:pt x="192" y="241"/>
                    </a:lnTo>
                    <a:lnTo>
                      <a:pt x="204" y="266"/>
                    </a:lnTo>
                    <a:lnTo>
                      <a:pt x="243" y="372"/>
                    </a:lnTo>
                    <a:lnTo>
                      <a:pt x="280" y="475"/>
                    </a:lnTo>
                    <a:lnTo>
                      <a:pt x="314" y="576"/>
                    </a:lnTo>
                    <a:lnTo>
                      <a:pt x="346" y="674"/>
                    </a:lnTo>
                    <a:lnTo>
                      <a:pt x="377" y="772"/>
                    </a:lnTo>
                    <a:lnTo>
                      <a:pt x="407" y="869"/>
                    </a:lnTo>
                    <a:lnTo>
                      <a:pt x="436" y="965"/>
                    </a:lnTo>
                    <a:lnTo>
                      <a:pt x="464" y="1061"/>
                    </a:lnTo>
                    <a:lnTo>
                      <a:pt x="492" y="1158"/>
                    </a:lnTo>
                    <a:lnTo>
                      <a:pt x="521" y="1255"/>
                    </a:lnTo>
                    <a:lnTo>
                      <a:pt x="549" y="1353"/>
                    </a:lnTo>
                    <a:lnTo>
                      <a:pt x="579" y="1453"/>
                    </a:lnTo>
                    <a:lnTo>
                      <a:pt x="610" y="1555"/>
                    </a:lnTo>
                    <a:lnTo>
                      <a:pt x="643" y="1658"/>
                    </a:lnTo>
                    <a:lnTo>
                      <a:pt x="677" y="1765"/>
                    </a:lnTo>
                    <a:lnTo>
                      <a:pt x="714" y="1875"/>
                    </a:lnTo>
                    <a:lnTo>
                      <a:pt x="725" y="1901"/>
                    </a:lnTo>
                    <a:lnTo>
                      <a:pt x="737" y="1931"/>
                    </a:lnTo>
                    <a:lnTo>
                      <a:pt x="750" y="1963"/>
                    </a:lnTo>
                    <a:lnTo>
                      <a:pt x="764" y="1996"/>
                    </a:lnTo>
                    <a:lnTo>
                      <a:pt x="776" y="2028"/>
                    </a:lnTo>
                    <a:lnTo>
                      <a:pt x="788" y="2060"/>
                    </a:lnTo>
                    <a:lnTo>
                      <a:pt x="797" y="2090"/>
                    </a:lnTo>
                    <a:lnTo>
                      <a:pt x="804" y="211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8" name="Freeform 1158"/>
              <p:cNvSpPr>
                <a:spLocks noChangeAspect="1"/>
              </p:cNvSpPr>
              <p:nvPr/>
            </p:nvSpPr>
            <p:spPr bwMode="auto">
              <a:xfrm>
                <a:off x="4393" y="2025"/>
                <a:ext cx="49" cy="217"/>
              </a:xfrm>
              <a:custGeom>
                <a:avLst/>
                <a:gdLst>
                  <a:gd name="T0" fmla="*/ 1078 w 1083"/>
                  <a:gd name="T1" fmla="*/ 4644 h 4775"/>
                  <a:gd name="T2" fmla="*/ 1067 w 1083"/>
                  <a:gd name="T3" fmla="*/ 4454 h 4775"/>
                  <a:gd name="T4" fmla="*/ 1058 w 1083"/>
                  <a:gd name="T5" fmla="*/ 4331 h 4775"/>
                  <a:gd name="T6" fmla="*/ 1046 w 1083"/>
                  <a:gd name="T7" fmla="*/ 4211 h 4775"/>
                  <a:gd name="T8" fmla="*/ 1030 w 1083"/>
                  <a:gd name="T9" fmla="*/ 4094 h 4775"/>
                  <a:gd name="T10" fmla="*/ 1011 w 1083"/>
                  <a:gd name="T11" fmla="*/ 3980 h 4775"/>
                  <a:gd name="T12" fmla="*/ 987 w 1083"/>
                  <a:gd name="T13" fmla="*/ 3869 h 4775"/>
                  <a:gd name="T14" fmla="*/ 958 w 1083"/>
                  <a:gd name="T15" fmla="*/ 3760 h 4775"/>
                  <a:gd name="T16" fmla="*/ 923 w 1083"/>
                  <a:gd name="T17" fmla="*/ 3654 h 4775"/>
                  <a:gd name="T18" fmla="*/ 880 w 1083"/>
                  <a:gd name="T19" fmla="*/ 3550 h 4775"/>
                  <a:gd name="T20" fmla="*/ 832 w 1083"/>
                  <a:gd name="T21" fmla="*/ 3449 h 4775"/>
                  <a:gd name="T22" fmla="*/ 776 w 1083"/>
                  <a:gd name="T23" fmla="*/ 3349 h 4775"/>
                  <a:gd name="T24" fmla="*/ 711 w 1083"/>
                  <a:gd name="T25" fmla="*/ 3252 h 4775"/>
                  <a:gd name="T26" fmla="*/ 638 w 1083"/>
                  <a:gd name="T27" fmla="*/ 3155 h 4775"/>
                  <a:gd name="T28" fmla="*/ 554 w 1083"/>
                  <a:gd name="T29" fmla="*/ 3061 h 4775"/>
                  <a:gd name="T30" fmla="*/ 480 w 1083"/>
                  <a:gd name="T31" fmla="*/ 2986 h 4775"/>
                  <a:gd name="T32" fmla="*/ 425 w 1083"/>
                  <a:gd name="T33" fmla="*/ 2922 h 4775"/>
                  <a:gd name="T34" fmla="*/ 375 w 1083"/>
                  <a:gd name="T35" fmla="*/ 2855 h 4775"/>
                  <a:gd name="T36" fmla="*/ 330 w 1083"/>
                  <a:gd name="T37" fmla="*/ 2782 h 4775"/>
                  <a:gd name="T38" fmla="*/ 289 w 1083"/>
                  <a:gd name="T39" fmla="*/ 2705 h 4775"/>
                  <a:gd name="T40" fmla="*/ 251 w 1083"/>
                  <a:gd name="T41" fmla="*/ 2625 h 4775"/>
                  <a:gd name="T42" fmla="*/ 219 w 1083"/>
                  <a:gd name="T43" fmla="*/ 2543 h 4775"/>
                  <a:gd name="T44" fmla="*/ 191 w 1083"/>
                  <a:gd name="T45" fmla="*/ 2458 h 4775"/>
                  <a:gd name="T46" fmla="*/ 166 w 1083"/>
                  <a:gd name="T47" fmla="*/ 2371 h 4775"/>
                  <a:gd name="T48" fmla="*/ 144 w 1083"/>
                  <a:gd name="T49" fmla="*/ 2284 h 4775"/>
                  <a:gd name="T50" fmla="*/ 126 w 1083"/>
                  <a:gd name="T51" fmla="*/ 2198 h 4775"/>
                  <a:gd name="T52" fmla="*/ 110 w 1083"/>
                  <a:gd name="T53" fmla="*/ 2112 h 4775"/>
                  <a:gd name="T54" fmla="*/ 98 w 1083"/>
                  <a:gd name="T55" fmla="*/ 2027 h 4775"/>
                  <a:gd name="T56" fmla="*/ 88 w 1083"/>
                  <a:gd name="T57" fmla="*/ 1944 h 4775"/>
                  <a:gd name="T58" fmla="*/ 81 w 1083"/>
                  <a:gd name="T59" fmla="*/ 1863 h 4775"/>
                  <a:gd name="T60" fmla="*/ 77 w 1083"/>
                  <a:gd name="T61" fmla="*/ 1786 h 4775"/>
                  <a:gd name="T62" fmla="*/ 71 w 1083"/>
                  <a:gd name="T63" fmla="*/ 1639 h 4775"/>
                  <a:gd name="T64" fmla="*/ 60 w 1083"/>
                  <a:gd name="T65" fmla="*/ 1421 h 4775"/>
                  <a:gd name="T66" fmla="*/ 49 w 1083"/>
                  <a:gd name="T67" fmla="*/ 1202 h 4775"/>
                  <a:gd name="T68" fmla="*/ 38 w 1083"/>
                  <a:gd name="T69" fmla="*/ 984 h 4775"/>
                  <a:gd name="T70" fmla="*/ 27 w 1083"/>
                  <a:gd name="T71" fmla="*/ 765 h 4775"/>
                  <a:gd name="T72" fmla="*/ 17 w 1083"/>
                  <a:gd name="T73" fmla="*/ 547 h 4775"/>
                  <a:gd name="T74" fmla="*/ 9 w 1083"/>
                  <a:gd name="T75" fmla="*/ 328 h 4775"/>
                  <a:gd name="T76" fmla="*/ 2 w 1083"/>
                  <a:gd name="T77" fmla="*/ 110 h 4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3" h="4775">
                    <a:moveTo>
                      <a:pt x="1083" y="4775"/>
                    </a:moveTo>
                    <a:lnTo>
                      <a:pt x="1078" y="4644"/>
                    </a:lnTo>
                    <a:lnTo>
                      <a:pt x="1071" y="4516"/>
                    </a:lnTo>
                    <a:lnTo>
                      <a:pt x="1067" y="4454"/>
                    </a:lnTo>
                    <a:lnTo>
                      <a:pt x="1063" y="4392"/>
                    </a:lnTo>
                    <a:lnTo>
                      <a:pt x="1058" y="4331"/>
                    </a:lnTo>
                    <a:lnTo>
                      <a:pt x="1053" y="4270"/>
                    </a:lnTo>
                    <a:lnTo>
                      <a:pt x="1046" y="4211"/>
                    </a:lnTo>
                    <a:lnTo>
                      <a:pt x="1038" y="4152"/>
                    </a:lnTo>
                    <a:lnTo>
                      <a:pt x="1030" y="4094"/>
                    </a:lnTo>
                    <a:lnTo>
                      <a:pt x="1021" y="4036"/>
                    </a:lnTo>
                    <a:lnTo>
                      <a:pt x="1011" y="3980"/>
                    </a:lnTo>
                    <a:lnTo>
                      <a:pt x="999" y="3924"/>
                    </a:lnTo>
                    <a:lnTo>
                      <a:pt x="987" y="3869"/>
                    </a:lnTo>
                    <a:lnTo>
                      <a:pt x="973" y="3815"/>
                    </a:lnTo>
                    <a:lnTo>
                      <a:pt x="958" y="3760"/>
                    </a:lnTo>
                    <a:lnTo>
                      <a:pt x="940" y="3707"/>
                    </a:lnTo>
                    <a:lnTo>
                      <a:pt x="923" y="3654"/>
                    </a:lnTo>
                    <a:lnTo>
                      <a:pt x="902" y="3601"/>
                    </a:lnTo>
                    <a:lnTo>
                      <a:pt x="880" y="3550"/>
                    </a:lnTo>
                    <a:lnTo>
                      <a:pt x="858" y="3499"/>
                    </a:lnTo>
                    <a:lnTo>
                      <a:pt x="832" y="3449"/>
                    </a:lnTo>
                    <a:lnTo>
                      <a:pt x="805" y="3398"/>
                    </a:lnTo>
                    <a:lnTo>
                      <a:pt x="776" y="3349"/>
                    </a:lnTo>
                    <a:lnTo>
                      <a:pt x="744" y="3300"/>
                    </a:lnTo>
                    <a:lnTo>
                      <a:pt x="711" y="3252"/>
                    </a:lnTo>
                    <a:lnTo>
                      <a:pt x="675" y="3203"/>
                    </a:lnTo>
                    <a:lnTo>
                      <a:pt x="638" y="3155"/>
                    </a:lnTo>
                    <a:lnTo>
                      <a:pt x="597" y="3108"/>
                    </a:lnTo>
                    <a:lnTo>
                      <a:pt x="554" y="3061"/>
                    </a:lnTo>
                    <a:lnTo>
                      <a:pt x="509" y="3015"/>
                    </a:lnTo>
                    <a:lnTo>
                      <a:pt x="480" y="2986"/>
                    </a:lnTo>
                    <a:lnTo>
                      <a:pt x="452" y="2955"/>
                    </a:lnTo>
                    <a:lnTo>
                      <a:pt x="425" y="2922"/>
                    </a:lnTo>
                    <a:lnTo>
                      <a:pt x="399" y="2889"/>
                    </a:lnTo>
                    <a:lnTo>
                      <a:pt x="375" y="2855"/>
                    </a:lnTo>
                    <a:lnTo>
                      <a:pt x="352" y="2819"/>
                    </a:lnTo>
                    <a:lnTo>
                      <a:pt x="330" y="2782"/>
                    </a:lnTo>
                    <a:lnTo>
                      <a:pt x="308" y="2744"/>
                    </a:lnTo>
                    <a:lnTo>
                      <a:pt x="289" y="2705"/>
                    </a:lnTo>
                    <a:lnTo>
                      <a:pt x="270" y="2666"/>
                    </a:lnTo>
                    <a:lnTo>
                      <a:pt x="251" y="2625"/>
                    </a:lnTo>
                    <a:lnTo>
                      <a:pt x="235" y="2584"/>
                    </a:lnTo>
                    <a:lnTo>
                      <a:pt x="219" y="2543"/>
                    </a:lnTo>
                    <a:lnTo>
                      <a:pt x="204" y="2500"/>
                    </a:lnTo>
                    <a:lnTo>
                      <a:pt x="191" y="2458"/>
                    </a:lnTo>
                    <a:lnTo>
                      <a:pt x="177" y="2415"/>
                    </a:lnTo>
                    <a:lnTo>
                      <a:pt x="166" y="2371"/>
                    </a:lnTo>
                    <a:lnTo>
                      <a:pt x="154" y="2328"/>
                    </a:lnTo>
                    <a:lnTo>
                      <a:pt x="144" y="2284"/>
                    </a:lnTo>
                    <a:lnTo>
                      <a:pt x="134" y="2241"/>
                    </a:lnTo>
                    <a:lnTo>
                      <a:pt x="126" y="2198"/>
                    </a:lnTo>
                    <a:lnTo>
                      <a:pt x="117" y="2155"/>
                    </a:lnTo>
                    <a:lnTo>
                      <a:pt x="110" y="2112"/>
                    </a:lnTo>
                    <a:lnTo>
                      <a:pt x="104" y="2069"/>
                    </a:lnTo>
                    <a:lnTo>
                      <a:pt x="98" y="2027"/>
                    </a:lnTo>
                    <a:lnTo>
                      <a:pt x="92" y="1985"/>
                    </a:lnTo>
                    <a:lnTo>
                      <a:pt x="88" y="1944"/>
                    </a:lnTo>
                    <a:lnTo>
                      <a:pt x="84" y="1903"/>
                    </a:lnTo>
                    <a:lnTo>
                      <a:pt x="81" y="1863"/>
                    </a:lnTo>
                    <a:lnTo>
                      <a:pt x="79" y="1824"/>
                    </a:lnTo>
                    <a:lnTo>
                      <a:pt x="77" y="1786"/>
                    </a:lnTo>
                    <a:lnTo>
                      <a:pt x="76" y="1748"/>
                    </a:lnTo>
                    <a:lnTo>
                      <a:pt x="71" y="1639"/>
                    </a:lnTo>
                    <a:lnTo>
                      <a:pt x="66" y="1529"/>
                    </a:lnTo>
                    <a:lnTo>
                      <a:pt x="60" y="1421"/>
                    </a:lnTo>
                    <a:lnTo>
                      <a:pt x="54" y="1311"/>
                    </a:lnTo>
                    <a:lnTo>
                      <a:pt x="49" y="1202"/>
                    </a:lnTo>
                    <a:lnTo>
                      <a:pt x="44" y="1092"/>
                    </a:lnTo>
                    <a:lnTo>
                      <a:pt x="38" y="984"/>
                    </a:lnTo>
                    <a:lnTo>
                      <a:pt x="33" y="874"/>
                    </a:lnTo>
                    <a:lnTo>
                      <a:pt x="27" y="765"/>
                    </a:lnTo>
                    <a:lnTo>
                      <a:pt x="22" y="655"/>
                    </a:lnTo>
                    <a:lnTo>
                      <a:pt x="17" y="547"/>
                    </a:lnTo>
                    <a:lnTo>
                      <a:pt x="13" y="437"/>
                    </a:lnTo>
                    <a:lnTo>
                      <a:pt x="9" y="328"/>
                    </a:lnTo>
                    <a:lnTo>
                      <a:pt x="5" y="218"/>
                    </a:lnTo>
                    <a:lnTo>
                      <a:pt x="2" y="110"/>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69" name="Freeform 1159"/>
              <p:cNvSpPr>
                <a:spLocks noChangeAspect="1"/>
              </p:cNvSpPr>
              <p:nvPr/>
            </p:nvSpPr>
            <p:spPr bwMode="auto">
              <a:xfrm>
                <a:off x="4393" y="2028"/>
                <a:ext cx="45" cy="175"/>
              </a:xfrm>
              <a:custGeom>
                <a:avLst/>
                <a:gdLst>
                  <a:gd name="T0" fmla="*/ 989 w 994"/>
                  <a:gd name="T1" fmla="*/ 3731 h 3850"/>
                  <a:gd name="T2" fmla="*/ 979 w 994"/>
                  <a:gd name="T3" fmla="*/ 3492 h 3850"/>
                  <a:gd name="T4" fmla="*/ 965 w 994"/>
                  <a:gd name="T5" fmla="*/ 3315 h 3850"/>
                  <a:gd name="T6" fmla="*/ 953 w 994"/>
                  <a:gd name="T7" fmla="*/ 3198 h 3850"/>
                  <a:gd name="T8" fmla="*/ 936 w 994"/>
                  <a:gd name="T9" fmla="*/ 3083 h 3850"/>
                  <a:gd name="T10" fmla="*/ 914 w 994"/>
                  <a:gd name="T11" fmla="*/ 2971 h 3850"/>
                  <a:gd name="T12" fmla="*/ 885 w 994"/>
                  <a:gd name="T13" fmla="*/ 2861 h 3850"/>
                  <a:gd name="T14" fmla="*/ 851 w 994"/>
                  <a:gd name="T15" fmla="*/ 2756 h 3850"/>
                  <a:gd name="T16" fmla="*/ 807 w 994"/>
                  <a:gd name="T17" fmla="*/ 2654 h 3850"/>
                  <a:gd name="T18" fmla="*/ 756 w 994"/>
                  <a:gd name="T19" fmla="*/ 2558 h 3850"/>
                  <a:gd name="T20" fmla="*/ 696 w 994"/>
                  <a:gd name="T21" fmla="*/ 2465 h 3850"/>
                  <a:gd name="T22" fmla="*/ 624 w 994"/>
                  <a:gd name="T23" fmla="*/ 2379 h 3850"/>
                  <a:gd name="T24" fmla="*/ 542 w 994"/>
                  <a:gd name="T25" fmla="*/ 2298 h 3850"/>
                  <a:gd name="T26" fmla="*/ 447 w 994"/>
                  <a:gd name="T27" fmla="*/ 2225 h 3850"/>
                  <a:gd name="T28" fmla="*/ 368 w 994"/>
                  <a:gd name="T29" fmla="*/ 2170 h 3850"/>
                  <a:gd name="T30" fmla="*/ 318 w 994"/>
                  <a:gd name="T31" fmla="*/ 2123 h 3850"/>
                  <a:gd name="T32" fmla="*/ 276 w 994"/>
                  <a:gd name="T33" fmla="*/ 2071 h 3850"/>
                  <a:gd name="T34" fmla="*/ 239 w 994"/>
                  <a:gd name="T35" fmla="*/ 2013 h 3850"/>
                  <a:gd name="T36" fmla="*/ 210 w 994"/>
                  <a:gd name="T37" fmla="*/ 1952 h 3850"/>
                  <a:gd name="T38" fmla="*/ 185 w 994"/>
                  <a:gd name="T39" fmla="*/ 1886 h 3850"/>
                  <a:gd name="T40" fmla="*/ 164 w 994"/>
                  <a:gd name="T41" fmla="*/ 1816 h 3850"/>
                  <a:gd name="T42" fmla="*/ 149 w 994"/>
                  <a:gd name="T43" fmla="*/ 1743 h 3850"/>
                  <a:gd name="T44" fmla="*/ 135 w 994"/>
                  <a:gd name="T45" fmla="*/ 1668 h 3850"/>
                  <a:gd name="T46" fmla="*/ 126 w 994"/>
                  <a:gd name="T47" fmla="*/ 1593 h 3850"/>
                  <a:gd name="T48" fmla="*/ 116 w 994"/>
                  <a:gd name="T49" fmla="*/ 1476 h 3850"/>
                  <a:gd name="T50" fmla="*/ 105 w 994"/>
                  <a:gd name="T51" fmla="*/ 1318 h 3850"/>
                  <a:gd name="T52" fmla="*/ 95 w 994"/>
                  <a:gd name="T53" fmla="*/ 1164 h 3850"/>
                  <a:gd name="T54" fmla="*/ 89 w 994"/>
                  <a:gd name="T55" fmla="*/ 1049 h 3850"/>
                  <a:gd name="T56" fmla="*/ 87 w 994"/>
                  <a:gd name="T57" fmla="*/ 972 h 3850"/>
                  <a:gd name="T58" fmla="*/ 78 w 994"/>
                  <a:gd name="T59" fmla="*/ 861 h 3850"/>
                  <a:gd name="T60" fmla="*/ 62 w 994"/>
                  <a:gd name="T61" fmla="*/ 721 h 3850"/>
                  <a:gd name="T62" fmla="*/ 39 w 994"/>
                  <a:gd name="T63" fmla="*/ 585 h 3850"/>
                  <a:gd name="T64" fmla="*/ 21 w 994"/>
                  <a:gd name="T65" fmla="*/ 468 h 3850"/>
                  <a:gd name="T66" fmla="*/ 15 w 994"/>
                  <a:gd name="T67" fmla="*/ 331 h 3850"/>
                  <a:gd name="T68" fmla="*/ 10 w 994"/>
                  <a:gd name="T69" fmla="*/ 178 h 3850"/>
                  <a:gd name="T70" fmla="*/ 4 w 994"/>
                  <a:gd name="T71" fmla="*/ 47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4" h="3850">
                    <a:moveTo>
                      <a:pt x="994" y="3850"/>
                    </a:moveTo>
                    <a:lnTo>
                      <a:pt x="989" y="3731"/>
                    </a:lnTo>
                    <a:lnTo>
                      <a:pt x="985" y="3611"/>
                    </a:lnTo>
                    <a:lnTo>
                      <a:pt x="979" y="3492"/>
                    </a:lnTo>
                    <a:lnTo>
                      <a:pt x="971" y="3373"/>
                    </a:lnTo>
                    <a:lnTo>
                      <a:pt x="965" y="3315"/>
                    </a:lnTo>
                    <a:lnTo>
                      <a:pt x="959" y="3256"/>
                    </a:lnTo>
                    <a:lnTo>
                      <a:pt x="953" y="3198"/>
                    </a:lnTo>
                    <a:lnTo>
                      <a:pt x="945" y="3140"/>
                    </a:lnTo>
                    <a:lnTo>
                      <a:pt x="936" y="3083"/>
                    </a:lnTo>
                    <a:lnTo>
                      <a:pt x="925" y="3027"/>
                    </a:lnTo>
                    <a:lnTo>
                      <a:pt x="914" y="2971"/>
                    </a:lnTo>
                    <a:lnTo>
                      <a:pt x="900" y="2916"/>
                    </a:lnTo>
                    <a:lnTo>
                      <a:pt x="885" y="2861"/>
                    </a:lnTo>
                    <a:lnTo>
                      <a:pt x="868" y="2808"/>
                    </a:lnTo>
                    <a:lnTo>
                      <a:pt x="851" y="2756"/>
                    </a:lnTo>
                    <a:lnTo>
                      <a:pt x="830" y="2704"/>
                    </a:lnTo>
                    <a:lnTo>
                      <a:pt x="807" y="2654"/>
                    </a:lnTo>
                    <a:lnTo>
                      <a:pt x="783" y="2605"/>
                    </a:lnTo>
                    <a:lnTo>
                      <a:pt x="756" y="2558"/>
                    </a:lnTo>
                    <a:lnTo>
                      <a:pt x="727" y="2511"/>
                    </a:lnTo>
                    <a:lnTo>
                      <a:pt x="696" y="2465"/>
                    </a:lnTo>
                    <a:lnTo>
                      <a:pt x="661" y="2421"/>
                    </a:lnTo>
                    <a:lnTo>
                      <a:pt x="624" y="2379"/>
                    </a:lnTo>
                    <a:lnTo>
                      <a:pt x="584" y="2338"/>
                    </a:lnTo>
                    <a:lnTo>
                      <a:pt x="542" y="2298"/>
                    </a:lnTo>
                    <a:lnTo>
                      <a:pt x="496" y="2261"/>
                    </a:lnTo>
                    <a:lnTo>
                      <a:pt x="447" y="2225"/>
                    </a:lnTo>
                    <a:lnTo>
                      <a:pt x="395" y="2191"/>
                    </a:lnTo>
                    <a:lnTo>
                      <a:pt x="368" y="2170"/>
                    </a:lnTo>
                    <a:lnTo>
                      <a:pt x="342" y="2147"/>
                    </a:lnTo>
                    <a:lnTo>
                      <a:pt x="318" y="2123"/>
                    </a:lnTo>
                    <a:lnTo>
                      <a:pt x="295" y="2098"/>
                    </a:lnTo>
                    <a:lnTo>
                      <a:pt x="276" y="2071"/>
                    </a:lnTo>
                    <a:lnTo>
                      <a:pt x="256" y="2043"/>
                    </a:lnTo>
                    <a:lnTo>
                      <a:pt x="239" y="2013"/>
                    </a:lnTo>
                    <a:lnTo>
                      <a:pt x="224" y="1983"/>
                    </a:lnTo>
                    <a:lnTo>
                      <a:pt x="210" y="1952"/>
                    </a:lnTo>
                    <a:lnTo>
                      <a:pt x="196" y="1919"/>
                    </a:lnTo>
                    <a:lnTo>
                      <a:pt x="185" y="1886"/>
                    </a:lnTo>
                    <a:lnTo>
                      <a:pt x="173" y="1851"/>
                    </a:lnTo>
                    <a:lnTo>
                      <a:pt x="164" y="1816"/>
                    </a:lnTo>
                    <a:lnTo>
                      <a:pt x="156" y="1780"/>
                    </a:lnTo>
                    <a:lnTo>
                      <a:pt x="149" y="1743"/>
                    </a:lnTo>
                    <a:lnTo>
                      <a:pt x="141" y="1706"/>
                    </a:lnTo>
                    <a:lnTo>
                      <a:pt x="135" y="1668"/>
                    </a:lnTo>
                    <a:lnTo>
                      <a:pt x="130" y="1630"/>
                    </a:lnTo>
                    <a:lnTo>
                      <a:pt x="126" y="1593"/>
                    </a:lnTo>
                    <a:lnTo>
                      <a:pt x="122" y="1554"/>
                    </a:lnTo>
                    <a:lnTo>
                      <a:pt x="116" y="1476"/>
                    </a:lnTo>
                    <a:lnTo>
                      <a:pt x="110" y="1397"/>
                    </a:lnTo>
                    <a:lnTo>
                      <a:pt x="105" y="1318"/>
                    </a:lnTo>
                    <a:lnTo>
                      <a:pt x="100" y="1240"/>
                    </a:lnTo>
                    <a:lnTo>
                      <a:pt x="95" y="1164"/>
                    </a:lnTo>
                    <a:lnTo>
                      <a:pt x="89" y="1089"/>
                    </a:lnTo>
                    <a:lnTo>
                      <a:pt x="89" y="1049"/>
                    </a:lnTo>
                    <a:lnTo>
                      <a:pt x="88" y="1010"/>
                    </a:lnTo>
                    <a:lnTo>
                      <a:pt x="87" y="972"/>
                    </a:lnTo>
                    <a:lnTo>
                      <a:pt x="85" y="934"/>
                    </a:lnTo>
                    <a:lnTo>
                      <a:pt x="78" y="861"/>
                    </a:lnTo>
                    <a:lnTo>
                      <a:pt x="71" y="789"/>
                    </a:lnTo>
                    <a:lnTo>
                      <a:pt x="62" y="721"/>
                    </a:lnTo>
                    <a:lnTo>
                      <a:pt x="52" y="653"/>
                    </a:lnTo>
                    <a:lnTo>
                      <a:pt x="39" y="585"/>
                    </a:lnTo>
                    <a:lnTo>
                      <a:pt x="26" y="519"/>
                    </a:lnTo>
                    <a:lnTo>
                      <a:pt x="21" y="468"/>
                    </a:lnTo>
                    <a:lnTo>
                      <a:pt x="17" y="404"/>
                    </a:lnTo>
                    <a:lnTo>
                      <a:pt x="15" y="331"/>
                    </a:lnTo>
                    <a:lnTo>
                      <a:pt x="12" y="255"/>
                    </a:lnTo>
                    <a:lnTo>
                      <a:pt x="10" y="178"/>
                    </a:lnTo>
                    <a:lnTo>
                      <a:pt x="7" y="107"/>
                    </a:lnTo>
                    <a:lnTo>
                      <a:pt x="4" y="47"/>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0" name="Freeform 1160"/>
              <p:cNvSpPr>
                <a:spLocks noChangeAspect="1"/>
              </p:cNvSpPr>
              <p:nvPr/>
            </p:nvSpPr>
            <p:spPr bwMode="auto">
              <a:xfrm>
                <a:off x="4392" y="2038"/>
                <a:ext cx="44" cy="213"/>
              </a:xfrm>
              <a:custGeom>
                <a:avLst/>
                <a:gdLst>
                  <a:gd name="T0" fmla="*/ 961 w 964"/>
                  <a:gd name="T1" fmla="*/ 4666 h 4699"/>
                  <a:gd name="T2" fmla="*/ 953 w 964"/>
                  <a:gd name="T3" fmla="*/ 4599 h 4699"/>
                  <a:gd name="T4" fmla="*/ 944 w 964"/>
                  <a:gd name="T5" fmla="*/ 4533 h 4699"/>
                  <a:gd name="T6" fmla="*/ 932 w 964"/>
                  <a:gd name="T7" fmla="*/ 4466 h 4699"/>
                  <a:gd name="T8" fmla="*/ 916 w 964"/>
                  <a:gd name="T9" fmla="*/ 4399 h 4699"/>
                  <a:gd name="T10" fmla="*/ 900 w 964"/>
                  <a:gd name="T11" fmla="*/ 4335 h 4699"/>
                  <a:gd name="T12" fmla="*/ 879 w 964"/>
                  <a:gd name="T13" fmla="*/ 4270 h 4699"/>
                  <a:gd name="T14" fmla="*/ 856 w 964"/>
                  <a:gd name="T15" fmla="*/ 4207 h 4699"/>
                  <a:gd name="T16" fmla="*/ 831 w 964"/>
                  <a:gd name="T17" fmla="*/ 4144 h 4699"/>
                  <a:gd name="T18" fmla="*/ 802 w 964"/>
                  <a:gd name="T19" fmla="*/ 4083 h 4699"/>
                  <a:gd name="T20" fmla="*/ 771 w 964"/>
                  <a:gd name="T21" fmla="*/ 4024 h 4699"/>
                  <a:gd name="T22" fmla="*/ 736 w 964"/>
                  <a:gd name="T23" fmla="*/ 3967 h 4699"/>
                  <a:gd name="T24" fmla="*/ 698 w 964"/>
                  <a:gd name="T25" fmla="*/ 3911 h 4699"/>
                  <a:gd name="T26" fmla="*/ 658 w 964"/>
                  <a:gd name="T27" fmla="*/ 3858 h 4699"/>
                  <a:gd name="T28" fmla="*/ 614 w 964"/>
                  <a:gd name="T29" fmla="*/ 3808 h 4699"/>
                  <a:gd name="T30" fmla="*/ 567 w 964"/>
                  <a:gd name="T31" fmla="*/ 3759 h 4699"/>
                  <a:gd name="T32" fmla="*/ 527 w 964"/>
                  <a:gd name="T33" fmla="*/ 3722 h 4699"/>
                  <a:gd name="T34" fmla="*/ 498 w 964"/>
                  <a:gd name="T35" fmla="*/ 3694 h 4699"/>
                  <a:gd name="T36" fmla="*/ 472 w 964"/>
                  <a:gd name="T37" fmla="*/ 3662 h 4699"/>
                  <a:gd name="T38" fmla="*/ 447 w 964"/>
                  <a:gd name="T39" fmla="*/ 3628 h 4699"/>
                  <a:gd name="T40" fmla="*/ 425 w 964"/>
                  <a:gd name="T41" fmla="*/ 3592 h 4699"/>
                  <a:gd name="T42" fmla="*/ 404 w 964"/>
                  <a:gd name="T43" fmla="*/ 3554 h 4699"/>
                  <a:gd name="T44" fmla="*/ 375 w 964"/>
                  <a:gd name="T45" fmla="*/ 3497 h 4699"/>
                  <a:gd name="T46" fmla="*/ 341 w 964"/>
                  <a:gd name="T47" fmla="*/ 3419 h 4699"/>
                  <a:gd name="T48" fmla="*/ 312 w 964"/>
                  <a:gd name="T49" fmla="*/ 3342 h 4699"/>
                  <a:gd name="T50" fmla="*/ 285 w 964"/>
                  <a:gd name="T51" fmla="*/ 3270 h 4699"/>
                  <a:gd name="T52" fmla="*/ 262 w 964"/>
                  <a:gd name="T53" fmla="*/ 3206 h 4699"/>
                  <a:gd name="T54" fmla="*/ 247 w 964"/>
                  <a:gd name="T55" fmla="*/ 3167 h 4699"/>
                  <a:gd name="T56" fmla="*/ 233 w 964"/>
                  <a:gd name="T57" fmla="*/ 3094 h 4699"/>
                  <a:gd name="T58" fmla="*/ 214 w 964"/>
                  <a:gd name="T59" fmla="*/ 2991 h 4699"/>
                  <a:gd name="T60" fmla="*/ 201 w 964"/>
                  <a:gd name="T61" fmla="*/ 2908 h 4699"/>
                  <a:gd name="T62" fmla="*/ 198 w 964"/>
                  <a:gd name="T63" fmla="*/ 2849 h 4699"/>
                  <a:gd name="T64" fmla="*/ 192 w 964"/>
                  <a:gd name="T65" fmla="*/ 2744 h 4699"/>
                  <a:gd name="T66" fmla="*/ 176 w 964"/>
                  <a:gd name="T67" fmla="*/ 2524 h 4699"/>
                  <a:gd name="T68" fmla="*/ 144 w 964"/>
                  <a:gd name="T69" fmla="*/ 2143 h 4699"/>
                  <a:gd name="T70" fmla="*/ 104 w 964"/>
                  <a:gd name="T71" fmla="*/ 1697 h 4699"/>
                  <a:gd name="T72" fmla="*/ 63 w 964"/>
                  <a:gd name="T73" fmla="*/ 1229 h 4699"/>
                  <a:gd name="T74" fmla="*/ 29 w 964"/>
                  <a:gd name="T75" fmla="*/ 777 h 4699"/>
                  <a:gd name="T76" fmla="*/ 10 w 964"/>
                  <a:gd name="T77" fmla="*/ 477 h 4699"/>
                  <a:gd name="T78" fmla="*/ 2 w 964"/>
                  <a:gd name="T79" fmla="*/ 303 h 4699"/>
                  <a:gd name="T80" fmla="*/ 0 w 964"/>
                  <a:gd name="T81" fmla="*/ 157 h 4699"/>
                  <a:gd name="T82" fmla="*/ 3 w 964"/>
                  <a:gd name="T83" fmla="*/ 4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4699">
                    <a:moveTo>
                      <a:pt x="964" y="4699"/>
                    </a:moveTo>
                    <a:lnTo>
                      <a:pt x="961" y="4666"/>
                    </a:lnTo>
                    <a:lnTo>
                      <a:pt x="958" y="4632"/>
                    </a:lnTo>
                    <a:lnTo>
                      <a:pt x="953" y="4599"/>
                    </a:lnTo>
                    <a:lnTo>
                      <a:pt x="949" y="4566"/>
                    </a:lnTo>
                    <a:lnTo>
                      <a:pt x="944" y="4533"/>
                    </a:lnTo>
                    <a:lnTo>
                      <a:pt x="938" y="4499"/>
                    </a:lnTo>
                    <a:lnTo>
                      <a:pt x="932" y="4466"/>
                    </a:lnTo>
                    <a:lnTo>
                      <a:pt x="925" y="4433"/>
                    </a:lnTo>
                    <a:lnTo>
                      <a:pt x="916" y="4399"/>
                    </a:lnTo>
                    <a:lnTo>
                      <a:pt x="908" y="4367"/>
                    </a:lnTo>
                    <a:lnTo>
                      <a:pt x="900" y="4335"/>
                    </a:lnTo>
                    <a:lnTo>
                      <a:pt x="889" y="4302"/>
                    </a:lnTo>
                    <a:lnTo>
                      <a:pt x="879" y="4270"/>
                    </a:lnTo>
                    <a:lnTo>
                      <a:pt x="868" y="4238"/>
                    </a:lnTo>
                    <a:lnTo>
                      <a:pt x="856" y="4207"/>
                    </a:lnTo>
                    <a:lnTo>
                      <a:pt x="844" y="4175"/>
                    </a:lnTo>
                    <a:lnTo>
                      <a:pt x="831" y="4144"/>
                    </a:lnTo>
                    <a:lnTo>
                      <a:pt x="816" y="4113"/>
                    </a:lnTo>
                    <a:lnTo>
                      <a:pt x="802" y="4083"/>
                    </a:lnTo>
                    <a:lnTo>
                      <a:pt x="786" y="4053"/>
                    </a:lnTo>
                    <a:lnTo>
                      <a:pt x="771" y="4024"/>
                    </a:lnTo>
                    <a:lnTo>
                      <a:pt x="754" y="3995"/>
                    </a:lnTo>
                    <a:lnTo>
                      <a:pt x="736" y="3967"/>
                    </a:lnTo>
                    <a:lnTo>
                      <a:pt x="718" y="3939"/>
                    </a:lnTo>
                    <a:lnTo>
                      <a:pt x="698" y="3911"/>
                    </a:lnTo>
                    <a:lnTo>
                      <a:pt x="679" y="3884"/>
                    </a:lnTo>
                    <a:lnTo>
                      <a:pt x="658" y="3858"/>
                    </a:lnTo>
                    <a:lnTo>
                      <a:pt x="636" y="3832"/>
                    </a:lnTo>
                    <a:lnTo>
                      <a:pt x="614" y="3808"/>
                    </a:lnTo>
                    <a:lnTo>
                      <a:pt x="591" y="3783"/>
                    </a:lnTo>
                    <a:lnTo>
                      <a:pt x="567" y="3759"/>
                    </a:lnTo>
                    <a:lnTo>
                      <a:pt x="542" y="3737"/>
                    </a:lnTo>
                    <a:lnTo>
                      <a:pt x="527" y="3722"/>
                    </a:lnTo>
                    <a:lnTo>
                      <a:pt x="513" y="3709"/>
                    </a:lnTo>
                    <a:lnTo>
                      <a:pt x="498" y="3694"/>
                    </a:lnTo>
                    <a:lnTo>
                      <a:pt x="485" y="3678"/>
                    </a:lnTo>
                    <a:lnTo>
                      <a:pt x="472" y="3662"/>
                    </a:lnTo>
                    <a:lnTo>
                      <a:pt x="459" y="3645"/>
                    </a:lnTo>
                    <a:lnTo>
                      <a:pt x="447" y="3628"/>
                    </a:lnTo>
                    <a:lnTo>
                      <a:pt x="436" y="3610"/>
                    </a:lnTo>
                    <a:lnTo>
                      <a:pt x="425" y="3592"/>
                    </a:lnTo>
                    <a:lnTo>
                      <a:pt x="414" y="3574"/>
                    </a:lnTo>
                    <a:lnTo>
                      <a:pt x="404" y="3554"/>
                    </a:lnTo>
                    <a:lnTo>
                      <a:pt x="394" y="3536"/>
                    </a:lnTo>
                    <a:lnTo>
                      <a:pt x="375" y="3497"/>
                    </a:lnTo>
                    <a:lnTo>
                      <a:pt x="358" y="3458"/>
                    </a:lnTo>
                    <a:lnTo>
                      <a:pt x="341" y="3419"/>
                    </a:lnTo>
                    <a:lnTo>
                      <a:pt x="327" y="3380"/>
                    </a:lnTo>
                    <a:lnTo>
                      <a:pt x="312" y="3342"/>
                    </a:lnTo>
                    <a:lnTo>
                      <a:pt x="299" y="3305"/>
                    </a:lnTo>
                    <a:lnTo>
                      <a:pt x="285" y="3270"/>
                    </a:lnTo>
                    <a:lnTo>
                      <a:pt x="273" y="3237"/>
                    </a:lnTo>
                    <a:lnTo>
                      <a:pt x="262" y="3206"/>
                    </a:lnTo>
                    <a:lnTo>
                      <a:pt x="249" y="3179"/>
                    </a:lnTo>
                    <a:lnTo>
                      <a:pt x="247" y="3167"/>
                    </a:lnTo>
                    <a:lnTo>
                      <a:pt x="241" y="3137"/>
                    </a:lnTo>
                    <a:lnTo>
                      <a:pt x="233" y="3094"/>
                    </a:lnTo>
                    <a:lnTo>
                      <a:pt x="223" y="3043"/>
                    </a:lnTo>
                    <a:lnTo>
                      <a:pt x="214" y="2991"/>
                    </a:lnTo>
                    <a:lnTo>
                      <a:pt x="206" y="2944"/>
                    </a:lnTo>
                    <a:lnTo>
                      <a:pt x="201" y="2908"/>
                    </a:lnTo>
                    <a:lnTo>
                      <a:pt x="199" y="2887"/>
                    </a:lnTo>
                    <a:lnTo>
                      <a:pt x="198" y="2849"/>
                    </a:lnTo>
                    <a:lnTo>
                      <a:pt x="195" y="2801"/>
                    </a:lnTo>
                    <a:lnTo>
                      <a:pt x="192" y="2744"/>
                    </a:lnTo>
                    <a:lnTo>
                      <a:pt x="188" y="2678"/>
                    </a:lnTo>
                    <a:lnTo>
                      <a:pt x="176" y="2524"/>
                    </a:lnTo>
                    <a:lnTo>
                      <a:pt x="161" y="2344"/>
                    </a:lnTo>
                    <a:lnTo>
                      <a:pt x="144" y="2143"/>
                    </a:lnTo>
                    <a:lnTo>
                      <a:pt x="124" y="1925"/>
                    </a:lnTo>
                    <a:lnTo>
                      <a:pt x="104" y="1697"/>
                    </a:lnTo>
                    <a:lnTo>
                      <a:pt x="84" y="1463"/>
                    </a:lnTo>
                    <a:lnTo>
                      <a:pt x="63" y="1229"/>
                    </a:lnTo>
                    <a:lnTo>
                      <a:pt x="45" y="998"/>
                    </a:lnTo>
                    <a:lnTo>
                      <a:pt x="29" y="777"/>
                    </a:lnTo>
                    <a:lnTo>
                      <a:pt x="16" y="572"/>
                    </a:lnTo>
                    <a:lnTo>
                      <a:pt x="10" y="477"/>
                    </a:lnTo>
                    <a:lnTo>
                      <a:pt x="5" y="387"/>
                    </a:lnTo>
                    <a:lnTo>
                      <a:pt x="2" y="303"/>
                    </a:lnTo>
                    <a:lnTo>
                      <a:pt x="0" y="226"/>
                    </a:lnTo>
                    <a:lnTo>
                      <a:pt x="0" y="157"/>
                    </a:lnTo>
                    <a:lnTo>
                      <a:pt x="0" y="95"/>
                    </a:lnTo>
                    <a:lnTo>
                      <a:pt x="3" y="43"/>
                    </a:lnTo>
                    <a:lnTo>
                      <a:pt x="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1" name="Freeform 1161"/>
              <p:cNvSpPr>
                <a:spLocks noChangeAspect="1"/>
              </p:cNvSpPr>
              <p:nvPr/>
            </p:nvSpPr>
            <p:spPr bwMode="auto">
              <a:xfrm>
                <a:off x="4394" y="2049"/>
                <a:ext cx="37" cy="216"/>
              </a:xfrm>
              <a:custGeom>
                <a:avLst/>
                <a:gdLst>
                  <a:gd name="T0" fmla="*/ 823 w 830"/>
                  <a:gd name="T1" fmla="*/ 4708 h 4762"/>
                  <a:gd name="T2" fmla="*/ 810 w 830"/>
                  <a:gd name="T3" fmla="*/ 4609 h 4762"/>
                  <a:gd name="T4" fmla="*/ 794 w 830"/>
                  <a:gd name="T5" fmla="*/ 4516 h 4762"/>
                  <a:gd name="T6" fmla="*/ 777 w 830"/>
                  <a:gd name="T7" fmla="*/ 4433 h 4762"/>
                  <a:gd name="T8" fmla="*/ 758 w 830"/>
                  <a:gd name="T9" fmla="*/ 4356 h 4762"/>
                  <a:gd name="T10" fmla="*/ 738 w 830"/>
                  <a:gd name="T11" fmla="*/ 4287 h 4762"/>
                  <a:gd name="T12" fmla="*/ 714 w 830"/>
                  <a:gd name="T13" fmla="*/ 4223 h 4762"/>
                  <a:gd name="T14" fmla="*/ 688 w 830"/>
                  <a:gd name="T15" fmla="*/ 4165 h 4762"/>
                  <a:gd name="T16" fmla="*/ 660 w 830"/>
                  <a:gd name="T17" fmla="*/ 4110 h 4762"/>
                  <a:gd name="T18" fmla="*/ 629 w 830"/>
                  <a:gd name="T19" fmla="*/ 4060 h 4762"/>
                  <a:gd name="T20" fmla="*/ 596 w 830"/>
                  <a:gd name="T21" fmla="*/ 4014 h 4762"/>
                  <a:gd name="T22" fmla="*/ 560 w 830"/>
                  <a:gd name="T23" fmla="*/ 3970 h 4762"/>
                  <a:gd name="T24" fmla="*/ 521 w 830"/>
                  <a:gd name="T25" fmla="*/ 3928 h 4762"/>
                  <a:gd name="T26" fmla="*/ 478 w 830"/>
                  <a:gd name="T27" fmla="*/ 3887 h 4762"/>
                  <a:gd name="T28" fmla="*/ 408 w 830"/>
                  <a:gd name="T29" fmla="*/ 3827 h 4762"/>
                  <a:gd name="T30" fmla="*/ 340 w 830"/>
                  <a:gd name="T31" fmla="*/ 3772 h 4762"/>
                  <a:gd name="T32" fmla="*/ 305 w 830"/>
                  <a:gd name="T33" fmla="*/ 3734 h 4762"/>
                  <a:gd name="T34" fmla="*/ 273 w 830"/>
                  <a:gd name="T35" fmla="*/ 3683 h 4762"/>
                  <a:gd name="T36" fmla="*/ 242 w 830"/>
                  <a:gd name="T37" fmla="*/ 3624 h 4762"/>
                  <a:gd name="T38" fmla="*/ 213 w 830"/>
                  <a:gd name="T39" fmla="*/ 3555 h 4762"/>
                  <a:gd name="T40" fmla="*/ 186 w 830"/>
                  <a:gd name="T41" fmla="*/ 3479 h 4762"/>
                  <a:gd name="T42" fmla="*/ 161 w 830"/>
                  <a:gd name="T43" fmla="*/ 3396 h 4762"/>
                  <a:gd name="T44" fmla="*/ 139 w 830"/>
                  <a:gd name="T45" fmla="*/ 3308 h 4762"/>
                  <a:gd name="T46" fmla="*/ 118 w 830"/>
                  <a:gd name="T47" fmla="*/ 3216 h 4762"/>
                  <a:gd name="T48" fmla="*/ 100 w 830"/>
                  <a:gd name="T49" fmla="*/ 3121 h 4762"/>
                  <a:gd name="T50" fmla="*/ 85 w 830"/>
                  <a:gd name="T51" fmla="*/ 3025 h 4762"/>
                  <a:gd name="T52" fmla="*/ 73 w 830"/>
                  <a:gd name="T53" fmla="*/ 2929 h 4762"/>
                  <a:gd name="T54" fmla="*/ 62 w 830"/>
                  <a:gd name="T55" fmla="*/ 2832 h 4762"/>
                  <a:gd name="T56" fmla="*/ 55 w 830"/>
                  <a:gd name="T57" fmla="*/ 2739 h 4762"/>
                  <a:gd name="T58" fmla="*/ 52 w 830"/>
                  <a:gd name="T59" fmla="*/ 2647 h 4762"/>
                  <a:gd name="T60" fmla="*/ 51 w 830"/>
                  <a:gd name="T61" fmla="*/ 2561 h 4762"/>
                  <a:gd name="T62" fmla="*/ 52 w 830"/>
                  <a:gd name="T63" fmla="*/ 2491 h 4762"/>
                  <a:gd name="T64" fmla="*/ 51 w 830"/>
                  <a:gd name="T65" fmla="*/ 2402 h 4762"/>
                  <a:gd name="T66" fmla="*/ 49 w 830"/>
                  <a:gd name="T67" fmla="*/ 2297 h 4762"/>
                  <a:gd name="T68" fmla="*/ 43 w 830"/>
                  <a:gd name="T69" fmla="*/ 2195 h 4762"/>
                  <a:gd name="T70" fmla="*/ 39 w 830"/>
                  <a:gd name="T71" fmla="*/ 2134 h 4762"/>
                  <a:gd name="T72" fmla="*/ 34 w 830"/>
                  <a:gd name="T73" fmla="*/ 2052 h 4762"/>
                  <a:gd name="T74" fmla="*/ 30 w 830"/>
                  <a:gd name="T75" fmla="*/ 1946 h 4762"/>
                  <a:gd name="T76" fmla="*/ 26 w 830"/>
                  <a:gd name="T77" fmla="*/ 1860 h 4762"/>
                  <a:gd name="T78" fmla="*/ 24 w 830"/>
                  <a:gd name="T79" fmla="*/ 1792 h 4762"/>
                  <a:gd name="T80" fmla="*/ 19 w 830"/>
                  <a:gd name="T81" fmla="*/ 1623 h 4762"/>
                  <a:gd name="T82" fmla="*/ 15 w 830"/>
                  <a:gd name="T83" fmla="*/ 1373 h 4762"/>
                  <a:gd name="T84" fmla="*/ 11 w 830"/>
                  <a:gd name="T85" fmla="*/ 1075 h 4762"/>
                  <a:gd name="T86" fmla="*/ 6 w 830"/>
                  <a:gd name="T87" fmla="*/ 761 h 4762"/>
                  <a:gd name="T88" fmla="*/ 3 w 830"/>
                  <a:gd name="T89" fmla="*/ 463 h 4762"/>
                  <a:gd name="T90" fmla="*/ 1 w 830"/>
                  <a:gd name="T91" fmla="*/ 212 h 4762"/>
                  <a:gd name="T92" fmla="*/ 0 w 830"/>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0" h="4762">
                    <a:moveTo>
                      <a:pt x="830" y="4762"/>
                    </a:moveTo>
                    <a:lnTo>
                      <a:pt x="823" y="4708"/>
                    </a:lnTo>
                    <a:lnTo>
                      <a:pt x="816" y="4657"/>
                    </a:lnTo>
                    <a:lnTo>
                      <a:pt x="810" y="4609"/>
                    </a:lnTo>
                    <a:lnTo>
                      <a:pt x="803" y="4562"/>
                    </a:lnTo>
                    <a:lnTo>
                      <a:pt x="794" y="4516"/>
                    </a:lnTo>
                    <a:lnTo>
                      <a:pt x="786" y="4474"/>
                    </a:lnTo>
                    <a:lnTo>
                      <a:pt x="777" y="4433"/>
                    </a:lnTo>
                    <a:lnTo>
                      <a:pt x="769" y="4394"/>
                    </a:lnTo>
                    <a:lnTo>
                      <a:pt x="758" y="4356"/>
                    </a:lnTo>
                    <a:lnTo>
                      <a:pt x="748" y="4320"/>
                    </a:lnTo>
                    <a:lnTo>
                      <a:pt x="738" y="4287"/>
                    </a:lnTo>
                    <a:lnTo>
                      <a:pt x="726" y="4254"/>
                    </a:lnTo>
                    <a:lnTo>
                      <a:pt x="714" y="4223"/>
                    </a:lnTo>
                    <a:lnTo>
                      <a:pt x="702" y="4193"/>
                    </a:lnTo>
                    <a:lnTo>
                      <a:pt x="688" y="4165"/>
                    </a:lnTo>
                    <a:lnTo>
                      <a:pt x="675" y="4137"/>
                    </a:lnTo>
                    <a:lnTo>
                      <a:pt x="660" y="4110"/>
                    </a:lnTo>
                    <a:lnTo>
                      <a:pt x="646" y="4085"/>
                    </a:lnTo>
                    <a:lnTo>
                      <a:pt x="629" y="4060"/>
                    </a:lnTo>
                    <a:lnTo>
                      <a:pt x="614" y="4036"/>
                    </a:lnTo>
                    <a:lnTo>
                      <a:pt x="596" y="4014"/>
                    </a:lnTo>
                    <a:lnTo>
                      <a:pt x="579" y="3991"/>
                    </a:lnTo>
                    <a:lnTo>
                      <a:pt x="560" y="3970"/>
                    </a:lnTo>
                    <a:lnTo>
                      <a:pt x="540" y="3948"/>
                    </a:lnTo>
                    <a:lnTo>
                      <a:pt x="521" y="3928"/>
                    </a:lnTo>
                    <a:lnTo>
                      <a:pt x="500" y="3907"/>
                    </a:lnTo>
                    <a:lnTo>
                      <a:pt x="478" y="3887"/>
                    </a:lnTo>
                    <a:lnTo>
                      <a:pt x="456" y="3866"/>
                    </a:lnTo>
                    <a:lnTo>
                      <a:pt x="408" y="3827"/>
                    </a:lnTo>
                    <a:lnTo>
                      <a:pt x="358" y="3787"/>
                    </a:lnTo>
                    <a:lnTo>
                      <a:pt x="340" y="3772"/>
                    </a:lnTo>
                    <a:lnTo>
                      <a:pt x="323" y="3754"/>
                    </a:lnTo>
                    <a:lnTo>
                      <a:pt x="305" y="3734"/>
                    </a:lnTo>
                    <a:lnTo>
                      <a:pt x="288" y="3710"/>
                    </a:lnTo>
                    <a:lnTo>
                      <a:pt x="273" y="3683"/>
                    </a:lnTo>
                    <a:lnTo>
                      <a:pt x="257" y="3655"/>
                    </a:lnTo>
                    <a:lnTo>
                      <a:pt x="242" y="3624"/>
                    </a:lnTo>
                    <a:lnTo>
                      <a:pt x="227" y="3590"/>
                    </a:lnTo>
                    <a:lnTo>
                      <a:pt x="213" y="3555"/>
                    </a:lnTo>
                    <a:lnTo>
                      <a:pt x="200" y="3518"/>
                    </a:lnTo>
                    <a:lnTo>
                      <a:pt x="186" y="3479"/>
                    </a:lnTo>
                    <a:lnTo>
                      <a:pt x="173" y="3438"/>
                    </a:lnTo>
                    <a:lnTo>
                      <a:pt x="161" y="3396"/>
                    </a:lnTo>
                    <a:lnTo>
                      <a:pt x="149" y="3353"/>
                    </a:lnTo>
                    <a:lnTo>
                      <a:pt x="139" y="3308"/>
                    </a:lnTo>
                    <a:lnTo>
                      <a:pt x="128" y="3263"/>
                    </a:lnTo>
                    <a:lnTo>
                      <a:pt x="118" y="3216"/>
                    </a:lnTo>
                    <a:lnTo>
                      <a:pt x="109" y="3170"/>
                    </a:lnTo>
                    <a:lnTo>
                      <a:pt x="100" y="3121"/>
                    </a:lnTo>
                    <a:lnTo>
                      <a:pt x="92" y="3073"/>
                    </a:lnTo>
                    <a:lnTo>
                      <a:pt x="85" y="3025"/>
                    </a:lnTo>
                    <a:lnTo>
                      <a:pt x="78" y="2977"/>
                    </a:lnTo>
                    <a:lnTo>
                      <a:pt x="73" y="2929"/>
                    </a:lnTo>
                    <a:lnTo>
                      <a:pt x="67" y="2880"/>
                    </a:lnTo>
                    <a:lnTo>
                      <a:pt x="62" y="2832"/>
                    </a:lnTo>
                    <a:lnTo>
                      <a:pt x="58" y="2785"/>
                    </a:lnTo>
                    <a:lnTo>
                      <a:pt x="55" y="2739"/>
                    </a:lnTo>
                    <a:lnTo>
                      <a:pt x="53" y="2693"/>
                    </a:lnTo>
                    <a:lnTo>
                      <a:pt x="52" y="2647"/>
                    </a:lnTo>
                    <a:lnTo>
                      <a:pt x="51" y="2603"/>
                    </a:lnTo>
                    <a:lnTo>
                      <a:pt x="51" y="2561"/>
                    </a:lnTo>
                    <a:lnTo>
                      <a:pt x="52" y="2520"/>
                    </a:lnTo>
                    <a:lnTo>
                      <a:pt x="52" y="2491"/>
                    </a:lnTo>
                    <a:lnTo>
                      <a:pt x="51" y="2451"/>
                    </a:lnTo>
                    <a:lnTo>
                      <a:pt x="51" y="2402"/>
                    </a:lnTo>
                    <a:lnTo>
                      <a:pt x="50" y="2351"/>
                    </a:lnTo>
                    <a:lnTo>
                      <a:pt x="49" y="2297"/>
                    </a:lnTo>
                    <a:lnTo>
                      <a:pt x="46" y="2244"/>
                    </a:lnTo>
                    <a:lnTo>
                      <a:pt x="43" y="2195"/>
                    </a:lnTo>
                    <a:lnTo>
                      <a:pt x="39" y="2153"/>
                    </a:lnTo>
                    <a:lnTo>
                      <a:pt x="39" y="2134"/>
                    </a:lnTo>
                    <a:lnTo>
                      <a:pt x="36" y="2098"/>
                    </a:lnTo>
                    <a:lnTo>
                      <a:pt x="34" y="2052"/>
                    </a:lnTo>
                    <a:lnTo>
                      <a:pt x="32" y="1999"/>
                    </a:lnTo>
                    <a:lnTo>
                      <a:pt x="30" y="1946"/>
                    </a:lnTo>
                    <a:lnTo>
                      <a:pt x="28" y="1898"/>
                    </a:lnTo>
                    <a:lnTo>
                      <a:pt x="26" y="1860"/>
                    </a:lnTo>
                    <a:lnTo>
                      <a:pt x="26" y="1836"/>
                    </a:lnTo>
                    <a:lnTo>
                      <a:pt x="24" y="1792"/>
                    </a:lnTo>
                    <a:lnTo>
                      <a:pt x="21" y="1720"/>
                    </a:lnTo>
                    <a:lnTo>
                      <a:pt x="19" y="1623"/>
                    </a:lnTo>
                    <a:lnTo>
                      <a:pt x="17" y="1507"/>
                    </a:lnTo>
                    <a:lnTo>
                      <a:pt x="15" y="1373"/>
                    </a:lnTo>
                    <a:lnTo>
                      <a:pt x="13" y="1229"/>
                    </a:lnTo>
                    <a:lnTo>
                      <a:pt x="11" y="1075"/>
                    </a:lnTo>
                    <a:lnTo>
                      <a:pt x="9" y="918"/>
                    </a:lnTo>
                    <a:lnTo>
                      <a:pt x="6" y="761"/>
                    </a:lnTo>
                    <a:lnTo>
                      <a:pt x="5" y="607"/>
                    </a:lnTo>
                    <a:lnTo>
                      <a:pt x="3" y="463"/>
                    </a:lnTo>
                    <a:lnTo>
                      <a:pt x="2" y="329"/>
                    </a:lnTo>
                    <a:lnTo>
                      <a:pt x="1" y="212"/>
                    </a:lnTo>
                    <a:lnTo>
                      <a:pt x="1"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2" name="Freeform 1162"/>
              <p:cNvSpPr>
                <a:spLocks noChangeAspect="1"/>
              </p:cNvSpPr>
              <p:nvPr/>
            </p:nvSpPr>
            <p:spPr bwMode="auto">
              <a:xfrm>
                <a:off x="4393" y="2064"/>
                <a:ext cx="34" cy="201"/>
              </a:xfrm>
              <a:custGeom>
                <a:avLst/>
                <a:gdLst>
                  <a:gd name="T0" fmla="*/ 751 w 751"/>
                  <a:gd name="T1" fmla="*/ 4420 h 4433"/>
                  <a:gd name="T2" fmla="*/ 751 w 751"/>
                  <a:gd name="T3" fmla="*/ 4422 h 4433"/>
                  <a:gd name="T4" fmla="*/ 751 w 751"/>
                  <a:gd name="T5" fmla="*/ 4433 h 4433"/>
                  <a:gd name="T6" fmla="*/ 730 w 751"/>
                  <a:gd name="T7" fmla="*/ 4376 h 4433"/>
                  <a:gd name="T8" fmla="*/ 707 w 751"/>
                  <a:gd name="T9" fmla="*/ 4322 h 4433"/>
                  <a:gd name="T10" fmla="*/ 684 w 751"/>
                  <a:gd name="T11" fmla="*/ 4267 h 4433"/>
                  <a:gd name="T12" fmla="*/ 660 w 751"/>
                  <a:gd name="T13" fmla="*/ 4214 h 4433"/>
                  <a:gd name="T14" fmla="*/ 636 w 751"/>
                  <a:gd name="T15" fmla="*/ 4163 h 4433"/>
                  <a:gd name="T16" fmla="*/ 609 w 751"/>
                  <a:gd name="T17" fmla="*/ 4113 h 4433"/>
                  <a:gd name="T18" fmla="*/ 581 w 751"/>
                  <a:gd name="T19" fmla="*/ 4063 h 4433"/>
                  <a:gd name="T20" fmla="*/ 551 w 751"/>
                  <a:gd name="T21" fmla="*/ 4015 h 4433"/>
                  <a:gd name="T22" fmla="*/ 534 w 751"/>
                  <a:gd name="T23" fmla="*/ 3991 h 4433"/>
                  <a:gd name="T24" fmla="*/ 518 w 751"/>
                  <a:gd name="T25" fmla="*/ 3968 h 4433"/>
                  <a:gd name="T26" fmla="*/ 501 w 751"/>
                  <a:gd name="T27" fmla="*/ 3945 h 4433"/>
                  <a:gd name="T28" fmla="*/ 484 w 751"/>
                  <a:gd name="T29" fmla="*/ 3923 h 4433"/>
                  <a:gd name="T30" fmla="*/ 465 w 751"/>
                  <a:gd name="T31" fmla="*/ 3900 h 4433"/>
                  <a:gd name="T32" fmla="*/ 447 w 751"/>
                  <a:gd name="T33" fmla="*/ 3878 h 4433"/>
                  <a:gd name="T34" fmla="*/ 427 w 751"/>
                  <a:gd name="T35" fmla="*/ 3856 h 4433"/>
                  <a:gd name="T36" fmla="*/ 407 w 751"/>
                  <a:gd name="T37" fmla="*/ 3835 h 4433"/>
                  <a:gd name="T38" fmla="*/ 386 w 751"/>
                  <a:gd name="T39" fmla="*/ 3813 h 4433"/>
                  <a:gd name="T40" fmla="*/ 364 w 751"/>
                  <a:gd name="T41" fmla="*/ 3792 h 4433"/>
                  <a:gd name="T42" fmla="*/ 341 w 751"/>
                  <a:gd name="T43" fmla="*/ 3772 h 4433"/>
                  <a:gd name="T44" fmla="*/ 319 w 751"/>
                  <a:gd name="T45" fmla="*/ 3751 h 4433"/>
                  <a:gd name="T46" fmla="*/ 294 w 751"/>
                  <a:gd name="T47" fmla="*/ 3731 h 4433"/>
                  <a:gd name="T48" fmla="*/ 269 w 751"/>
                  <a:gd name="T49" fmla="*/ 3711 h 4433"/>
                  <a:gd name="T50" fmla="*/ 243 w 751"/>
                  <a:gd name="T51" fmla="*/ 3692 h 4433"/>
                  <a:gd name="T52" fmla="*/ 215 w 751"/>
                  <a:gd name="T53" fmla="*/ 3672 h 4433"/>
                  <a:gd name="T54" fmla="*/ 192 w 751"/>
                  <a:gd name="T55" fmla="*/ 3647 h 4433"/>
                  <a:gd name="T56" fmla="*/ 170 w 751"/>
                  <a:gd name="T57" fmla="*/ 3604 h 4433"/>
                  <a:gd name="T58" fmla="*/ 149 w 751"/>
                  <a:gd name="T59" fmla="*/ 3545 h 4433"/>
                  <a:gd name="T60" fmla="*/ 131 w 751"/>
                  <a:gd name="T61" fmla="*/ 3472 h 4433"/>
                  <a:gd name="T62" fmla="*/ 114 w 751"/>
                  <a:gd name="T63" fmla="*/ 3386 h 4433"/>
                  <a:gd name="T64" fmla="*/ 99 w 751"/>
                  <a:gd name="T65" fmla="*/ 3289 h 4433"/>
                  <a:gd name="T66" fmla="*/ 85 w 751"/>
                  <a:gd name="T67" fmla="*/ 3179 h 4433"/>
                  <a:gd name="T68" fmla="*/ 73 w 751"/>
                  <a:gd name="T69" fmla="*/ 3060 h 4433"/>
                  <a:gd name="T70" fmla="*/ 61 w 751"/>
                  <a:gd name="T71" fmla="*/ 2932 h 4433"/>
                  <a:gd name="T72" fmla="*/ 52 w 751"/>
                  <a:gd name="T73" fmla="*/ 2795 h 4433"/>
                  <a:gd name="T74" fmla="*/ 44 w 751"/>
                  <a:gd name="T75" fmla="*/ 2653 h 4433"/>
                  <a:gd name="T76" fmla="*/ 37 w 751"/>
                  <a:gd name="T77" fmla="*/ 2504 h 4433"/>
                  <a:gd name="T78" fmla="*/ 29 w 751"/>
                  <a:gd name="T79" fmla="*/ 2351 h 4433"/>
                  <a:gd name="T80" fmla="*/ 24 w 751"/>
                  <a:gd name="T81" fmla="*/ 2194 h 4433"/>
                  <a:gd name="T82" fmla="*/ 20 w 751"/>
                  <a:gd name="T83" fmla="*/ 2035 h 4433"/>
                  <a:gd name="T84" fmla="*/ 17 w 751"/>
                  <a:gd name="T85" fmla="*/ 1874 h 4433"/>
                  <a:gd name="T86" fmla="*/ 14 w 751"/>
                  <a:gd name="T87" fmla="*/ 1713 h 4433"/>
                  <a:gd name="T88" fmla="*/ 11 w 751"/>
                  <a:gd name="T89" fmla="*/ 1553 h 4433"/>
                  <a:gd name="T90" fmla="*/ 10 w 751"/>
                  <a:gd name="T91" fmla="*/ 1395 h 4433"/>
                  <a:gd name="T92" fmla="*/ 8 w 751"/>
                  <a:gd name="T93" fmla="*/ 1240 h 4433"/>
                  <a:gd name="T94" fmla="*/ 7 w 751"/>
                  <a:gd name="T95" fmla="*/ 943 h 4433"/>
                  <a:gd name="T96" fmla="*/ 6 w 751"/>
                  <a:gd name="T97" fmla="*/ 670 h 4433"/>
                  <a:gd name="T98" fmla="*/ 6 w 751"/>
                  <a:gd name="T99" fmla="*/ 431 h 4433"/>
                  <a:gd name="T100" fmla="*/ 5 w 751"/>
                  <a:gd name="T101" fmla="*/ 233 h 4433"/>
                  <a:gd name="T102" fmla="*/ 4 w 751"/>
                  <a:gd name="T103" fmla="*/ 153 h 4433"/>
                  <a:gd name="T104" fmla="*/ 3 w 751"/>
                  <a:gd name="T105" fmla="*/ 87 h 4433"/>
                  <a:gd name="T106" fmla="*/ 2 w 751"/>
                  <a:gd name="T107" fmla="*/ 35 h 4433"/>
                  <a:gd name="T108" fmla="*/ 0 w 75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4433">
                    <a:moveTo>
                      <a:pt x="751" y="4420"/>
                    </a:moveTo>
                    <a:lnTo>
                      <a:pt x="751" y="4422"/>
                    </a:lnTo>
                    <a:lnTo>
                      <a:pt x="751" y="4433"/>
                    </a:lnTo>
                    <a:lnTo>
                      <a:pt x="730" y="4376"/>
                    </a:lnTo>
                    <a:lnTo>
                      <a:pt x="707" y="4322"/>
                    </a:lnTo>
                    <a:lnTo>
                      <a:pt x="684" y="4267"/>
                    </a:lnTo>
                    <a:lnTo>
                      <a:pt x="660" y="4214"/>
                    </a:lnTo>
                    <a:lnTo>
                      <a:pt x="636" y="4163"/>
                    </a:lnTo>
                    <a:lnTo>
                      <a:pt x="609" y="4113"/>
                    </a:lnTo>
                    <a:lnTo>
                      <a:pt x="581" y="4063"/>
                    </a:lnTo>
                    <a:lnTo>
                      <a:pt x="551" y="4015"/>
                    </a:lnTo>
                    <a:lnTo>
                      <a:pt x="534" y="3991"/>
                    </a:lnTo>
                    <a:lnTo>
                      <a:pt x="518" y="3968"/>
                    </a:lnTo>
                    <a:lnTo>
                      <a:pt x="501" y="3945"/>
                    </a:lnTo>
                    <a:lnTo>
                      <a:pt x="484" y="3923"/>
                    </a:lnTo>
                    <a:lnTo>
                      <a:pt x="465" y="3900"/>
                    </a:lnTo>
                    <a:lnTo>
                      <a:pt x="447" y="3878"/>
                    </a:lnTo>
                    <a:lnTo>
                      <a:pt x="427" y="3856"/>
                    </a:lnTo>
                    <a:lnTo>
                      <a:pt x="407" y="3835"/>
                    </a:lnTo>
                    <a:lnTo>
                      <a:pt x="386" y="3813"/>
                    </a:lnTo>
                    <a:lnTo>
                      <a:pt x="364" y="3792"/>
                    </a:lnTo>
                    <a:lnTo>
                      <a:pt x="341" y="3772"/>
                    </a:lnTo>
                    <a:lnTo>
                      <a:pt x="319" y="3751"/>
                    </a:lnTo>
                    <a:lnTo>
                      <a:pt x="294" y="3731"/>
                    </a:lnTo>
                    <a:lnTo>
                      <a:pt x="269" y="3711"/>
                    </a:lnTo>
                    <a:lnTo>
                      <a:pt x="243" y="3692"/>
                    </a:lnTo>
                    <a:lnTo>
                      <a:pt x="215" y="3672"/>
                    </a:lnTo>
                    <a:lnTo>
                      <a:pt x="192" y="3647"/>
                    </a:lnTo>
                    <a:lnTo>
                      <a:pt x="170" y="3604"/>
                    </a:lnTo>
                    <a:lnTo>
                      <a:pt x="149" y="3545"/>
                    </a:lnTo>
                    <a:lnTo>
                      <a:pt x="131" y="3472"/>
                    </a:lnTo>
                    <a:lnTo>
                      <a:pt x="114" y="3386"/>
                    </a:lnTo>
                    <a:lnTo>
                      <a:pt x="99" y="3289"/>
                    </a:lnTo>
                    <a:lnTo>
                      <a:pt x="85" y="3179"/>
                    </a:lnTo>
                    <a:lnTo>
                      <a:pt x="73" y="3060"/>
                    </a:lnTo>
                    <a:lnTo>
                      <a:pt x="61" y="2932"/>
                    </a:lnTo>
                    <a:lnTo>
                      <a:pt x="52" y="2795"/>
                    </a:lnTo>
                    <a:lnTo>
                      <a:pt x="44" y="2653"/>
                    </a:lnTo>
                    <a:lnTo>
                      <a:pt x="37" y="2504"/>
                    </a:lnTo>
                    <a:lnTo>
                      <a:pt x="29" y="2351"/>
                    </a:lnTo>
                    <a:lnTo>
                      <a:pt x="24" y="2194"/>
                    </a:lnTo>
                    <a:lnTo>
                      <a:pt x="20" y="2035"/>
                    </a:lnTo>
                    <a:lnTo>
                      <a:pt x="17" y="1874"/>
                    </a:lnTo>
                    <a:lnTo>
                      <a:pt x="14" y="1713"/>
                    </a:lnTo>
                    <a:lnTo>
                      <a:pt x="11" y="1553"/>
                    </a:lnTo>
                    <a:lnTo>
                      <a:pt x="10" y="1395"/>
                    </a:lnTo>
                    <a:lnTo>
                      <a:pt x="8" y="1240"/>
                    </a:lnTo>
                    <a:lnTo>
                      <a:pt x="7" y="943"/>
                    </a:lnTo>
                    <a:lnTo>
                      <a:pt x="6" y="670"/>
                    </a:lnTo>
                    <a:lnTo>
                      <a:pt x="6" y="431"/>
                    </a:lnTo>
                    <a:lnTo>
                      <a:pt x="5" y="233"/>
                    </a:lnTo>
                    <a:lnTo>
                      <a:pt x="4" y="153"/>
                    </a:lnTo>
                    <a:lnTo>
                      <a:pt x="3" y="87"/>
                    </a:lnTo>
                    <a:lnTo>
                      <a:pt x="2" y="35"/>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3" name="Freeform 1163"/>
              <p:cNvSpPr>
                <a:spLocks noChangeAspect="1"/>
              </p:cNvSpPr>
              <p:nvPr/>
            </p:nvSpPr>
            <p:spPr bwMode="auto">
              <a:xfrm>
                <a:off x="4393" y="2098"/>
                <a:ext cx="28" cy="169"/>
              </a:xfrm>
              <a:custGeom>
                <a:avLst/>
                <a:gdLst>
                  <a:gd name="T0" fmla="*/ 637 w 637"/>
                  <a:gd name="T1" fmla="*/ 3725 h 3725"/>
                  <a:gd name="T2" fmla="*/ 615 w 637"/>
                  <a:gd name="T3" fmla="*/ 3684 h 3725"/>
                  <a:gd name="T4" fmla="*/ 592 w 637"/>
                  <a:gd name="T5" fmla="*/ 3644 h 3725"/>
                  <a:gd name="T6" fmla="*/ 571 w 637"/>
                  <a:gd name="T7" fmla="*/ 3604 h 3725"/>
                  <a:gd name="T8" fmla="*/ 547 w 637"/>
                  <a:gd name="T9" fmla="*/ 3565 h 3725"/>
                  <a:gd name="T10" fmla="*/ 523 w 637"/>
                  <a:gd name="T11" fmla="*/ 3526 h 3725"/>
                  <a:gd name="T12" fmla="*/ 498 w 637"/>
                  <a:gd name="T13" fmla="*/ 3488 h 3725"/>
                  <a:gd name="T14" fmla="*/ 472 w 637"/>
                  <a:gd name="T15" fmla="*/ 3451 h 3725"/>
                  <a:gd name="T16" fmla="*/ 446 w 637"/>
                  <a:gd name="T17" fmla="*/ 3414 h 3725"/>
                  <a:gd name="T18" fmla="*/ 417 w 637"/>
                  <a:gd name="T19" fmla="*/ 3379 h 3725"/>
                  <a:gd name="T20" fmla="*/ 388 w 637"/>
                  <a:gd name="T21" fmla="*/ 3345 h 3725"/>
                  <a:gd name="T22" fmla="*/ 357 w 637"/>
                  <a:gd name="T23" fmla="*/ 3314 h 3725"/>
                  <a:gd name="T24" fmla="*/ 325 w 637"/>
                  <a:gd name="T25" fmla="*/ 3283 h 3725"/>
                  <a:gd name="T26" fmla="*/ 307 w 637"/>
                  <a:gd name="T27" fmla="*/ 3268 h 3725"/>
                  <a:gd name="T28" fmla="*/ 291 w 637"/>
                  <a:gd name="T29" fmla="*/ 3254 h 3725"/>
                  <a:gd name="T30" fmla="*/ 273 w 637"/>
                  <a:gd name="T31" fmla="*/ 3241 h 3725"/>
                  <a:gd name="T32" fmla="*/ 255 w 637"/>
                  <a:gd name="T33" fmla="*/ 3227 h 3725"/>
                  <a:gd name="T34" fmla="*/ 236 w 637"/>
                  <a:gd name="T35" fmla="*/ 3215 h 3725"/>
                  <a:gd name="T36" fmla="*/ 217 w 637"/>
                  <a:gd name="T37" fmla="*/ 3203 h 3725"/>
                  <a:gd name="T38" fmla="*/ 198 w 637"/>
                  <a:gd name="T39" fmla="*/ 3191 h 3725"/>
                  <a:gd name="T40" fmla="*/ 177 w 637"/>
                  <a:gd name="T41" fmla="*/ 3180 h 3725"/>
                  <a:gd name="T42" fmla="*/ 156 w 637"/>
                  <a:gd name="T43" fmla="*/ 3169 h 3725"/>
                  <a:gd name="T44" fmla="*/ 138 w 637"/>
                  <a:gd name="T45" fmla="*/ 3155 h 3725"/>
                  <a:gd name="T46" fmla="*/ 121 w 637"/>
                  <a:gd name="T47" fmla="*/ 3140 h 3725"/>
                  <a:gd name="T48" fmla="*/ 106 w 637"/>
                  <a:gd name="T49" fmla="*/ 3124 h 3725"/>
                  <a:gd name="T50" fmla="*/ 91 w 637"/>
                  <a:gd name="T51" fmla="*/ 3105 h 3725"/>
                  <a:gd name="T52" fmla="*/ 79 w 637"/>
                  <a:gd name="T53" fmla="*/ 3086 h 3725"/>
                  <a:gd name="T54" fmla="*/ 68 w 637"/>
                  <a:gd name="T55" fmla="*/ 3065 h 3725"/>
                  <a:gd name="T56" fmla="*/ 58 w 637"/>
                  <a:gd name="T57" fmla="*/ 3044 h 3725"/>
                  <a:gd name="T58" fmla="*/ 50 w 637"/>
                  <a:gd name="T59" fmla="*/ 3020 h 3725"/>
                  <a:gd name="T60" fmla="*/ 43 w 637"/>
                  <a:gd name="T61" fmla="*/ 2997 h 3725"/>
                  <a:gd name="T62" fmla="*/ 36 w 637"/>
                  <a:gd name="T63" fmla="*/ 2972 h 3725"/>
                  <a:gd name="T64" fmla="*/ 30 w 637"/>
                  <a:gd name="T65" fmla="*/ 2946 h 3725"/>
                  <a:gd name="T66" fmla="*/ 26 w 637"/>
                  <a:gd name="T67" fmla="*/ 2920 h 3725"/>
                  <a:gd name="T68" fmla="*/ 23 w 637"/>
                  <a:gd name="T69" fmla="*/ 2893 h 3725"/>
                  <a:gd name="T70" fmla="*/ 20 w 637"/>
                  <a:gd name="T71" fmla="*/ 2866 h 3725"/>
                  <a:gd name="T72" fmla="*/ 18 w 637"/>
                  <a:gd name="T73" fmla="*/ 2838 h 3725"/>
                  <a:gd name="T74" fmla="*/ 16 w 637"/>
                  <a:gd name="T75" fmla="*/ 2782 h 3725"/>
                  <a:gd name="T76" fmla="*/ 15 w 637"/>
                  <a:gd name="T77" fmla="*/ 2725 h 3725"/>
                  <a:gd name="T78" fmla="*/ 15 w 637"/>
                  <a:gd name="T79" fmla="*/ 2668 h 3725"/>
                  <a:gd name="T80" fmla="*/ 16 w 637"/>
                  <a:gd name="T81" fmla="*/ 2614 h 3725"/>
                  <a:gd name="T82" fmla="*/ 17 w 637"/>
                  <a:gd name="T83" fmla="*/ 2561 h 3725"/>
                  <a:gd name="T84" fmla="*/ 17 w 637"/>
                  <a:gd name="T85" fmla="*/ 2509 h 3725"/>
                  <a:gd name="T86" fmla="*/ 16 w 637"/>
                  <a:gd name="T87" fmla="*/ 2486 h 3725"/>
                  <a:gd name="T88" fmla="*/ 15 w 637"/>
                  <a:gd name="T89" fmla="*/ 2463 h 3725"/>
                  <a:gd name="T90" fmla="*/ 14 w 637"/>
                  <a:gd name="T91" fmla="*/ 2441 h 3725"/>
                  <a:gd name="T92" fmla="*/ 12 w 637"/>
                  <a:gd name="T93" fmla="*/ 2420 h 3725"/>
                  <a:gd name="T94" fmla="*/ 0 w 637"/>
                  <a:gd name="T95"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5">
                    <a:moveTo>
                      <a:pt x="637" y="3725"/>
                    </a:moveTo>
                    <a:lnTo>
                      <a:pt x="615" y="3684"/>
                    </a:lnTo>
                    <a:lnTo>
                      <a:pt x="592" y="3644"/>
                    </a:lnTo>
                    <a:lnTo>
                      <a:pt x="571" y="3604"/>
                    </a:lnTo>
                    <a:lnTo>
                      <a:pt x="547" y="3565"/>
                    </a:lnTo>
                    <a:lnTo>
                      <a:pt x="523" y="3526"/>
                    </a:lnTo>
                    <a:lnTo>
                      <a:pt x="498" y="3488"/>
                    </a:lnTo>
                    <a:lnTo>
                      <a:pt x="472" y="3451"/>
                    </a:lnTo>
                    <a:lnTo>
                      <a:pt x="446" y="3414"/>
                    </a:lnTo>
                    <a:lnTo>
                      <a:pt x="417" y="3379"/>
                    </a:lnTo>
                    <a:lnTo>
                      <a:pt x="388" y="3345"/>
                    </a:lnTo>
                    <a:lnTo>
                      <a:pt x="357" y="3314"/>
                    </a:lnTo>
                    <a:lnTo>
                      <a:pt x="325" y="3283"/>
                    </a:lnTo>
                    <a:lnTo>
                      <a:pt x="307" y="3268"/>
                    </a:lnTo>
                    <a:lnTo>
                      <a:pt x="291" y="3254"/>
                    </a:lnTo>
                    <a:lnTo>
                      <a:pt x="273" y="3241"/>
                    </a:lnTo>
                    <a:lnTo>
                      <a:pt x="255" y="3227"/>
                    </a:lnTo>
                    <a:lnTo>
                      <a:pt x="236" y="3215"/>
                    </a:lnTo>
                    <a:lnTo>
                      <a:pt x="217" y="3203"/>
                    </a:lnTo>
                    <a:lnTo>
                      <a:pt x="198" y="3191"/>
                    </a:lnTo>
                    <a:lnTo>
                      <a:pt x="177" y="3180"/>
                    </a:lnTo>
                    <a:lnTo>
                      <a:pt x="156" y="3169"/>
                    </a:lnTo>
                    <a:lnTo>
                      <a:pt x="138" y="3155"/>
                    </a:lnTo>
                    <a:lnTo>
                      <a:pt x="121" y="3140"/>
                    </a:lnTo>
                    <a:lnTo>
                      <a:pt x="106" y="3124"/>
                    </a:lnTo>
                    <a:lnTo>
                      <a:pt x="91" y="3105"/>
                    </a:lnTo>
                    <a:lnTo>
                      <a:pt x="79" y="3086"/>
                    </a:lnTo>
                    <a:lnTo>
                      <a:pt x="68" y="3065"/>
                    </a:lnTo>
                    <a:lnTo>
                      <a:pt x="58" y="3044"/>
                    </a:lnTo>
                    <a:lnTo>
                      <a:pt x="50" y="3020"/>
                    </a:lnTo>
                    <a:lnTo>
                      <a:pt x="43" y="2997"/>
                    </a:lnTo>
                    <a:lnTo>
                      <a:pt x="36" y="2972"/>
                    </a:lnTo>
                    <a:lnTo>
                      <a:pt x="30" y="2946"/>
                    </a:lnTo>
                    <a:lnTo>
                      <a:pt x="26" y="2920"/>
                    </a:lnTo>
                    <a:lnTo>
                      <a:pt x="23" y="2893"/>
                    </a:lnTo>
                    <a:lnTo>
                      <a:pt x="20" y="2866"/>
                    </a:lnTo>
                    <a:lnTo>
                      <a:pt x="18" y="2838"/>
                    </a:lnTo>
                    <a:lnTo>
                      <a:pt x="16" y="2782"/>
                    </a:lnTo>
                    <a:lnTo>
                      <a:pt x="15" y="2725"/>
                    </a:lnTo>
                    <a:lnTo>
                      <a:pt x="15" y="2668"/>
                    </a:lnTo>
                    <a:lnTo>
                      <a:pt x="16" y="2614"/>
                    </a:lnTo>
                    <a:lnTo>
                      <a:pt x="17" y="2561"/>
                    </a:lnTo>
                    <a:lnTo>
                      <a:pt x="17" y="2509"/>
                    </a:lnTo>
                    <a:lnTo>
                      <a:pt x="16" y="2486"/>
                    </a:lnTo>
                    <a:lnTo>
                      <a:pt x="15" y="2463"/>
                    </a:lnTo>
                    <a:lnTo>
                      <a:pt x="14" y="2441"/>
                    </a:lnTo>
                    <a:lnTo>
                      <a:pt x="12" y="2420"/>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4" name="Freeform 1164"/>
              <p:cNvSpPr>
                <a:spLocks noChangeAspect="1"/>
              </p:cNvSpPr>
              <p:nvPr/>
            </p:nvSpPr>
            <p:spPr bwMode="auto">
              <a:xfrm>
                <a:off x="4432" y="2152"/>
                <a:ext cx="28" cy="49"/>
              </a:xfrm>
              <a:custGeom>
                <a:avLst/>
                <a:gdLst>
                  <a:gd name="T0" fmla="*/ 0 w 625"/>
                  <a:gd name="T1" fmla="*/ 0 h 1077"/>
                  <a:gd name="T2" fmla="*/ 13 w 625"/>
                  <a:gd name="T3" fmla="*/ 25 h 1077"/>
                  <a:gd name="T4" fmla="*/ 27 w 625"/>
                  <a:gd name="T5" fmla="*/ 49 h 1077"/>
                  <a:gd name="T6" fmla="*/ 39 w 625"/>
                  <a:gd name="T7" fmla="*/ 76 h 1077"/>
                  <a:gd name="T8" fmla="*/ 52 w 625"/>
                  <a:gd name="T9" fmla="*/ 102 h 1077"/>
                  <a:gd name="T10" fmla="*/ 63 w 625"/>
                  <a:gd name="T11" fmla="*/ 127 h 1077"/>
                  <a:gd name="T12" fmla="*/ 75 w 625"/>
                  <a:gd name="T13" fmla="*/ 154 h 1077"/>
                  <a:gd name="T14" fmla="*/ 88 w 625"/>
                  <a:gd name="T15" fmla="*/ 179 h 1077"/>
                  <a:gd name="T16" fmla="*/ 102 w 625"/>
                  <a:gd name="T17" fmla="*/ 203 h 1077"/>
                  <a:gd name="T18" fmla="*/ 134 w 625"/>
                  <a:gd name="T19" fmla="*/ 258 h 1077"/>
                  <a:gd name="T20" fmla="*/ 167 w 625"/>
                  <a:gd name="T21" fmla="*/ 312 h 1077"/>
                  <a:gd name="T22" fmla="*/ 201 w 625"/>
                  <a:gd name="T23" fmla="*/ 367 h 1077"/>
                  <a:gd name="T24" fmla="*/ 235 w 625"/>
                  <a:gd name="T25" fmla="*/ 422 h 1077"/>
                  <a:gd name="T26" fmla="*/ 272 w 625"/>
                  <a:gd name="T27" fmla="*/ 476 h 1077"/>
                  <a:gd name="T28" fmla="*/ 307 w 625"/>
                  <a:gd name="T29" fmla="*/ 531 h 1077"/>
                  <a:gd name="T30" fmla="*/ 343 w 625"/>
                  <a:gd name="T31" fmla="*/ 585 h 1077"/>
                  <a:gd name="T32" fmla="*/ 378 w 625"/>
                  <a:gd name="T33" fmla="*/ 640 h 1077"/>
                  <a:gd name="T34" fmla="*/ 413 w 625"/>
                  <a:gd name="T35" fmla="*/ 695 h 1077"/>
                  <a:gd name="T36" fmla="*/ 447 w 625"/>
                  <a:gd name="T37" fmla="*/ 749 h 1077"/>
                  <a:gd name="T38" fmla="*/ 480 w 625"/>
                  <a:gd name="T39" fmla="*/ 804 h 1077"/>
                  <a:gd name="T40" fmla="*/ 513 w 625"/>
                  <a:gd name="T41" fmla="*/ 859 h 1077"/>
                  <a:gd name="T42" fmla="*/ 543 w 625"/>
                  <a:gd name="T43" fmla="*/ 913 h 1077"/>
                  <a:gd name="T44" fmla="*/ 573 w 625"/>
                  <a:gd name="T45" fmla="*/ 968 h 1077"/>
                  <a:gd name="T46" fmla="*/ 600 w 625"/>
                  <a:gd name="T47" fmla="*/ 1022 h 1077"/>
                  <a:gd name="T48" fmla="*/ 625 w 625"/>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7">
                    <a:moveTo>
                      <a:pt x="0" y="0"/>
                    </a:moveTo>
                    <a:lnTo>
                      <a:pt x="13" y="25"/>
                    </a:lnTo>
                    <a:lnTo>
                      <a:pt x="27" y="49"/>
                    </a:lnTo>
                    <a:lnTo>
                      <a:pt x="39" y="76"/>
                    </a:lnTo>
                    <a:lnTo>
                      <a:pt x="52" y="102"/>
                    </a:lnTo>
                    <a:lnTo>
                      <a:pt x="63" y="127"/>
                    </a:lnTo>
                    <a:lnTo>
                      <a:pt x="75" y="154"/>
                    </a:lnTo>
                    <a:lnTo>
                      <a:pt x="88" y="179"/>
                    </a:lnTo>
                    <a:lnTo>
                      <a:pt x="102" y="203"/>
                    </a:lnTo>
                    <a:lnTo>
                      <a:pt x="134" y="258"/>
                    </a:lnTo>
                    <a:lnTo>
                      <a:pt x="167" y="312"/>
                    </a:lnTo>
                    <a:lnTo>
                      <a:pt x="201" y="367"/>
                    </a:lnTo>
                    <a:lnTo>
                      <a:pt x="235" y="422"/>
                    </a:lnTo>
                    <a:lnTo>
                      <a:pt x="272" y="476"/>
                    </a:lnTo>
                    <a:lnTo>
                      <a:pt x="307" y="531"/>
                    </a:lnTo>
                    <a:lnTo>
                      <a:pt x="343" y="585"/>
                    </a:lnTo>
                    <a:lnTo>
                      <a:pt x="378" y="640"/>
                    </a:lnTo>
                    <a:lnTo>
                      <a:pt x="413" y="695"/>
                    </a:lnTo>
                    <a:lnTo>
                      <a:pt x="447" y="749"/>
                    </a:lnTo>
                    <a:lnTo>
                      <a:pt x="480" y="804"/>
                    </a:lnTo>
                    <a:lnTo>
                      <a:pt x="513" y="859"/>
                    </a:lnTo>
                    <a:lnTo>
                      <a:pt x="543" y="913"/>
                    </a:lnTo>
                    <a:lnTo>
                      <a:pt x="573" y="968"/>
                    </a:lnTo>
                    <a:lnTo>
                      <a:pt x="600" y="1022"/>
                    </a:lnTo>
                    <a:lnTo>
                      <a:pt x="625"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5" name="Freeform 1165"/>
              <p:cNvSpPr>
                <a:spLocks noChangeAspect="1"/>
              </p:cNvSpPr>
              <p:nvPr/>
            </p:nvSpPr>
            <p:spPr bwMode="auto">
              <a:xfrm>
                <a:off x="4447" y="2153"/>
                <a:ext cx="13" cy="42"/>
              </a:xfrm>
              <a:custGeom>
                <a:avLst/>
                <a:gdLst>
                  <a:gd name="T0" fmla="*/ 0 w 284"/>
                  <a:gd name="T1" fmla="*/ 0 h 925"/>
                  <a:gd name="T2" fmla="*/ 12 w 284"/>
                  <a:gd name="T3" fmla="*/ 28 h 925"/>
                  <a:gd name="T4" fmla="*/ 23 w 284"/>
                  <a:gd name="T5" fmla="*/ 57 h 925"/>
                  <a:gd name="T6" fmla="*/ 37 w 284"/>
                  <a:gd name="T7" fmla="*/ 85 h 925"/>
                  <a:gd name="T8" fmla="*/ 49 w 284"/>
                  <a:gd name="T9" fmla="*/ 112 h 925"/>
                  <a:gd name="T10" fmla="*/ 77 w 284"/>
                  <a:gd name="T11" fmla="*/ 168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1 h 925"/>
                  <a:gd name="T24" fmla="*/ 237 w 284"/>
                  <a:gd name="T25" fmla="*/ 499 h 925"/>
                  <a:gd name="T26" fmla="*/ 246 w 284"/>
                  <a:gd name="T27" fmla="*/ 528 h 925"/>
                  <a:gd name="T28" fmla="*/ 256 w 284"/>
                  <a:gd name="T29" fmla="*/ 557 h 925"/>
                  <a:gd name="T30" fmla="*/ 264 w 284"/>
                  <a:gd name="T31" fmla="*/ 585 h 925"/>
                  <a:gd name="T32" fmla="*/ 270 w 284"/>
                  <a:gd name="T33" fmla="*/ 614 h 925"/>
                  <a:gd name="T34" fmla="*/ 276 w 284"/>
                  <a:gd name="T35" fmla="*/ 644 h 925"/>
                  <a:gd name="T36" fmla="*/ 280 w 284"/>
                  <a:gd name="T37" fmla="*/ 673 h 925"/>
                  <a:gd name="T38" fmla="*/ 283 w 284"/>
                  <a:gd name="T39" fmla="*/ 703 h 925"/>
                  <a:gd name="T40" fmla="*/ 284 w 284"/>
                  <a:gd name="T41" fmla="*/ 734 h 925"/>
                  <a:gd name="T42" fmla="*/ 284 w 284"/>
                  <a:gd name="T43" fmla="*/ 765 h 925"/>
                  <a:gd name="T44" fmla="*/ 282 w 284"/>
                  <a:gd name="T45" fmla="*/ 796 h 925"/>
                  <a:gd name="T46" fmla="*/ 278 w 284"/>
                  <a:gd name="T47" fmla="*/ 827 h 925"/>
                  <a:gd name="T48" fmla="*/ 273 w 284"/>
                  <a:gd name="T49" fmla="*/ 859 h 925"/>
                  <a:gd name="T50" fmla="*/ 265 w 284"/>
                  <a:gd name="T51" fmla="*/ 892 h 925"/>
                  <a:gd name="T52" fmla="*/ 256 w 284"/>
                  <a:gd name="T53" fmla="*/ 925 h 925"/>
                  <a:gd name="T54" fmla="*/ 242 w 284"/>
                  <a:gd name="T55" fmla="*/ 891 h 925"/>
                  <a:gd name="T56" fmla="*/ 230 w 284"/>
                  <a:gd name="T57" fmla="*/ 857 h 925"/>
                  <a:gd name="T58" fmla="*/ 219 w 284"/>
                  <a:gd name="T59" fmla="*/ 822 h 925"/>
                  <a:gd name="T60" fmla="*/ 210 w 284"/>
                  <a:gd name="T61" fmla="*/ 787 h 925"/>
                  <a:gd name="T62" fmla="*/ 194 w 284"/>
                  <a:gd name="T63" fmla="*/ 718 h 925"/>
                  <a:gd name="T64" fmla="*/ 178 w 284"/>
                  <a:gd name="T65" fmla="*/ 646 h 925"/>
                  <a:gd name="T66" fmla="*/ 170 w 284"/>
                  <a:gd name="T67" fmla="*/ 611 h 925"/>
                  <a:gd name="T68" fmla="*/ 162 w 284"/>
                  <a:gd name="T69" fmla="*/ 575 h 925"/>
                  <a:gd name="T70" fmla="*/ 152 w 284"/>
                  <a:gd name="T71" fmla="*/ 539 h 925"/>
                  <a:gd name="T72" fmla="*/ 143 w 284"/>
                  <a:gd name="T73" fmla="*/ 504 h 925"/>
                  <a:gd name="T74" fmla="*/ 132 w 284"/>
                  <a:gd name="T75" fmla="*/ 469 h 925"/>
                  <a:gd name="T76" fmla="*/ 119 w 284"/>
                  <a:gd name="T77" fmla="*/ 435 h 925"/>
                  <a:gd name="T78" fmla="*/ 106 w 284"/>
                  <a:gd name="T79" fmla="*/ 401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8"/>
                    </a:lnTo>
                    <a:lnTo>
                      <a:pt x="23" y="57"/>
                    </a:lnTo>
                    <a:lnTo>
                      <a:pt x="37" y="85"/>
                    </a:lnTo>
                    <a:lnTo>
                      <a:pt x="49" y="112"/>
                    </a:lnTo>
                    <a:lnTo>
                      <a:pt x="77" y="168"/>
                    </a:lnTo>
                    <a:lnTo>
                      <a:pt x="105" y="223"/>
                    </a:lnTo>
                    <a:lnTo>
                      <a:pt x="134" y="278"/>
                    </a:lnTo>
                    <a:lnTo>
                      <a:pt x="162" y="333"/>
                    </a:lnTo>
                    <a:lnTo>
                      <a:pt x="189" y="388"/>
                    </a:lnTo>
                    <a:lnTo>
                      <a:pt x="214" y="444"/>
                    </a:lnTo>
                    <a:lnTo>
                      <a:pt x="226" y="471"/>
                    </a:lnTo>
                    <a:lnTo>
                      <a:pt x="237" y="499"/>
                    </a:lnTo>
                    <a:lnTo>
                      <a:pt x="246" y="528"/>
                    </a:lnTo>
                    <a:lnTo>
                      <a:pt x="256" y="557"/>
                    </a:lnTo>
                    <a:lnTo>
                      <a:pt x="264" y="585"/>
                    </a:lnTo>
                    <a:lnTo>
                      <a:pt x="270" y="614"/>
                    </a:lnTo>
                    <a:lnTo>
                      <a:pt x="276" y="644"/>
                    </a:lnTo>
                    <a:lnTo>
                      <a:pt x="280" y="673"/>
                    </a:lnTo>
                    <a:lnTo>
                      <a:pt x="283" y="703"/>
                    </a:lnTo>
                    <a:lnTo>
                      <a:pt x="284" y="734"/>
                    </a:lnTo>
                    <a:lnTo>
                      <a:pt x="284" y="765"/>
                    </a:lnTo>
                    <a:lnTo>
                      <a:pt x="282" y="796"/>
                    </a:lnTo>
                    <a:lnTo>
                      <a:pt x="278" y="827"/>
                    </a:lnTo>
                    <a:lnTo>
                      <a:pt x="273" y="859"/>
                    </a:lnTo>
                    <a:lnTo>
                      <a:pt x="265" y="892"/>
                    </a:lnTo>
                    <a:lnTo>
                      <a:pt x="256" y="925"/>
                    </a:lnTo>
                    <a:lnTo>
                      <a:pt x="242" y="891"/>
                    </a:lnTo>
                    <a:lnTo>
                      <a:pt x="230" y="857"/>
                    </a:lnTo>
                    <a:lnTo>
                      <a:pt x="219" y="822"/>
                    </a:lnTo>
                    <a:lnTo>
                      <a:pt x="210" y="787"/>
                    </a:lnTo>
                    <a:lnTo>
                      <a:pt x="194" y="718"/>
                    </a:lnTo>
                    <a:lnTo>
                      <a:pt x="178" y="646"/>
                    </a:lnTo>
                    <a:lnTo>
                      <a:pt x="170" y="611"/>
                    </a:lnTo>
                    <a:lnTo>
                      <a:pt x="162" y="575"/>
                    </a:lnTo>
                    <a:lnTo>
                      <a:pt x="152" y="539"/>
                    </a:lnTo>
                    <a:lnTo>
                      <a:pt x="143" y="504"/>
                    </a:lnTo>
                    <a:lnTo>
                      <a:pt x="132" y="469"/>
                    </a:lnTo>
                    <a:lnTo>
                      <a:pt x="119" y="435"/>
                    </a:lnTo>
                    <a:lnTo>
                      <a:pt x="106" y="401"/>
                    </a:lnTo>
                    <a:lnTo>
                      <a:pt x="90" y="3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76" name="Freeform 1166"/>
              <p:cNvSpPr>
                <a:spLocks noChangeAspect="1"/>
              </p:cNvSpPr>
              <p:nvPr/>
            </p:nvSpPr>
            <p:spPr bwMode="auto">
              <a:xfrm>
                <a:off x="4447" y="2153"/>
                <a:ext cx="13" cy="42"/>
              </a:xfrm>
              <a:custGeom>
                <a:avLst/>
                <a:gdLst>
                  <a:gd name="T0" fmla="*/ 0 w 284"/>
                  <a:gd name="T1" fmla="*/ 0 h 925"/>
                  <a:gd name="T2" fmla="*/ 12 w 284"/>
                  <a:gd name="T3" fmla="*/ 28 h 925"/>
                  <a:gd name="T4" fmla="*/ 23 w 284"/>
                  <a:gd name="T5" fmla="*/ 57 h 925"/>
                  <a:gd name="T6" fmla="*/ 37 w 284"/>
                  <a:gd name="T7" fmla="*/ 85 h 925"/>
                  <a:gd name="T8" fmla="*/ 49 w 284"/>
                  <a:gd name="T9" fmla="*/ 112 h 925"/>
                  <a:gd name="T10" fmla="*/ 77 w 284"/>
                  <a:gd name="T11" fmla="*/ 168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1 h 925"/>
                  <a:gd name="T24" fmla="*/ 237 w 284"/>
                  <a:gd name="T25" fmla="*/ 499 h 925"/>
                  <a:gd name="T26" fmla="*/ 246 w 284"/>
                  <a:gd name="T27" fmla="*/ 528 h 925"/>
                  <a:gd name="T28" fmla="*/ 256 w 284"/>
                  <a:gd name="T29" fmla="*/ 557 h 925"/>
                  <a:gd name="T30" fmla="*/ 264 w 284"/>
                  <a:gd name="T31" fmla="*/ 585 h 925"/>
                  <a:gd name="T32" fmla="*/ 270 w 284"/>
                  <a:gd name="T33" fmla="*/ 614 h 925"/>
                  <a:gd name="T34" fmla="*/ 276 w 284"/>
                  <a:gd name="T35" fmla="*/ 644 h 925"/>
                  <a:gd name="T36" fmla="*/ 280 w 284"/>
                  <a:gd name="T37" fmla="*/ 673 h 925"/>
                  <a:gd name="T38" fmla="*/ 283 w 284"/>
                  <a:gd name="T39" fmla="*/ 703 h 925"/>
                  <a:gd name="T40" fmla="*/ 284 w 284"/>
                  <a:gd name="T41" fmla="*/ 734 h 925"/>
                  <a:gd name="T42" fmla="*/ 284 w 284"/>
                  <a:gd name="T43" fmla="*/ 765 h 925"/>
                  <a:gd name="T44" fmla="*/ 282 w 284"/>
                  <a:gd name="T45" fmla="*/ 796 h 925"/>
                  <a:gd name="T46" fmla="*/ 278 w 284"/>
                  <a:gd name="T47" fmla="*/ 827 h 925"/>
                  <a:gd name="T48" fmla="*/ 273 w 284"/>
                  <a:gd name="T49" fmla="*/ 859 h 925"/>
                  <a:gd name="T50" fmla="*/ 265 w 284"/>
                  <a:gd name="T51" fmla="*/ 892 h 925"/>
                  <a:gd name="T52" fmla="*/ 256 w 284"/>
                  <a:gd name="T53" fmla="*/ 925 h 925"/>
                  <a:gd name="T54" fmla="*/ 242 w 284"/>
                  <a:gd name="T55" fmla="*/ 891 h 925"/>
                  <a:gd name="T56" fmla="*/ 230 w 284"/>
                  <a:gd name="T57" fmla="*/ 857 h 925"/>
                  <a:gd name="T58" fmla="*/ 219 w 284"/>
                  <a:gd name="T59" fmla="*/ 822 h 925"/>
                  <a:gd name="T60" fmla="*/ 210 w 284"/>
                  <a:gd name="T61" fmla="*/ 787 h 925"/>
                  <a:gd name="T62" fmla="*/ 194 w 284"/>
                  <a:gd name="T63" fmla="*/ 718 h 925"/>
                  <a:gd name="T64" fmla="*/ 178 w 284"/>
                  <a:gd name="T65" fmla="*/ 646 h 925"/>
                  <a:gd name="T66" fmla="*/ 170 w 284"/>
                  <a:gd name="T67" fmla="*/ 611 h 925"/>
                  <a:gd name="T68" fmla="*/ 162 w 284"/>
                  <a:gd name="T69" fmla="*/ 575 h 925"/>
                  <a:gd name="T70" fmla="*/ 152 w 284"/>
                  <a:gd name="T71" fmla="*/ 539 h 925"/>
                  <a:gd name="T72" fmla="*/ 143 w 284"/>
                  <a:gd name="T73" fmla="*/ 504 h 925"/>
                  <a:gd name="T74" fmla="*/ 132 w 284"/>
                  <a:gd name="T75" fmla="*/ 469 h 925"/>
                  <a:gd name="T76" fmla="*/ 119 w 284"/>
                  <a:gd name="T77" fmla="*/ 435 h 925"/>
                  <a:gd name="T78" fmla="*/ 106 w 284"/>
                  <a:gd name="T79" fmla="*/ 401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8"/>
                    </a:lnTo>
                    <a:lnTo>
                      <a:pt x="23" y="57"/>
                    </a:lnTo>
                    <a:lnTo>
                      <a:pt x="37" y="85"/>
                    </a:lnTo>
                    <a:lnTo>
                      <a:pt x="49" y="112"/>
                    </a:lnTo>
                    <a:lnTo>
                      <a:pt x="77" y="168"/>
                    </a:lnTo>
                    <a:lnTo>
                      <a:pt x="105" y="223"/>
                    </a:lnTo>
                    <a:lnTo>
                      <a:pt x="134" y="278"/>
                    </a:lnTo>
                    <a:lnTo>
                      <a:pt x="162" y="333"/>
                    </a:lnTo>
                    <a:lnTo>
                      <a:pt x="189" y="388"/>
                    </a:lnTo>
                    <a:lnTo>
                      <a:pt x="214" y="444"/>
                    </a:lnTo>
                    <a:lnTo>
                      <a:pt x="226" y="471"/>
                    </a:lnTo>
                    <a:lnTo>
                      <a:pt x="237" y="499"/>
                    </a:lnTo>
                    <a:lnTo>
                      <a:pt x="246" y="528"/>
                    </a:lnTo>
                    <a:lnTo>
                      <a:pt x="256" y="557"/>
                    </a:lnTo>
                    <a:lnTo>
                      <a:pt x="264" y="585"/>
                    </a:lnTo>
                    <a:lnTo>
                      <a:pt x="270" y="614"/>
                    </a:lnTo>
                    <a:lnTo>
                      <a:pt x="276" y="644"/>
                    </a:lnTo>
                    <a:lnTo>
                      <a:pt x="280" y="673"/>
                    </a:lnTo>
                    <a:lnTo>
                      <a:pt x="283" y="703"/>
                    </a:lnTo>
                    <a:lnTo>
                      <a:pt x="284" y="734"/>
                    </a:lnTo>
                    <a:lnTo>
                      <a:pt x="284" y="765"/>
                    </a:lnTo>
                    <a:lnTo>
                      <a:pt x="282" y="796"/>
                    </a:lnTo>
                    <a:lnTo>
                      <a:pt x="278" y="827"/>
                    </a:lnTo>
                    <a:lnTo>
                      <a:pt x="273" y="859"/>
                    </a:lnTo>
                    <a:lnTo>
                      <a:pt x="265" y="892"/>
                    </a:lnTo>
                    <a:lnTo>
                      <a:pt x="256" y="925"/>
                    </a:lnTo>
                    <a:lnTo>
                      <a:pt x="242" y="891"/>
                    </a:lnTo>
                    <a:lnTo>
                      <a:pt x="230" y="857"/>
                    </a:lnTo>
                    <a:lnTo>
                      <a:pt x="219" y="822"/>
                    </a:lnTo>
                    <a:lnTo>
                      <a:pt x="210" y="787"/>
                    </a:lnTo>
                    <a:lnTo>
                      <a:pt x="194" y="718"/>
                    </a:lnTo>
                    <a:lnTo>
                      <a:pt x="178" y="646"/>
                    </a:lnTo>
                    <a:lnTo>
                      <a:pt x="170" y="611"/>
                    </a:lnTo>
                    <a:lnTo>
                      <a:pt x="162" y="575"/>
                    </a:lnTo>
                    <a:lnTo>
                      <a:pt x="152" y="539"/>
                    </a:lnTo>
                    <a:lnTo>
                      <a:pt x="143" y="504"/>
                    </a:lnTo>
                    <a:lnTo>
                      <a:pt x="132" y="469"/>
                    </a:lnTo>
                    <a:lnTo>
                      <a:pt x="119" y="435"/>
                    </a:lnTo>
                    <a:lnTo>
                      <a:pt x="106" y="401"/>
                    </a:lnTo>
                    <a:lnTo>
                      <a:pt x="90" y="36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7" name="Freeform 1167"/>
              <p:cNvSpPr>
                <a:spLocks noChangeAspect="1"/>
              </p:cNvSpPr>
              <p:nvPr/>
            </p:nvSpPr>
            <p:spPr bwMode="auto">
              <a:xfrm>
                <a:off x="4329" y="2068"/>
                <a:ext cx="36" cy="96"/>
              </a:xfrm>
              <a:custGeom>
                <a:avLst/>
                <a:gdLst>
                  <a:gd name="T0" fmla="*/ 791 w 791"/>
                  <a:gd name="T1" fmla="*/ 0 h 2103"/>
                  <a:gd name="T2" fmla="*/ 785 w 791"/>
                  <a:gd name="T3" fmla="*/ 1 h 2103"/>
                  <a:gd name="T4" fmla="*/ 779 w 791"/>
                  <a:gd name="T5" fmla="*/ 3 h 2103"/>
                  <a:gd name="T6" fmla="*/ 772 w 791"/>
                  <a:gd name="T7" fmla="*/ 6 h 2103"/>
                  <a:gd name="T8" fmla="*/ 765 w 791"/>
                  <a:gd name="T9" fmla="*/ 10 h 2103"/>
                  <a:gd name="T10" fmla="*/ 758 w 791"/>
                  <a:gd name="T11" fmla="*/ 14 h 2103"/>
                  <a:gd name="T12" fmla="*/ 751 w 791"/>
                  <a:gd name="T13" fmla="*/ 20 h 2103"/>
                  <a:gd name="T14" fmla="*/ 744 w 791"/>
                  <a:gd name="T15" fmla="*/ 27 h 2103"/>
                  <a:gd name="T16" fmla="*/ 736 w 791"/>
                  <a:gd name="T17" fmla="*/ 35 h 2103"/>
                  <a:gd name="T18" fmla="*/ 721 w 791"/>
                  <a:gd name="T19" fmla="*/ 52 h 2103"/>
                  <a:gd name="T20" fmla="*/ 705 w 791"/>
                  <a:gd name="T21" fmla="*/ 71 h 2103"/>
                  <a:gd name="T22" fmla="*/ 691 w 791"/>
                  <a:gd name="T23" fmla="*/ 92 h 2103"/>
                  <a:gd name="T24" fmla="*/ 676 w 791"/>
                  <a:gd name="T25" fmla="*/ 115 h 2103"/>
                  <a:gd name="T26" fmla="*/ 662 w 791"/>
                  <a:gd name="T27" fmla="*/ 137 h 2103"/>
                  <a:gd name="T28" fmla="*/ 649 w 791"/>
                  <a:gd name="T29" fmla="*/ 160 h 2103"/>
                  <a:gd name="T30" fmla="*/ 637 w 791"/>
                  <a:gd name="T31" fmla="*/ 182 h 2103"/>
                  <a:gd name="T32" fmla="*/ 626 w 791"/>
                  <a:gd name="T33" fmla="*/ 203 h 2103"/>
                  <a:gd name="T34" fmla="*/ 617 w 791"/>
                  <a:gd name="T35" fmla="*/ 222 h 2103"/>
                  <a:gd name="T36" fmla="*/ 609 w 791"/>
                  <a:gd name="T37" fmla="*/ 240 h 2103"/>
                  <a:gd name="T38" fmla="*/ 603 w 791"/>
                  <a:gd name="T39" fmla="*/ 255 h 2103"/>
                  <a:gd name="T40" fmla="*/ 600 w 791"/>
                  <a:gd name="T41" fmla="*/ 266 h 2103"/>
                  <a:gd name="T42" fmla="*/ 563 w 791"/>
                  <a:gd name="T43" fmla="*/ 371 h 2103"/>
                  <a:gd name="T44" fmla="*/ 527 w 791"/>
                  <a:gd name="T45" fmla="*/ 474 h 2103"/>
                  <a:gd name="T46" fmla="*/ 493 w 791"/>
                  <a:gd name="T47" fmla="*/ 574 h 2103"/>
                  <a:gd name="T48" fmla="*/ 461 w 791"/>
                  <a:gd name="T49" fmla="*/ 673 h 2103"/>
                  <a:gd name="T50" fmla="*/ 429 w 791"/>
                  <a:gd name="T51" fmla="*/ 769 h 2103"/>
                  <a:gd name="T52" fmla="*/ 399 w 791"/>
                  <a:gd name="T53" fmla="*/ 865 h 2103"/>
                  <a:gd name="T54" fmla="*/ 368 w 791"/>
                  <a:gd name="T55" fmla="*/ 960 h 2103"/>
                  <a:gd name="T56" fmla="*/ 338 w 791"/>
                  <a:gd name="T57" fmla="*/ 1054 h 2103"/>
                  <a:gd name="T58" fmla="*/ 308 w 791"/>
                  <a:gd name="T59" fmla="*/ 1150 h 2103"/>
                  <a:gd name="T60" fmla="*/ 278 w 791"/>
                  <a:gd name="T61" fmla="*/ 1246 h 2103"/>
                  <a:gd name="T62" fmla="*/ 247 w 791"/>
                  <a:gd name="T63" fmla="*/ 1343 h 2103"/>
                  <a:gd name="T64" fmla="*/ 216 w 791"/>
                  <a:gd name="T65" fmla="*/ 1442 h 2103"/>
                  <a:gd name="T66" fmla="*/ 183 w 791"/>
                  <a:gd name="T67" fmla="*/ 1543 h 2103"/>
                  <a:gd name="T68" fmla="*/ 150 w 791"/>
                  <a:gd name="T69" fmla="*/ 1646 h 2103"/>
                  <a:gd name="T70" fmla="*/ 114 w 791"/>
                  <a:gd name="T71" fmla="*/ 1753 h 2103"/>
                  <a:gd name="T72" fmla="*/ 77 w 791"/>
                  <a:gd name="T73" fmla="*/ 1862 h 2103"/>
                  <a:gd name="T74" fmla="*/ 67 w 791"/>
                  <a:gd name="T75" fmla="*/ 1888 h 2103"/>
                  <a:gd name="T76" fmla="*/ 56 w 791"/>
                  <a:gd name="T77" fmla="*/ 1918 h 2103"/>
                  <a:gd name="T78" fmla="*/ 44 w 791"/>
                  <a:gd name="T79" fmla="*/ 1950 h 2103"/>
                  <a:gd name="T80" fmla="*/ 34 w 791"/>
                  <a:gd name="T81" fmla="*/ 1983 h 2103"/>
                  <a:gd name="T82" fmla="*/ 24 w 791"/>
                  <a:gd name="T83" fmla="*/ 2015 h 2103"/>
                  <a:gd name="T84" fmla="*/ 15 w 791"/>
                  <a:gd name="T85" fmla="*/ 2047 h 2103"/>
                  <a:gd name="T86" fmla="*/ 6 w 791"/>
                  <a:gd name="T87" fmla="*/ 2077 h 2103"/>
                  <a:gd name="T88" fmla="*/ 0 w 791"/>
                  <a:gd name="T8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3">
                    <a:moveTo>
                      <a:pt x="791" y="0"/>
                    </a:moveTo>
                    <a:lnTo>
                      <a:pt x="785" y="1"/>
                    </a:lnTo>
                    <a:lnTo>
                      <a:pt x="779" y="3"/>
                    </a:lnTo>
                    <a:lnTo>
                      <a:pt x="772" y="6"/>
                    </a:lnTo>
                    <a:lnTo>
                      <a:pt x="765" y="10"/>
                    </a:lnTo>
                    <a:lnTo>
                      <a:pt x="758" y="14"/>
                    </a:lnTo>
                    <a:lnTo>
                      <a:pt x="751" y="20"/>
                    </a:lnTo>
                    <a:lnTo>
                      <a:pt x="744" y="27"/>
                    </a:lnTo>
                    <a:lnTo>
                      <a:pt x="736" y="35"/>
                    </a:lnTo>
                    <a:lnTo>
                      <a:pt x="721" y="52"/>
                    </a:lnTo>
                    <a:lnTo>
                      <a:pt x="705" y="71"/>
                    </a:lnTo>
                    <a:lnTo>
                      <a:pt x="691" y="92"/>
                    </a:lnTo>
                    <a:lnTo>
                      <a:pt x="676" y="115"/>
                    </a:lnTo>
                    <a:lnTo>
                      <a:pt x="662" y="137"/>
                    </a:lnTo>
                    <a:lnTo>
                      <a:pt x="649" y="160"/>
                    </a:lnTo>
                    <a:lnTo>
                      <a:pt x="637" y="182"/>
                    </a:lnTo>
                    <a:lnTo>
                      <a:pt x="626" y="203"/>
                    </a:lnTo>
                    <a:lnTo>
                      <a:pt x="617" y="222"/>
                    </a:lnTo>
                    <a:lnTo>
                      <a:pt x="609" y="240"/>
                    </a:lnTo>
                    <a:lnTo>
                      <a:pt x="603" y="255"/>
                    </a:lnTo>
                    <a:lnTo>
                      <a:pt x="600" y="266"/>
                    </a:lnTo>
                    <a:lnTo>
                      <a:pt x="563" y="371"/>
                    </a:lnTo>
                    <a:lnTo>
                      <a:pt x="527" y="474"/>
                    </a:lnTo>
                    <a:lnTo>
                      <a:pt x="493" y="574"/>
                    </a:lnTo>
                    <a:lnTo>
                      <a:pt x="461" y="673"/>
                    </a:lnTo>
                    <a:lnTo>
                      <a:pt x="429" y="769"/>
                    </a:lnTo>
                    <a:lnTo>
                      <a:pt x="399" y="865"/>
                    </a:lnTo>
                    <a:lnTo>
                      <a:pt x="368" y="960"/>
                    </a:lnTo>
                    <a:lnTo>
                      <a:pt x="338" y="1054"/>
                    </a:lnTo>
                    <a:lnTo>
                      <a:pt x="308" y="1150"/>
                    </a:lnTo>
                    <a:lnTo>
                      <a:pt x="278" y="1246"/>
                    </a:lnTo>
                    <a:lnTo>
                      <a:pt x="247" y="1343"/>
                    </a:lnTo>
                    <a:lnTo>
                      <a:pt x="216" y="1442"/>
                    </a:lnTo>
                    <a:lnTo>
                      <a:pt x="183" y="1543"/>
                    </a:lnTo>
                    <a:lnTo>
                      <a:pt x="150" y="1646"/>
                    </a:lnTo>
                    <a:lnTo>
                      <a:pt x="114" y="1753"/>
                    </a:lnTo>
                    <a:lnTo>
                      <a:pt x="77" y="1862"/>
                    </a:lnTo>
                    <a:lnTo>
                      <a:pt x="67" y="1888"/>
                    </a:lnTo>
                    <a:lnTo>
                      <a:pt x="56" y="1918"/>
                    </a:lnTo>
                    <a:lnTo>
                      <a:pt x="44" y="1950"/>
                    </a:lnTo>
                    <a:lnTo>
                      <a:pt x="34" y="1983"/>
                    </a:lnTo>
                    <a:lnTo>
                      <a:pt x="24" y="2015"/>
                    </a:lnTo>
                    <a:lnTo>
                      <a:pt x="15" y="2047"/>
                    </a:lnTo>
                    <a:lnTo>
                      <a:pt x="6" y="2077"/>
                    </a:lnTo>
                    <a:lnTo>
                      <a:pt x="0" y="21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8" name="Freeform 1168"/>
              <p:cNvSpPr>
                <a:spLocks noChangeAspect="1"/>
              </p:cNvSpPr>
              <p:nvPr/>
            </p:nvSpPr>
            <p:spPr bwMode="auto">
              <a:xfrm>
                <a:off x="4354" y="2049"/>
                <a:ext cx="39" cy="216"/>
              </a:xfrm>
              <a:custGeom>
                <a:avLst/>
                <a:gdLst>
                  <a:gd name="T0" fmla="*/ 6 w 856"/>
                  <a:gd name="T1" fmla="*/ 4708 h 4762"/>
                  <a:gd name="T2" fmla="*/ 17 w 856"/>
                  <a:gd name="T3" fmla="*/ 4609 h 4762"/>
                  <a:gd name="T4" fmla="*/ 31 w 856"/>
                  <a:gd name="T5" fmla="*/ 4516 h 4762"/>
                  <a:gd name="T6" fmla="*/ 48 w 856"/>
                  <a:gd name="T7" fmla="*/ 4433 h 4762"/>
                  <a:gd name="T8" fmla="*/ 66 w 856"/>
                  <a:gd name="T9" fmla="*/ 4356 h 4762"/>
                  <a:gd name="T10" fmla="*/ 87 w 856"/>
                  <a:gd name="T11" fmla="*/ 4287 h 4762"/>
                  <a:gd name="T12" fmla="*/ 110 w 856"/>
                  <a:gd name="T13" fmla="*/ 4223 h 4762"/>
                  <a:gd name="T14" fmla="*/ 137 w 856"/>
                  <a:gd name="T15" fmla="*/ 4165 h 4762"/>
                  <a:gd name="T16" fmla="*/ 165 w 856"/>
                  <a:gd name="T17" fmla="*/ 4110 h 4762"/>
                  <a:gd name="T18" fmla="*/ 197 w 856"/>
                  <a:gd name="T19" fmla="*/ 4060 h 4762"/>
                  <a:gd name="T20" fmla="*/ 231 w 856"/>
                  <a:gd name="T21" fmla="*/ 4014 h 4762"/>
                  <a:gd name="T22" fmla="*/ 268 w 856"/>
                  <a:gd name="T23" fmla="*/ 3970 h 4762"/>
                  <a:gd name="T24" fmla="*/ 308 w 856"/>
                  <a:gd name="T25" fmla="*/ 3928 h 4762"/>
                  <a:gd name="T26" fmla="*/ 351 w 856"/>
                  <a:gd name="T27" fmla="*/ 3887 h 4762"/>
                  <a:gd name="T28" fmla="*/ 422 w 856"/>
                  <a:gd name="T29" fmla="*/ 3827 h 4762"/>
                  <a:gd name="T30" fmla="*/ 490 w 856"/>
                  <a:gd name="T31" fmla="*/ 3772 h 4762"/>
                  <a:gd name="T32" fmla="*/ 524 w 856"/>
                  <a:gd name="T33" fmla="*/ 3734 h 4762"/>
                  <a:gd name="T34" fmla="*/ 556 w 856"/>
                  <a:gd name="T35" fmla="*/ 3686 h 4762"/>
                  <a:gd name="T36" fmla="*/ 586 w 856"/>
                  <a:gd name="T37" fmla="*/ 3627 h 4762"/>
                  <a:gd name="T38" fmla="*/ 615 w 856"/>
                  <a:gd name="T39" fmla="*/ 3559 h 4762"/>
                  <a:gd name="T40" fmla="*/ 641 w 856"/>
                  <a:gd name="T41" fmla="*/ 3484 h 4762"/>
                  <a:gd name="T42" fmla="*/ 664 w 856"/>
                  <a:gd name="T43" fmla="*/ 3403 h 4762"/>
                  <a:gd name="T44" fmla="*/ 686 w 856"/>
                  <a:gd name="T45" fmla="*/ 3317 h 4762"/>
                  <a:gd name="T46" fmla="*/ 705 w 856"/>
                  <a:gd name="T47" fmla="*/ 3226 h 4762"/>
                  <a:gd name="T48" fmla="*/ 721 w 856"/>
                  <a:gd name="T49" fmla="*/ 3133 h 4762"/>
                  <a:gd name="T50" fmla="*/ 736 w 856"/>
                  <a:gd name="T51" fmla="*/ 3036 h 4762"/>
                  <a:gd name="T52" fmla="*/ 747 w 856"/>
                  <a:gd name="T53" fmla="*/ 2939 h 4762"/>
                  <a:gd name="T54" fmla="*/ 756 w 856"/>
                  <a:gd name="T55" fmla="*/ 2842 h 4762"/>
                  <a:gd name="T56" fmla="*/ 763 w 856"/>
                  <a:gd name="T57" fmla="*/ 2747 h 4762"/>
                  <a:gd name="T58" fmla="*/ 766 w 856"/>
                  <a:gd name="T59" fmla="*/ 2654 h 4762"/>
                  <a:gd name="T60" fmla="*/ 767 w 856"/>
                  <a:gd name="T61" fmla="*/ 2563 h 4762"/>
                  <a:gd name="T62" fmla="*/ 767 w 856"/>
                  <a:gd name="T63" fmla="*/ 2491 h 4762"/>
                  <a:gd name="T64" fmla="*/ 770 w 856"/>
                  <a:gd name="T65" fmla="*/ 2402 h 4762"/>
                  <a:gd name="T66" fmla="*/ 775 w 856"/>
                  <a:gd name="T67" fmla="*/ 2297 h 4762"/>
                  <a:gd name="T68" fmla="*/ 778 w 856"/>
                  <a:gd name="T69" fmla="*/ 2195 h 4762"/>
                  <a:gd name="T70" fmla="*/ 779 w 856"/>
                  <a:gd name="T71" fmla="*/ 2134 h 4762"/>
                  <a:gd name="T72" fmla="*/ 782 w 856"/>
                  <a:gd name="T73" fmla="*/ 2052 h 4762"/>
                  <a:gd name="T74" fmla="*/ 787 w 856"/>
                  <a:gd name="T75" fmla="*/ 1946 h 4762"/>
                  <a:gd name="T76" fmla="*/ 790 w 856"/>
                  <a:gd name="T77" fmla="*/ 1860 h 4762"/>
                  <a:gd name="T78" fmla="*/ 794 w 856"/>
                  <a:gd name="T79" fmla="*/ 1792 h 4762"/>
                  <a:gd name="T80" fmla="*/ 801 w 856"/>
                  <a:gd name="T81" fmla="*/ 1623 h 4762"/>
                  <a:gd name="T82" fmla="*/ 809 w 856"/>
                  <a:gd name="T83" fmla="*/ 1373 h 4762"/>
                  <a:gd name="T84" fmla="*/ 818 w 856"/>
                  <a:gd name="T85" fmla="*/ 1075 h 4762"/>
                  <a:gd name="T86" fmla="*/ 828 w 856"/>
                  <a:gd name="T87" fmla="*/ 761 h 4762"/>
                  <a:gd name="T88" fmla="*/ 837 w 856"/>
                  <a:gd name="T89" fmla="*/ 463 h 4762"/>
                  <a:gd name="T90" fmla="*/ 845 w 856"/>
                  <a:gd name="T91" fmla="*/ 212 h 4762"/>
                  <a:gd name="T92" fmla="*/ 852 w 856"/>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4762">
                    <a:moveTo>
                      <a:pt x="0" y="4762"/>
                    </a:moveTo>
                    <a:lnTo>
                      <a:pt x="6" y="4708"/>
                    </a:lnTo>
                    <a:lnTo>
                      <a:pt x="11" y="4657"/>
                    </a:lnTo>
                    <a:lnTo>
                      <a:pt x="17" y="4609"/>
                    </a:lnTo>
                    <a:lnTo>
                      <a:pt x="24" y="4562"/>
                    </a:lnTo>
                    <a:lnTo>
                      <a:pt x="31" y="4516"/>
                    </a:lnTo>
                    <a:lnTo>
                      <a:pt x="39" y="4474"/>
                    </a:lnTo>
                    <a:lnTo>
                      <a:pt x="48" y="4433"/>
                    </a:lnTo>
                    <a:lnTo>
                      <a:pt x="56" y="4394"/>
                    </a:lnTo>
                    <a:lnTo>
                      <a:pt x="66" y="4356"/>
                    </a:lnTo>
                    <a:lnTo>
                      <a:pt x="76" y="4320"/>
                    </a:lnTo>
                    <a:lnTo>
                      <a:pt x="87" y="4287"/>
                    </a:lnTo>
                    <a:lnTo>
                      <a:pt x="99" y="4254"/>
                    </a:lnTo>
                    <a:lnTo>
                      <a:pt x="110" y="4223"/>
                    </a:lnTo>
                    <a:lnTo>
                      <a:pt x="123" y="4193"/>
                    </a:lnTo>
                    <a:lnTo>
                      <a:pt x="137" y="4165"/>
                    </a:lnTo>
                    <a:lnTo>
                      <a:pt x="150" y="4137"/>
                    </a:lnTo>
                    <a:lnTo>
                      <a:pt x="165" y="4110"/>
                    </a:lnTo>
                    <a:lnTo>
                      <a:pt x="180" y="4085"/>
                    </a:lnTo>
                    <a:lnTo>
                      <a:pt x="197" y="4060"/>
                    </a:lnTo>
                    <a:lnTo>
                      <a:pt x="213" y="4036"/>
                    </a:lnTo>
                    <a:lnTo>
                      <a:pt x="231" y="4014"/>
                    </a:lnTo>
                    <a:lnTo>
                      <a:pt x="249" y="3991"/>
                    </a:lnTo>
                    <a:lnTo>
                      <a:pt x="268" y="3970"/>
                    </a:lnTo>
                    <a:lnTo>
                      <a:pt x="288" y="3948"/>
                    </a:lnTo>
                    <a:lnTo>
                      <a:pt x="308" y="3928"/>
                    </a:lnTo>
                    <a:lnTo>
                      <a:pt x="329" y="3907"/>
                    </a:lnTo>
                    <a:lnTo>
                      <a:pt x="351" y="3887"/>
                    </a:lnTo>
                    <a:lnTo>
                      <a:pt x="373" y="3866"/>
                    </a:lnTo>
                    <a:lnTo>
                      <a:pt x="422" y="3827"/>
                    </a:lnTo>
                    <a:lnTo>
                      <a:pt x="472" y="3787"/>
                    </a:lnTo>
                    <a:lnTo>
                      <a:pt x="490" y="3772"/>
                    </a:lnTo>
                    <a:lnTo>
                      <a:pt x="507" y="3754"/>
                    </a:lnTo>
                    <a:lnTo>
                      <a:pt x="524" y="3734"/>
                    </a:lnTo>
                    <a:lnTo>
                      <a:pt x="541" y="3711"/>
                    </a:lnTo>
                    <a:lnTo>
                      <a:pt x="556" y="3686"/>
                    </a:lnTo>
                    <a:lnTo>
                      <a:pt x="572" y="3657"/>
                    </a:lnTo>
                    <a:lnTo>
                      <a:pt x="586" y="3627"/>
                    </a:lnTo>
                    <a:lnTo>
                      <a:pt x="600" y="3594"/>
                    </a:lnTo>
                    <a:lnTo>
                      <a:pt x="615" y="3559"/>
                    </a:lnTo>
                    <a:lnTo>
                      <a:pt x="627" y="3523"/>
                    </a:lnTo>
                    <a:lnTo>
                      <a:pt x="641" y="3484"/>
                    </a:lnTo>
                    <a:lnTo>
                      <a:pt x="653" y="3444"/>
                    </a:lnTo>
                    <a:lnTo>
                      <a:pt x="664" y="3403"/>
                    </a:lnTo>
                    <a:lnTo>
                      <a:pt x="676" y="3361"/>
                    </a:lnTo>
                    <a:lnTo>
                      <a:pt x="686" y="3317"/>
                    </a:lnTo>
                    <a:lnTo>
                      <a:pt x="695" y="3272"/>
                    </a:lnTo>
                    <a:lnTo>
                      <a:pt x="705" y="3226"/>
                    </a:lnTo>
                    <a:lnTo>
                      <a:pt x="714" y="3180"/>
                    </a:lnTo>
                    <a:lnTo>
                      <a:pt x="721" y="3133"/>
                    </a:lnTo>
                    <a:lnTo>
                      <a:pt x="728" y="3084"/>
                    </a:lnTo>
                    <a:lnTo>
                      <a:pt x="736" y="3036"/>
                    </a:lnTo>
                    <a:lnTo>
                      <a:pt x="742" y="2988"/>
                    </a:lnTo>
                    <a:lnTo>
                      <a:pt x="747" y="2939"/>
                    </a:lnTo>
                    <a:lnTo>
                      <a:pt x="752" y="2891"/>
                    </a:lnTo>
                    <a:lnTo>
                      <a:pt x="756" y="2842"/>
                    </a:lnTo>
                    <a:lnTo>
                      <a:pt x="759" y="2794"/>
                    </a:lnTo>
                    <a:lnTo>
                      <a:pt x="763" y="2747"/>
                    </a:lnTo>
                    <a:lnTo>
                      <a:pt x="765" y="2700"/>
                    </a:lnTo>
                    <a:lnTo>
                      <a:pt x="766" y="2654"/>
                    </a:lnTo>
                    <a:lnTo>
                      <a:pt x="767" y="2607"/>
                    </a:lnTo>
                    <a:lnTo>
                      <a:pt x="767" y="2563"/>
                    </a:lnTo>
                    <a:lnTo>
                      <a:pt x="766" y="2520"/>
                    </a:lnTo>
                    <a:lnTo>
                      <a:pt x="767" y="2491"/>
                    </a:lnTo>
                    <a:lnTo>
                      <a:pt x="768" y="2451"/>
                    </a:lnTo>
                    <a:lnTo>
                      <a:pt x="770" y="2402"/>
                    </a:lnTo>
                    <a:lnTo>
                      <a:pt x="772" y="2351"/>
                    </a:lnTo>
                    <a:lnTo>
                      <a:pt x="775" y="2297"/>
                    </a:lnTo>
                    <a:lnTo>
                      <a:pt x="777" y="2244"/>
                    </a:lnTo>
                    <a:lnTo>
                      <a:pt x="778" y="2195"/>
                    </a:lnTo>
                    <a:lnTo>
                      <a:pt x="778" y="2153"/>
                    </a:lnTo>
                    <a:lnTo>
                      <a:pt x="779" y="2134"/>
                    </a:lnTo>
                    <a:lnTo>
                      <a:pt x="780" y="2098"/>
                    </a:lnTo>
                    <a:lnTo>
                      <a:pt x="782" y="2052"/>
                    </a:lnTo>
                    <a:lnTo>
                      <a:pt x="785" y="1999"/>
                    </a:lnTo>
                    <a:lnTo>
                      <a:pt x="787" y="1946"/>
                    </a:lnTo>
                    <a:lnTo>
                      <a:pt x="789" y="1898"/>
                    </a:lnTo>
                    <a:lnTo>
                      <a:pt x="790" y="1860"/>
                    </a:lnTo>
                    <a:lnTo>
                      <a:pt x="791" y="1836"/>
                    </a:lnTo>
                    <a:lnTo>
                      <a:pt x="794" y="1792"/>
                    </a:lnTo>
                    <a:lnTo>
                      <a:pt x="797" y="1720"/>
                    </a:lnTo>
                    <a:lnTo>
                      <a:pt x="801" y="1623"/>
                    </a:lnTo>
                    <a:lnTo>
                      <a:pt x="805" y="1507"/>
                    </a:lnTo>
                    <a:lnTo>
                      <a:pt x="809" y="1373"/>
                    </a:lnTo>
                    <a:lnTo>
                      <a:pt x="813" y="1229"/>
                    </a:lnTo>
                    <a:lnTo>
                      <a:pt x="818" y="1075"/>
                    </a:lnTo>
                    <a:lnTo>
                      <a:pt x="824" y="918"/>
                    </a:lnTo>
                    <a:lnTo>
                      <a:pt x="828" y="761"/>
                    </a:lnTo>
                    <a:lnTo>
                      <a:pt x="833" y="607"/>
                    </a:lnTo>
                    <a:lnTo>
                      <a:pt x="837" y="463"/>
                    </a:lnTo>
                    <a:lnTo>
                      <a:pt x="841" y="329"/>
                    </a:lnTo>
                    <a:lnTo>
                      <a:pt x="845" y="212"/>
                    </a:lnTo>
                    <a:lnTo>
                      <a:pt x="849" y="116"/>
                    </a:lnTo>
                    <a:lnTo>
                      <a:pt x="852" y="44"/>
                    </a:lnTo>
                    <a:lnTo>
                      <a:pt x="856"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79" name="Freeform 1169"/>
              <p:cNvSpPr>
                <a:spLocks noChangeAspect="1"/>
              </p:cNvSpPr>
              <p:nvPr/>
            </p:nvSpPr>
            <p:spPr bwMode="auto">
              <a:xfrm>
                <a:off x="4358" y="2064"/>
                <a:ext cx="36" cy="201"/>
              </a:xfrm>
              <a:custGeom>
                <a:avLst/>
                <a:gdLst>
                  <a:gd name="T0" fmla="*/ 0 w 790"/>
                  <a:gd name="T1" fmla="*/ 4420 h 4433"/>
                  <a:gd name="T2" fmla="*/ 0 w 790"/>
                  <a:gd name="T3" fmla="*/ 4422 h 4433"/>
                  <a:gd name="T4" fmla="*/ 0 w 790"/>
                  <a:gd name="T5" fmla="*/ 4433 h 4433"/>
                  <a:gd name="T6" fmla="*/ 22 w 790"/>
                  <a:gd name="T7" fmla="*/ 4376 h 4433"/>
                  <a:gd name="T8" fmla="*/ 45 w 790"/>
                  <a:gd name="T9" fmla="*/ 4322 h 4433"/>
                  <a:gd name="T10" fmla="*/ 67 w 790"/>
                  <a:gd name="T11" fmla="*/ 4268 h 4433"/>
                  <a:gd name="T12" fmla="*/ 92 w 790"/>
                  <a:gd name="T13" fmla="*/ 4216 h 4433"/>
                  <a:gd name="T14" fmla="*/ 118 w 790"/>
                  <a:gd name="T15" fmla="*/ 4166 h 4433"/>
                  <a:gd name="T16" fmla="*/ 146 w 790"/>
                  <a:gd name="T17" fmla="*/ 4117 h 4433"/>
                  <a:gd name="T18" fmla="*/ 160 w 790"/>
                  <a:gd name="T19" fmla="*/ 4092 h 4433"/>
                  <a:gd name="T20" fmla="*/ 175 w 790"/>
                  <a:gd name="T21" fmla="*/ 4068 h 4433"/>
                  <a:gd name="T22" fmla="*/ 190 w 790"/>
                  <a:gd name="T23" fmla="*/ 4045 h 4433"/>
                  <a:gd name="T24" fmla="*/ 206 w 790"/>
                  <a:gd name="T25" fmla="*/ 4021 h 4433"/>
                  <a:gd name="T26" fmla="*/ 221 w 790"/>
                  <a:gd name="T27" fmla="*/ 3999 h 4433"/>
                  <a:gd name="T28" fmla="*/ 238 w 790"/>
                  <a:gd name="T29" fmla="*/ 3976 h 4433"/>
                  <a:gd name="T30" fmla="*/ 255 w 790"/>
                  <a:gd name="T31" fmla="*/ 3954 h 4433"/>
                  <a:gd name="T32" fmla="*/ 273 w 790"/>
                  <a:gd name="T33" fmla="*/ 3931 h 4433"/>
                  <a:gd name="T34" fmla="*/ 292 w 790"/>
                  <a:gd name="T35" fmla="*/ 3909 h 4433"/>
                  <a:gd name="T36" fmla="*/ 310 w 790"/>
                  <a:gd name="T37" fmla="*/ 3888 h 4433"/>
                  <a:gd name="T38" fmla="*/ 330 w 790"/>
                  <a:gd name="T39" fmla="*/ 3866 h 4433"/>
                  <a:gd name="T40" fmla="*/ 349 w 790"/>
                  <a:gd name="T41" fmla="*/ 3845 h 4433"/>
                  <a:gd name="T42" fmla="*/ 370 w 790"/>
                  <a:gd name="T43" fmla="*/ 3824 h 4433"/>
                  <a:gd name="T44" fmla="*/ 392 w 790"/>
                  <a:gd name="T45" fmla="*/ 3804 h 4433"/>
                  <a:gd name="T46" fmla="*/ 413 w 790"/>
                  <a:gd name="T47" fmla="*/ 3783 h 4433"/>
                  <a:gd name="T48" fmla="*/ 437 w 790"/>
                  <a:gd name="T49" fmla="*/ 3764 h 4433"/>
                  <a:gd name="T50" fmla="*/ 460 w 790"/>
                  <a:gd name="T51" fmla="*/ 3743 h 4433"/>
                  <a:gd name="T52" fmla="*/ 485 w 790"/>
                  <a:gd name="T53" fmla="*/ 3724 h 4433"/>
                  <a:gd name="T54" fmla="*/ 509 w 790"/>
                  <a:gd name="T55" fmla="*/ 3704 h 4433"/>
                  <a:gd name="T56" fmla="*/ 535 w 790"/>
                  <a:gd name="T57" fmla="*/ 3686 h 4433"/>
                  <a:gd name="T58" fmla="*/ 560 w 790"/>
                  <a:gd name="T59" fmla="*/ 3659 h 4433"/>
                  <a:gd name="T60" fmla="*/ 582 w 790"/>
                  <a:gd name="T61" fmla="*/ 3616 h 4433"/>
                  <a:gd name="T62" fmla="*/ 602 w 790"/>
                  <a:gd name="T63" fmla="*/ 3558 h 4433"/>
                  <a:gd name="T64" fmla="*/ 622 w 790"/>
                  <a:gd name="T65" fmla="*/ 3485 h 4433"/>
                  <a:gd name="T66" fmla="*/ 640 w 790"/>
                  <a:gd name="T67" fmla="*/ 3399 h 4433"/>
                  <a:gd name="T68" fmla="*/ 655 w 790"/>
                  <a:gd name="T69" fmla="*/ 3300 h 4433"/>
                  <a:gd name="T70" fmla="*/ 669 w 790"/>
                  <a:gd name="T71" fmla="*/ 3190 h 4433"/>
                  <a:gd name="T72" fmla="*/ 683 w 790"/>
                  <a:gd name="T73" fmla="*/ 3070 h 4433"/>
                  <a:gd name="T74" fmla="*/ 695 w 790"/>
                  <a:gd name="T75" fmla="*/ 2942 h 4433"/>
                  <a:gd name="T76" fmla="*/ 706 w 790"/>
                  <a:gd name="T77" fmla="*/ 2806 h 4433"/>
                  <a:gd name="T78" fmla="*/ 715 w 790"/>
                  <a:gd name="T79" fmla="*/ 2662 h 4433"/>
                  <a:gd name="T80" fmla="*/ 724 w 790"/>
                  <a:gd name="T81" fmla="*/ 2512 h 4433"/>
                  <a:gd name="T82" fmla="*/ 731 w 790"/>
                  <a:gd name="T83" fmla="*/ 2360 h 4433"/>
                  <a:gd name="T84" fmla="*/ 738 w 790"/>
                  <a:gd name="T85" fmla="*/ 2202 h 4433"/>
                  <a:gd name="T86" fmla="*/ 744 w 790"/>
                  <a:gd name="T87" fmla="*/ 2042 h 4433"/>
                  <a:gd name="T88" fmla="*/ 749 w 790"/>
                  <a:gd name="T89" fmla="*/ 1880 h 4433"/>
                  <a:gd name="T90" fmla="*/ 757 w 790"/>
                  <a:gd name="T91" fmla="*/ 1558 h 4433"/>
                  <a:gd name="T92" fmla="*/ 763 w 790"/>
                  <a:gd name="T93" fmla="*/ 1245 h 4433"/>
                  <a:gd name="T94" fmla="*/ 769 w 790"/>
                  <a:gd name="T95" fmla="*/ 946 h 4433"/>
                  <a:gd name="T96" fmla="*/ 772 w 790"/>
                  <a:gd name="T97" fmla="*/ 672 h 4433"/>
                  <a:gd name="T98" fmla="*/ 776 w 790"/>
                  <a:gd name="T99" fmla="*/ 432 h 4433"/>
                  <a:gd name="T100" fmla="*/ 780 w 790"/>
                  <a:gd name="T101" fmla="*/ 234 h 4433"/>
                  <a:gd name="T102" fmla="*/ 782 w 790"/>
                  <a:gd name="T103" fmla="*/ 154 h 4433"/>
                  <a:gd name="T104" fmla="*/ 784 w 790"/>
                  <a:gd name="T105" fmla="*/ 87 h 4433"/>
                  <a:gd name="T106" fmla="*/ 787 w 790"/>
                  <a:gd name="T107" fmla="*/ 35 h 4433"/>
                  <a:gd name="T108" fmla="*/ 790 w 790"/>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0" h="4433">
                    <a:moveTo>
                      <a:pt x="0" y="4420"/>
                    </a:moveTo>
                    <a:lnTo>
                      <a:pt x="0" y="4422"/>
                    </a:lnTo>
                    <a:lnTo>
                      <a:pt x="0" y="4433"/>
                    </a:lnTo>
                    <a:lnTo>
                      <a:pt x="22" y="4376"/>
                    </a:lnTo>
                    <a:lnTo>
                      <a:pt x="45" y="4322"/>
                    </a:lnTo>
                    <a:lnTo>
                      <a:pt x="67" y="4268"/>
                    </a:lnTo>
                    <a:lnTo>
                      <a:pt x="92" y="4216"/>
                    </a:lnTo>
                    <a:lnTo>
                      <a:pt x="118" y="4166"/>
                    </a:lnTo>
                    <a:lnTo>
                      <a:pt x="146" y="4117"/>
                    </a:lnTo>
                    <a:lnTo>
                      <a:pt x="160" y="4092"/>
                    </a:lnTo>
                    <a:lnTo>
                      <a:pt x="175" y="4068"/>
                    </a:lnTo>
                    <a:lnTo>
                      <a:pt x="190" y="4045"/>
                    </a:lnTo>
                    <a:lnTo>
                      <a:pt x="206" y="4021"/>
                    </a:lnTo>
                    <a:lnTo>
                      <a:pt x="221" y="3999"/>
                    </a:lnTo>
                    <a:lnTo>
                      <a:pt x="238" y="3976"/>
                    </a:lnTo>
                    <a:lnTo>
                      <a:pt x="255" y="3954"/>
                    </a:lnTo>
                    <a:lnTo>
                      <a:pt x="273" y="3931"/>
                    </a:lnTo>
                    <a:lnTo>
                      <a:pt x="292" y="3909"/>
                    </a:lnTo>
                    <a:lnTo>
                      <a:pt x="310" y="3888"/>
                    </a:lnTo>
                    <a:lnTo>
                      <a:pt x="330" y="3866"/>
                    </a:lnTo>
                    <a:lnTo>
                      <a:pt x="349" y="3845"/>
                    </a:lnTo>
                    <a:lnTo>
                      <a:pt x="370" y="3824"/>
                    </a:lnTo>
                    <a:lnTo>
                      <a:pt x="392" y="3804"/>
                    </a:lnTo>
                    <a:lnTo>
                      <a:pt x="413" y="3783"/>
                    </a:lnTo>
                    <a:lnTo>
                      <a:pt x="437" y="3764"/>
                    </a:lnTo>
                    <a:lnTo>
                      <a:pt x="460" y="3743"/>
                    </a:lnTo>
                    <a:lnTo>
                      <a:pt x="485" y="3724"/>
                    </a:lnTo>
                    <a:lnTo>
                      <a:pt x="509" y="3704"/>
                    </a:lnTo>
                    <a:lnTo>
                      <a:pt x="535" y="3686"/>
                    </a:lnTo>
                    <a:lnTo>
                      <a:pt x="560" y="3659"/>
                    </a:lnTo>
                    <a:lnTo>
                      <a:pt x="582" y="3616"/>
                    </a:lnTo>
                    <a:lnTo>
                      <a:pt x="602" y="3558"/>
                    </a:lnTo>
                    <a:lnTo>
                      <a:pt x="622" y="3485"/>
                    </a:lnTo>
                    <a:lnTo>
                      <a:pt x="640" y="3399"/>
                    </a:lnTo>
                    <a:lnTo>
                      <a:pt x="655" y="3300"/>
                    </a:lnTo>
                    <a:lnTo>
                      <a:pt x="669" y="3190"/>
                    </a:lnTo>
                    <a:lnTo>
                      <a:pt x="683" y="3070"/>
                    </a:lnTo>
                    <a:lnTo>
                      <a:pt x="695" y="2942"/>
                    </a:lnTo>
                    <a:lnTo>
                      <a:pt x="706" y="2806"/>
                    </a:lnTo>
                    <a:lnTo>
                      <a:pt x="715" y="2662"/>
                    </a:lnTo>
                    <a:lnTo>
                      <a:pt x="724" y="2512"/>
                    </a:lnTo>
                    <a:lnTo>
                      <a:pt x="731" y="2360"/>
                    </a:lnTo>
                    <a:lnTo>
                      <a:pt x="738" y="2202"/>
                    </a:lnTo>
                    <a:lnTo>
                      <a:pt x="744" y="2042"/>
                    </a:lnTo>
                    <a:lnTo>
                      <a:pt x="749" y="1880"/>
                    </a:lnTo>
                    <a:lnTo>
                      <a:pt x="757" y="1558"/>
                    </a:lnTo>
                    <a:lnTo>
                      <a:pt x="763" y="1245"/>
                    </a:lnTo>
                    <a:lnTo>
                      <a:pt x="769" y="946"/>
                    </a:lnTo>
                    <a:lnTo>
                      <a:pt x="772" y="672"/>
                    </a:lnTo>
                    <a:lnTo>
                      <a:pt x="776" y="432"/>
                    </a:lnTo>
                    <a:lnTo>
                      <a:pt x="780" y="234"/>
                    </a:lnTo>
                    <a:lnTo>
                      <a:pt x="782" y="154"/>
                    </a:lnTo>
                    <a:lnTo>
                      <a:pt x="784" y="87"/>
                    </a:lnTo>
                    <a:lnTo>
                      <a:pt x="787" y="35"/>
                    </a:lnTo>
                    <a:lnTo>
                      <a:pt x="79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0" name="Freeform 1170"/>
              <p:cNvSpPr>
                <a:spLocks noChangeAspect="1"/>
              </p:cNvSpPr>
              <p:nvPr/>
            </p:nvSpPr>
            <p:spPr bwMode="auto">
              <a:xfrm>
                <a:off x="4363" y="2098"/>
                <a:ext cx="30" cy="169"/>
              </a:xfrm>
              <a:custGeom>
                <a:avLst/>
                <a:gdLst>
                  <a:gd name="T0" fmla="*/ 0 w 663"/>
                  <a:gd name="T1" fmla="*/ 3725 h 3725"/>
                  <a:gd name="T2" fmla="*/ 47 w 663"/>
                  <a:gd name="T3" fmla="*/ 3644 h 3725"/>
                  <a:gd name="T4" fmla="*/ 95 w 663"/>
                  <a:gd name="T5" fmla="*/ 3565 h 3725"/>
                  <a:gd name="T6" fmla="*/ 120 w 663"/>
                  <a:gd name="T7" fmla="*/ 3526 h 3725"/>
                  <a:gd name="T8" fmla="*/ 144 w 663"/>
                  <a:gd name="T9" fmla="*/ 3488 h 3725"/>
                  <a:gd name="T10" fmla="*/ 170 w 663"/>
                  <a:gd name="T11" fmla="*/ 3451 h 3725"/>
                  <a:gd name="T12" fmla="*/ 197 w 663"/>
                  <a:gd name="T13" fmla="*/ 3414 h 3725"/>
                  <a:gd name="T14" fmla="*/ 225 w 663"/>
                  <a:gd name="T15" fmla="*/ 3379 h 3725"/>
                  <a:gd name="T16" fmla="*/ 255 w 663"/>
                  <a:gd name="T17" fmla="*/ 3345 h 3725"/>
                  <a:gd name="T18" fmla="*/ 270 w 663"/>
                  <a:gd name="T19" fmla="*/ 3329 h 3725"/>
                  <a:gd name="T20" fmla="*/ 286 w 663"/>
                  <a:gd name="T21" fmla="*/ 3314 h 3725"/>
                  <a:gd name="T22" fmla="*/ 302 w 663"/>
                  <a:gd name="T23" fmla="*/ 3298 h 3725"/>
                  <a:gd name="T24" fmla="*/ 319 w 663"/>
                  <a:gd name="T25" fmla="*/ 3283 h 3725"/>
                  <a:gd name="T26" fmla="*/ 336 w 663"/>
                  <a:gd name="T27" fmla="*/ 3268 h 3725"/>
                  <a:gd name="T28" fmla="*/ 353 w 663"/>
                  <a:gd name="T29" fmla="*/ 3254 h 3725"/>
                  <a:gd name="T30" fmla="*/ 372 w 663"/>
                  <a:gd name="T31" fmla="*/ 3241 h 3725"/>
                  <a:gd name="T32" fmla="*/ 390 w 663"/>
                  <a:gd name="T33" fmla="*/ 3227 h 3725"/>
                  <a:gd name="T34" fmla="*/ 410 w 663"/>
                  <a:gd name="T35" fmla="*/ 3215 h 3725"/>
                  <a:gd name="T36" fmla="*/ 430 w 663"/>
                  <a:gd name="T37" fmla="*/ 3203 h 3725"/>
                  <a:gd name="T38" fmla="*/ 450 w 663"/>
                  <a:gd name="T39" fmla="*/ 3191 h 3725"/>
                  <a:gd name="T40" fmla="*/ 472 w 663"/>
                  <a:gd name="T41" fmla="*/ 3180 h 3725"/>
                  <a:gd name="T42" fmla="*/ 493 w 663"/>
                  <a:gd name="T43" fmla="*/ 3169 h 3725"/>
                  <a:gd name="T44" fmla="*/ 511 w 663"/>
                  <a:gd name="T45" fmla="*/ 3156 h 3725"/>
                  <a:gd name="T46" fmla="*/ 529 w 663"/>
                  <a:gd name="T47" fmla="*/ 3141 h 3725"/>
                  <a:gd name="T48" fmla="*/ 544 w 663"/>
                  <a:gd name="T49" fmla="*/ 3125 h 3725"/>
                  <a:gd name="T50" fmla="*/ 559 w 663"/>
                  <a:gd name="T51" fmla="*/ 3107 h 3725"/>
                  <a:gd name="T52" fmla="*/ 571 w 663"/>
                  <a:gd name="T53" fmla="*/ 3089 h 3725"/>
                  <a:gd name="T54" fmla="*/ 582 w 663"/>
                  <a:gd name="T55" fmla="*/ 3069 h 3725"/>
                  <a:gd name="T56" fmla="*/ 593 w 663"/>
                  <a:gd name="T57" fmla="*/ 3049 h 3725"/>
                  <a:gd name="T58" fmla="*/ 602 w 663"/>
                  <a:gd name="T59" fmla="*/ 3027 h 3725"/>
                  <a:gd name="T60" fmla="*/ 609 w 663"/>
                  <a:gd name="T61" fmla="*/ 3004 h 3725"/>
                  <a:gd name="T62" fmla="*/ 616 w 663"/>
                  <a:gd name="T63" fmla="*/ 2980 h 3725"/>
                  <a:gd name="T64" fmla="*/ 623 w 663"/>
                  <a:gd name="T65" fmla="*/ 2957 h 3725"/>
                  <a:gd name="T66" fmla="*/ 627 w 663"/>
                  <a:gd name="T67" fmla="*/ 2931 h 3725"/>
                  <a:gd name="T68" fmla="*/ 631 w 663"/>
                  <a:gd name="T69" fmla="*/ 2905 h 3725"/>
                  <a:gd name="T70" fmla="*/ 635 w 663"/>
                  <a:gd name="T71" fmla="*/ 2879 h 3725"/>
                  <a:gd name="T72" fmla="*/ 637 w 663"/>
                  <a:gd name="T73" fmla="*/ 2852 h 3725"/>
                  <a:gd name="T74" fmla="*/ 641 w 663"/>
                  <a:gd name="T75" fmla="*/ 2798 h 3725"/>
                  <a:gd name="T76" fmla="*/ 643 w 663"/>
                  <a:gd name="T77" fmla="*/ 2742 h 3725"/>
                  <a:gd name="T78" fmla="*/ 643 w 663"/>
                  <a:gd name="T79" fmla="*/ 2686 h 3725"/>
                  <a:gd name="T80" fmla="*/ 643 w 663"/>
                  <a:gd name="T81" fmla="*/ 2629 h 3725"/>
                  <a:gd name="T82" fmla="*/ 643 w 663"/>
                  <a:gd name="T83" fmla="*/ 2575 h 3725"/>
                  <a:gd name="T84" fmla="*/ 644 w 663"/>
                  <a:gd name="T85" fmla="*/ 2521 h 3725"/>
                  <a:gd name="T86" fmla="*/ 646 w 663"/>
                  <a:gd name="T87" fmla="*/ 2469 h 3725"/>
                  <a:gd name="T88" fmla="*/ 651 w 663"/>
                  <a:gd name="T89" fmla="*/ 2420 h 3725"/>
                  <a:gd name="T90" fmla="*/ 663 w 663"/>
                  <a:gd name="T91"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5">
                    <a:moveTo>
                      <a:pt x="0" y="3725"/>
                    </a:moveTo>
                    <a:lnTo>
                      <a:pt x="47" y="3644"/>
                    </a:lnTo>
                    <a:lnTo>
                      <a:pt x="95" y="3565"/>
                    </a:lnTo>
                    <a:lnTo>
                      <a:pt x="120" y="3526"/>
                    </a:lnTo>
                    <a:lnTo>
                      <a:pt x="144" y="3488"/>
                    </a:lnTo>
                    <a:lnTo>
                      <a:pt x="170" y="3451"/>
                    </a:lnTo>
                    <a:lnTo>
                      <a:pt x="197" y="3414"/>
                    </a:lnTo>
                    <a:lnTo>
                      <a:pt x="225" y="3379"/>
                    </a:lnTo>
                    <a:lnTo>
                      <a:pt x="255" y="3345"/>
                    </a:lnTo>
                    <a:lnTo>
                      <a:pt x="270" y="3329"/>
                    </a:lnTo>
                    <a:lnTo>
                      <a:pt x="286" y="3314"/>
                    </a:lnTo>
                    <a:lnTo>
                      <a:pt x="302" y="3298"/>
                    </a:lnTo>
                    <a:lnTo>
                      <a:pt x="319" y="3283"/>
                    </a:lnTo>
                    <a:lnTo>
                      <a:pt x="336" y="3268"/>
                    </a:lnTo>
                    <a:lnTo>
                      <a:pt x="353" y="3254"/>
                    </a:lnTo>
                    <a:lnTo>
                      <a:pt x="372" y="3241"/>
                    </a:lnTo>
                    <a:lnTo>
                      <a:pt x="390" y="3227"/>
                    </a:lnTo>
                    <a:lnTo>
                      <a:pt x="410" y="3215"/>
                    </a:lnTo>
                    <a:lnTo>
                      <a:pt x="430" y="3203"/>
                    </a:lnTo>
                    <a:lnTo>
                      <a:pt x="450" y="3191"/>
                    </a:lnTo>
                    <a:lnTo>
                      <a:pt x="472" y="3180"/>
                    </a:lnTo>
                    <a:lnTo>
                      <a:pt x="493" y="3169"/>
                    </a:lnTo>
                    <a:lnTo>
                      <a:pt x="511" y="3156"/>
                    </a:lnTo>
                    <a:lnTo>
                      <a:pt x="529" y="3141"/>
                    </a:lnTo>
                    <a:lnTo>
                      <a:pt x="544" y="3125"/>
                    </a:lnTo>
                    <a:lnTo>
                      <a:pt x="559" y="3107"/>
                    </a:lnTo>
                    <a:lnTo>
                      <a:pt x="571" y="3089"/>
                    </a:lnTo>
                    <a:lnTo>
                      <a:pt x="582" y="3069"/>
                    </a:lnTo>
                    <a:lnTo>
                      <a:pt x="593" y="3049"/>
                    </a:lnTo>
                    <a:lnTo>
                      <a:pt x="602" y="3027"/>
                    </a:lnTo>
                    <a:lnTo>
                      <a:pt x="609" y="3004"/>
                    </a:lnTo>
                    <a:lnTo>
                      <a:pt x="616" y="2980"/>
                    </a:lnTo>
                    <a:lnTo>
                      <a:pt x="623" y="2957"/>
                    </a:lnTo>
                    <a:lnTo>
                      <a:pt x="627" y="2931"/>
                    </a:lnTo>
                    <a:lnTo>
                      <a:pt x="631" y="2905"/>
                    </a:lnTo>
                    <a:lnTo>
                      <a:pt x="635" y="2879"/>
                    </a:lnTo>
                    <a:lnTo>
                      <a:pt x="637" y="2852"/>
                    </a:lnTo>
                    <a:lnTo>
                      <a:pt x="641" y="2798"/>
                    </a:lnTo>
                    <a:lnTo>
                      <a:pt x="643" y="2742"/>
                    </a:lnTo>
                    <a:lnTo>
                      <a:pt x="643" y="2686"/>
                    </a:lnTo>
                    <a:lnTo>
                      <a:pt x="643" y="2629"/>
                    </a:lnTo>
                    <a:lnTo>
                      <a:pt x="643" y="2575"/>
                    </a:lnTo>
                    <a:lnTo>
                      <a:pt x="644" y="2521"/>
                    </a:lnTo>
                    <a:lnTo>
                      <a:pt x="646" y="2469"/>
                    </a:lnTo>
                    <a:lnTo>
                      <a:pt x="651" y="2420"/>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1" name="Freeform 1171"/>
              <p:cNvSpPr>
                <a:spLocks noChangeAspect="1"/>
              </p:cNvSpPr>
              <p:nvPr/>
            </p:nvSpPr>
            <p:spPr bwMode="auto">
              <a:xfrm>
                <a:off x="4324" y="2152"/>
                <a:ext cx="29" cy="49"/>
              </a:xfrm>
              <a:custGeom>
                <a:avLst/>
                <a:gdLst>
                  <a:gd name="T0" fmla="*/ 637 w 637"/>
                  <a:gd name="T1" fmla="*/ 0 h 1077"/>
                  <a:gd name="T2" fmla="*/ 623 w 637"/>
                  <a:gd name="T3" fmla="*/ 25 h 1077"/>
                  <a:gd name="T4" fmla="*/ 608 w 637"/>
                  <a:gd name="T5" fmla="*/ 49 h 1077"/>
                  <a:gd name="T6" fmla="*/ 594 w 637"/>
                  <a:gd name="T7" fmla="*/ 76 h 1077"/>
                  <a:gd name="T8" fmla="*/ 579 w 637"/>
                  <a:gd name="T9" fmla="*/ 102 h 1077"/>
                  <a:gd name="T10" fmla="*/ 565 w 637"/>
                  <a:gd name="T11" fmla="*/ 127 h 1077"/>
                  <a:gd name="T12" fmla="*/ 551 w 637"/>
                  <a:gd name="T13" fmla="*/ 154 h 1077"/>
                  <a:gd name="T14" fmla="*/ 537 w 637"/>
                  <a:gd name="T15" fmla="*/ 179 h 1077"/>
                  <a:gd name="T16" fmla="*/ 522 w 637"/>
                  <a:gd name="T17" fmla="*/ 203 h 1077"/>
                  <a:gd name="T18" fmla="*/ 490 w 637"/>
                  <a:gd name="T19" fmla="*/ 258 h 1077"/>
                  <a:gd name="T20" fmla="*/ 457 w 637"/>
                  <a:gd name="T21" fmla="*/ 312 h 1077"/>
                  <a:gd name="T22" fmla="*/ 424 w 637"/>
                  <a:gd name="T23" fmla="*/ 367 h 1077"/>
                  <a:gd name="T24" fmla="*/ 390 w 637"/>
                  <a:gd name="T25" fmla="*/ 422 h 1077"/>
                  <a:gd name="T26" fmla="*/ 356 w 637"/>
                  <a:gd name="T27" fmla="*/ 476 h 1077"/>
                  <a:gd name="T28" fmla="*/ 321 w 637"/>
                  <a:gd name="T29" fmla="*/ 531 h 1077"/>
                  <a:gd name="T30" fmla="*/ 286 w 637"/>
                  <a:gd name="T31" fmla="*/ 585 h 1077"/>
                  <a:gd name="T32" fmla="*/ 251 w 637"/>
                  <a:gd name="T33" fmla="*/ 640 h 1077"/>
                  <a:gd name="T34" fmla="*/ 217 w 637"/>
                  <a:gd name="T35" fmla="*/ 695 h 1077"/>
                  <a:gd name="T36" fmla="*/ 183 w 637"/>
                  <a:gd name="T37" fmla="*/ 749 h 1077"/>
                  <a:gd name="T38" fmla="*/ 150 w 637"/>
                  <a:gd name="T39" fmla="*/ 804 h 1077"/>
                  <a:gd name="T40" fmla="*/ 117 w 637"/>
                  <a:gd name="T41" fmla="*/ 859 h 1077"/>
                  <a:gd name="T42" fmla="*/ 86 w 637"/>
                  <a:gd name="T43" fmla="*/ 913 h 1077"/>
                  <a:gd name="T44" fmla="*/ 56 w 637"/>
                  <a:gd name="T45" fmla="*/ 968 h 1077"/>
                  <a:gd name="T46" fmla="*/ 27 w 637"/>
                  <a:gd name="T47" fmla="*/ 1022 h 1077"/>
                  <a:gd name="T48" fmla="*/ 0 w 637"/>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7" h="1077">
                    <a:moveTo>
                      <a:pt x="637" y="0"/>
                    </a:moveTo>
                    <a:lnTo>
                      <a:pt x="623" y="25"/>
                    </a:lnTo>
                    <a:lnTo>
                      <a:pt x="608" y="49"/>
                    </a:lnTo>
                    <a:lnTo>
                      <a:pt x="594" y="76"/>
                    </a:lnTo>
                    <a:lnTo>
                      <a:pt x="579" y="102"/>
                    </a:lnTo>
                    <a:lnTo>
                      <a:pt x="565" y="127"/>
                    </a:lnTo>
                    <a:lnTo>
                      <a:pt x="551" y="154"/>
                    </a:lnTo>
                    <a:lnTo>
                      <a:pt x="537" y="179"/>
                    </a:lnTo>
                    <a:lnTo>
                      <a:pt x="522" y="203"/>
                    </a:lnTo>
                    <a:lnTo>
                      <a:pt x="490" y="258"/>
                    </a:lnTo>
                    <a:lnTo>
                      <a:pt x="457" y="312"/>
                    </a:lnTo>
                    <a:lnTo>
                      <a:pt x="424" y="367"/>
                    </a:lnTo>
                    <a:lnTo>
                      <a:pt x="390" y="422"/>
                    </a:lnTo>
                    <a:lnTo>
                      <a:pt x="356" y="476"/>
                    </a:lnTo>
                    <a:lnTo>
                      <a:pt x="321" y="531"/>
                    </a:lnTo>
                    <a:lnTo>
                      <a:pt x="286" y="585"/>
                    </a:lnTo>
                    <a:lnTo>
                      <a:pt x="251" y="640"/>
                    </a:lnTo>
                    <a:lnTo>
                      <a:pt x="217" y="695"/>
                    </a:lnTo>
                    <a:lnTo>
                      <a:pt x="183" y="749"/>
                    </a:lnTo>
                    <a:lnTo>
                      <a:pt x="150" y="804"/>
                    </a:lnTo>
                    <a:lnTo>
                      <a:pt x="117" y="859"/>
                    </a:lnTo>
                    <a:lnTo>
                      <a:pt x="86" y="913"/>
                    </a:lnTo>
                    <a:lnTo>
                      <a:pt x="56" y="968"/>
                    </a:lnTo>
                    <a:lnTo>
                      <a:pt x="27" y="1022"/>
                    </a:lnTo>
                    <a:lnTo>
                      <a:pt x="0"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2" name="Freeform 1172"/>
              <p:cNvSpPr>
                <a:spLocks noChangeAspect="1"/>
              </p:cNvSpPr>
              <p:nvPr/>
            </p:nvSpPr>
            <p:spPr bwMode="auto">
              <a:xfrm>
                <a:off x="4325" y="2153"/>
                <a:ext cx="13" cy="42"/>
              </a:xfrm>
              <a:custGeom>
                <a:avLst/>
                <a:gdLst>
                  <a:gd name="T0" fmla="*/ 293 w 293"/>
                  <a:gd name="T1" fmla="*/ 0 h 925"/>
                  <a:gd name="T2" fmla="*/ 267 w 293"/>
                  <a:gd name="T3" fmla="*/ 57 h 925"/>
                  <a:gd name="T4" fmla="*/ 240 w 293"/>
                  <a:gd name="T5" fmla="*/ 112 h 925"/>
                  <a:gd name="T6" fmla="*/ 212 w 293"/>
                  <a:gd name="T7" fmla="*/ 168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1 h 925"/>
                  <a:gd name="T20" fmla="*/ 50 w 293"/>
                  <a:gd name="T21" fmla="*/ 499 h 925"/>
                  <a:gd name="T22" fmla="*/ 40 w 293"/>
                  <a:gd name="T23" fmla="*/ 528 h 925"/>
                  <a:gd name="T24" fmla="*/ 31 w 293"/>
                  <a:gd name="T25" fmla="*/ 557 h 925"/>
                  <a:gd name="T26" fmla="*/ 23 w 293"/>
                  <a:gd name="T27" fmla="*/ 585 h 925"/>
                  <a:gd name="T28" fmla="*/ 16 w 293"/>
                  <a:gd name="T29" fmla="*/ 614 h 925"/>
                  <a:gd name="T30" fmla="*/ 10 w 293"/>
                  <a:gd name="T31" fmla="*/ 644 h 925"/>
                  <a:gd name="T32" fmla="*/ 5 w 293"/>
                  <a:gd name="T33" fmla="*/ 673 h 925"/>
                  <a:gd name="T34" fmla="*/ 2 w 293"/>
                  <a:gd name="T35" fmla="*/ 703 h 925"/>
                  <a:gd name="T36" fmla="*/ 0 w 293"/>
                  <a:gd name="T37" fmla="*/ 734 h 925"/>
                  <a:gd name="T38" fmla="*/ 0 w 293"/>
                  <a:gd name="T39" fmla="*/ 765 h 925"/>
                  <a:gd name="T40" fmla="*/ 1 w 293"/>
                  <a:gd name="T41" fmla="*/ 796 h 925"/>
                  <a:gd name="T42" fmla="*/ 4 w 293"/>
                  <a:gd name="T43" fmla="*/ 827 h 925"/>
                  <a:gd name="T44" fmla="*/ 10 w 293"/>
                  <a:gd name="T45" fmla="*/ 859 h 925"/>
                  <a:gd name="T46" fmla="*/ 16 w 293"/>
                  <a:gd name="T47" fmla="*/ 892 h 925"/>
                  <a:gd name="T48" fmla="*/ 25 w 293"/>
                  <a:gd name="T49" fmla="*/ 925 h 925"/>
                  <a:gd name="T50" fmla="*/ 41 w 293"/>
                  <a:gd name="T51" fmla="*/ 891 h 925"/>
                  <a:gd name="T52" fmla="*/ 54 w 293"/>
                  <a:gd name="T53" fmla="*/ 857 h 925"/>
                  <a:gd name="T54" fmla="*/ 66 w 293"/>
                  <a:gd name="T55" fmla="*/ 822 h 925"/>
                  <a:gd name="T56" fmla="*/ 78 w 293"/>
                  <a:gd name="T57" fmla="*/ 787 h 925"/>
                  <a:gd name="T58" fmla="*/ 87 w 293"/>
                  <a:gd name="T59" fmla="*/ 752 h 925"/>
                  <a:gd name="T60" fmla="*/ 96 w 293"/>
                  <a:gd name="T61" fmla="*/ 718 h 925"/>
                  <a:gd name="T62" fmla="*/ 105 w 293"/>
                  <a:gd name="T63" fmla="*/ 682 h 925"/>
                  <a:gd name="T64" fmla="*/ 112 w 293"/>
                  <a:gd name="T65" fmla="*/ 646 h 925"/>
                  <a:gd name="T66" fmla="*/ 127 w 293"/>
                  <a:gd name="T67" fmla="*/ 575 h 925"/>
                  <a:gd name="T68" fmla="*/ 145 w 293"/>
                  <a:gd name="T69" fmla="*/ 504 h 925"/>
                  <a:gd name="T70" fmla="*/ 154 w 293"/>
                  <a:gd name="T71" fmla="*/ 469 h 925"/>
                  <a:gd name="T72" fmla="*/ 165 w 293"/>
                  <a:gd name="T73" fmla="*/ 435 h 925"/>
                  <a:gd name="T74" fmla="*/ 177 w 293"/>
                  <a:gd name="T75" fmla="*/ 401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2"/>
                    </a:lnTo>
                    <a:lnTo>
                      <a:pt x="212" y="168"/>
                    </a:lnTo>
                    <a:lnTo>
                      <a:pt x="182" y="223"/>
                    </a:lnTo>
                    <a:lnTo>
                      <a:pt x="153" y="278"/>
                    </a:lnTo>
                    <a:lnTo>
                      <a:pt x="124" y="333"/>
                    </a:lnTo>
                    <a:lnTo>
                      <a:pt x="97" y="388"/>
                    </a:lnTo>
                    <a:lnTo>
                      <a:pt x="73" y="444"/>
                    </a:lnTo>
                    <a:lnTo>
                      <a:pt x="61" y="471"/>
                    </a:lnTo>
                    <a:lnTo>
                      <a:pt x="50" y="499"/>
                    </a:lnTo>
                    <a:lnTo>
                      <a:pt x="40" y="528"/>
                    </a:lnTo>
                    <a:lnTo>
                      <a:pt x="31" y="557"/>
                    </a:lnTo>
                    <a:lnTo>
                      <a:pt x="23" y="585"/>
                    </a:lnTo>
                    <a:lnTo>
                      <a:pt x="16" y="614"/>
                    </a:lnTo>
                    <a:lnTo>
                      <a:pt x="10" y="644"/>
                    </a:lnTo>
                    <a:lnTo>
                      <a:pt x="5" y="673"/>
                    </a:lnTo>
                    <a:lnTo>
                      <a:pt x="2" y="703"/>
                    </a:lnTo>
                    <a:lnTo>
                      <a:pt x="0" y="734"/>
                    </a:lnTo>
                    <a:lnTo>
                      <a:pt x="0" y="765"/>
                    </a:lnTo>
                    <a:lnTo>
                      <a:pt x="1" y="796"/>
                    </a:lnTo>
                    <a:lnTo>
                      <a:pt x="4" y="827"/>
                    </a:lnTo>
                    <a:lnTo>
                      <a:pt x="10" y="859"/>
                    </a:lnTo>
                    <a:lnTo>
                      <a:pt x="16" y="892"/>
                    </a:lnTo>
                    <a:lnTo>
                      <a:pt x="25" y="925"/>
                    </a:lnTo>
                    <a:lnTo>
                      <a:pt x="41" y="891"/>
                    </a:lnTo>
                    <a:lnTo>
                      <a:pt x="54" y="857"/>
                    </a:lnTo>
                    <a:lnTo>
                      <a:pt x="66" y="822"/>
                    </a:lnTo>
                    <a:lnTo>
                      <a:pt x="78" y="787"/>
                    </a:lnTo>
                    <a:lnTo>
                      <a:pt x="87" y="752"/>
                    </a:lnTo>
                    <a:lnTo>
                      <a:pt x="96" y="718"/>
                    </a:lnTo>
                    <a:lnTo>
                      <a:pt x="105" y="682"/>
                    </a:lnTo>
                    <a:lnTo>
                      <a:pt x="112" y="646"/>
                    </a:lnTo>
                    <a:lnTo>
                      <a:pt x="127" y="575"/>
                    </a:lnTo>
                    <a:lnTo>
                      <a:pt x="145" y="504"/>
                    </a:lnTo>
                    <a:lnTo>
                      <a:pt x="154" y="469"/>
                    </a:lnTo>
                    <a:lnTo>
                      <a:pt x="165" y="435"/>
                    </a:lnTo>
                    <a:lnTo>
                      <a:pt x="177" y="401"/>
                    </a:lnTo>
                    <a:lnTo>
                      <a:pt x="190" y="368"/>
                    </a:ln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83" name="Freeform 1173"/>
              <p:cNvSpPr>
                <a:spLocks noChangeAspect="1"/>
              </p:cNvSpPr>
              <p:nvPr/>
            </p:nvSpPr>
            <p:spPr bwMode="auto">
              <a:xfrm>
                <a:off x="4325" y="2153"/>
                <a:ext cx="13" cy="42"/>
              </a:xfrm>
              <a:custGeom>
                <a:avLst/>
                <a:gdLst>
                  <a:gd name="T0" fmla="*/ 293 w 293"/>
                  <a:gd name="T1" fmla="*/ 0 h 925"/>
                  <a:gd name="T2" fmla="*/ 267 w 293"/>
                  <a:gd name="T3" fmla="*/ 57 h 925"/>
                  <a:gd name="T4" fmla="*/ 240 w 293"/>
                  <a:gd name="T5" fmla="*/ 112 h 925"/>
                  <a:gd name="T6" fmla="*/ 212 w 293"/>
                  <a:gd name="T7" fmla="*/ 168 h 925"/>
                  <a:gd name="T8" fmla="*/ 182 w 293"/>
                  <a:gd name="T9" fmla="*/ 223 h 925"/>
                  <a:gd name="T10" fmla="*/ 153 w 293"/>
                  <a:gd name="T11" fmla="*/ 278 h 925"/>
                  <a:gd name="T12" fmla="*/ 124 w 293"/>
                  <a:gd name="T13" fmla="*/ 333 h 925"/>
                  <a:gd name="T14" fmla="*/ 97 w 293"/>
                  <a:gd name="T15" fmla="*/ 388 h 925"/>
                  <a:gd name="T16" fmla="*/ 73 w 293"/>
                  <a:gd name="T17" fmla="*/ 444 h 925"/>
                  <a:gd name="T18" fmla="*/ 61 w 293"/>
                  <a:gd name="T19" fmla="*/ 471 h 925"/>
                  <a:gd name="T20" fmla="*/ 50 w 293"/>
                  <a:gd name="T21" fmla="*/ 499 h 925"/>
                  <a:gd name="T22" fmla="*/ 40 w 293"/>
                  <a:gd name="T23" fmla="*/ 528 h 925"/>
                  <a:gd name="T24" fmla="*/ 31 w 293"/>
                  <a:gd name="T25" fmla="*/ 557 h 925"/>
                  <a:gd name="T26" fmla="*/ 23 w 293"/>
                  <a:gd name="T27" fmla="*/ 585 h 925"/>
                  <a:gd name="T28" fmla="*/ 16 w 293"/>
                  <a:gd name="T29" fmla="*/ 614 h 925"/>
                  <a:gd name="T30" fmla="*/ 10 w 293"/>
                  <a:gd name="T31" fmla="*/ 644 h 925"/>
                  <a:gd name="T32" fmla="*/ 5 w 293"/>
                  <a:gd name="T33" fmla="*/ 673 h 925"/>
                  <a:gd name="T34" fmla="*/ 2 w 293"/>
                  <a:gd name="T35" fmla="*/ 703 h 925"/>
                  <a:gd name="T36" fmla="*/ 0 w 293"/>
                  <a:gd name="T37" fmla="*/ 734 h 925"/>
                  <a:gd name="T38" fmla="*/ 0 w 293"/>
                  <a:gd name="T39" fmla="*/ 765 h 925"/>
                  <a:gd name="T40" fmla="*/ 1 w 293"/>
                  <a:gd name="T41" fmla="*/ 796 h 925"/>
                  <a:gd name="T42" fmla="*/ 4 w 293"/>
                  <a:gd name="T43" fmla="*/ 827 h 925"/>
                  <a:gd name="T44" fmla="*/ 10 w 293"/>
                  <a:gd name="T45" fmla="*/ 859 h 925"/>
                  <a:gd name="T46" fmla="*/ 16 w 293"/>
                  <a:gd name="T47" fmla="*/ 892 h 925"/>
                  <a:gd name="T48" fmla="*/ 25 w 293"/>
                  <a:gd name="T49" fmla="*/ 925 h 925"/>
                  <a:gd name="T50" fmla="*/ 41 w 293"/>
                  <a:gd name="T51" fmla="*/ 891 h 925"/>
                  <a:gd name="T52" fmla="*/ 54 w 293"/>
                  <a:gd name="T53" fmla="*/ 857 h 925"/>
                  <a:gd name="T54" fmla="*/ 66 w 293"/>
                  <a:gd name="T55" fmla="*/ 822 h 925"/>
                  <a:gd name="T56" fmla="*/ 78 w 293"/>
                  <a:gd name="T57" fmla="*/ 787 h 925"/>
                  <a:gd name="T58" fmla="*/ 87 w 293"/>
                  <a:gd name="T59" fmla="*/ 752 h 925"/>
                  <a:gd name="T60" fmla="*/ 96 w 293"/>
                  <a:gd name="T61" fmla="*/ 718 h 925"/>
                  <a:gd name="T62" fmla="*/ 105 w 293"/>
                  <a:gd name="T63" fmla="*/ 682 h 925"/>
                  <a:gd name="T64" fmla="*/ 112 w 293"/>
                  <a:gd name="T65" fmla="*/ 646 h 925"/>
                  <a:gd name="T66" fmla="*/ 127 w 293"/>
                  <a:gd name="T67" fmla="*/ 575 h 925"/>
                  <a:gd name="T68" fmla="*/ 145 w 293"/>
                  <a:gd name="T69" fmla="*/ 504 h 925"/>
                  <a:gd name="T70" fmla="*/ 154 w 293"/>
                  <a:gd name="T71" fmla="*/ 469 h 925"/>
                  <a:gd name="T72" fmla="*/ 165 w 293"/>
                  <a:gd name="T73" fmla="*/ 435 h 925"/>
                  <a:gd name="T74" fmla="*/ 177 w 293"/>
                  <a:gd name="T75" fmla="*/ 401 h 925"/>
                  <a:gd name="T76" fmla="*/ 190 w 293"/>
                  <a:gd name="T77" fmla="*/ 368 h 925"/>
                  <a:gd name="T78" fmla="*/ 293 w 293"/>
                  <a:gd name="T79"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925">
                    <a:moveTo>
                      <a:pt x="293" y="0"/>
                    </a:moveTo>
                    <a:lnTo>
                      <a:pt x="267" y="57"/>
                    </a:lnTo>
                    <a:lnTo>
                      <a:pt x="240" y="112"/>
                    </a:lnTo>
                    <a:lnTo>
                      <a:pt x="212" y="168"/>
                    </a:lnTo>
                    <a:lnTo>
                      <a:pt x="182" y="223"/>
                    </a:lnTo>
                    <a:lnTo>
                      <a:pt x="153" y="278"/>
                    </a:lnTo>
                    <a:lnTo>
                      <a:pt x="124" y="333"/>
                    </a:lnTo>
                    <a:lnTo>
                      <a:pt x="97" y="388"/>
                    </a:lnTo>
                    <a:lnTo>
                      <a:pt x="73" y="444"/>
                    </a:lnTo>
                    <a:lnTo>
                      <a:pt x="61" y="471"/>
                    </a:lnTo>
                    <a:lnTo>
                      <a:pt x="50" y="499"/>
                    </a:lnTo>
                    <a:lnTo>
                      <a:pt x="40" y="528"/>
                    </a:lnTo>
                    <a:lnTo>
                      <a:pt x="31" y="557"/>
                    </a:lnTo>
                    <a:lnTo>
                      <a:pt x="23" y="585"/>
                    </a:lnTo>
                    <a:lnTo>
                      <a:pt x="16" y="614"/>
                    </a:lnTo>
                    <a:lnTo>
                      <a:pt x="10" y="644"/>
                    </a:lnTo>
                    <a:lnTo>
                      <a:pt x="5" y="673"/>
                    </a:lnTo>
                    <a:lnTo>
                      <a:pt x="2" y="703"/>
                    </a:lnTo>
                    <a:lnTo>
                      <a:pt x="0" y="734"/>
                    </a:lnTo>
                    <a:lnTo>
                      <a:pt x="0" y="765"/>
                    </a:lnTo>
                    <a:lnTo>
                      <a:pt x="1" y="796"/>
                    </a:lnTo>
                    <a:lnTo>
                      <a:pt x="4" y="827"/>
                    </a:lnTo>
                    <a:lnTo>
                      <a:pt x="10" y="859"/>
                    </a:lnTo>
                    <a:lnTo>
                      <a:pt x="16" y="892"/>
                    </a:lnTo>
                    <a:lnTo>
                      <a:pt x="25" y="925"/>
                    </a:lnTo>
                    <a:lnTo>
                      <a:pt x="41" y="891"/>
                    </a:lnTo>
                    <a:lnTo>
                      <a:pt x="54" y="857"/>
                    </a:lnTo>
                    <a:lnTo>
                      <a:pt x="66" y="822"/>
                    </a:lnTo>
                    <a:lnTo>
                      <a:pt x="78" y="787"/>
                    </a:lnTo>
                    <a:lnTo>
                      <a:pt x="87" y="752"/>
                    </a:lnTo>
                    <a:lnTo>
                      <a:pt x="96" y="718"/>
                    </a:lnTo>
                    <a:lnTo>
                      <a:pt x="105" y="682"/>
                    </a:lnTo>
                    <a:lnTo>
                      <a:pt x="112" y="646"/>
                    </a:lnTo>
                    <a:lnTo>
                      <a:pt x="127" y="575"/>
                    </a:lnTo>
                    <a:lnTo>
                      <a:pt x="145" y="504"/>
                    </a:lnTo>
                    <a:lnTo>
                      <a:pt x="154" y="469"/>
                    </a:lnTo>
                    <a:lnTo>
                      <a:pt x="165" y="435"/>
                    </a:lnTo>
                    <a:lnTo>
                      <a:pt x="177" y="401"/>
                    </a:lnTo>
                    <a:lnTo>
                      <a:pt x="190" y="368"/>
                    </a:lnTo>
                    <a:lnTo>
                      <a:pt x="29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4" name="Freeform 1174"/>
              <p:cNvSpPr>
                <a:spLocks noChangeAspect="1"/>
              </p:cNvSpPr>
              <p:nvPr/>
            </p:nvSpPr>
            <p:spPr bwMode="auto">
              <a:xfrm>
                <a:off x="4420" y="2068"/>
                <a:ext cx="36" cy="96"/>
              </a:xfrm>
              <a:custGeom>
                <a:avLst/>
                <a:gdLst>
                  <a:gd name="T0" fmla="*/ 0 w 804"/>
                  <a:gd name="T1" fmla="*/ 0 h 2116"/>
                  <a:gd name="T2" fmla="*/ 8 w 804"/>
                  <a:gd name="T3" fmla="*/ 2 h 2116"/>
                  <a:gd name="T4" fmla="*/ 15 w 804"/>
                  <a:gd name="T5" fmla="*/ 3 h 2116"/>
                  <a:gd name="T6" fmla="*/ 22 w 804"/>
                  <a:gd name="T7" fmla="*/ 6 h 2116"/>
                  <a:gd name="T8" fmla="*/ 30 w 804"/>
                  <a:gd name="T9" fmla="*/ 10 h 2116"/>
                  <a:gd name="T10" fmla="*/ 38 w 804"/>
                  <a:gd name="T11" fmla="*/ 15 h 2116"/>
                  <a:gd name="T12" fmla="*/ 45 w 804"/>
                  <a:gd name="T13" fmla="*/ 21 h 2116"/>
                  <a:gd name="T14" fmla="*/ 53 w 804"/>
                  <a:gd name="T15" fmla="*/ 27 h 2116"/>
                  <a:gd name="T16" fmla="*/ 61 w 804"/>
                  <a:gd name="T17" fmla="*/ 35 h 2116"/>
                  <a:gd name="T18" fmla="*/ 76 w 804"/>
                  <a:gd name="T19" fmla="*/ 52 h 2116"/>
                  <a:gd name="T20" fmla="*/ 91 w 804"/>
                  <a:gd name="T21" fmla="*/ 71 h 2116"/>
                  <a:gd name="T22" fmla="*/ 107 w 804"/>
                  <a:gd name="T23" fmla="*/ 93 h 2116"/>
                  <a:gd name="T24" fmla="*/ 121 w 804"/>
                  <a:gd name="T25" fmla="*/ 114 h 2116"/>
                  <a:gd name="T26" fmla="*/ 149 w 804"/>
                  <a:gd name="T27" fmla="*/ 161 h 2116"/>
                  <a:gd name="T28" fmla="*/ 173 w 804"/>
                  <a:gd name="T29" fmla="*/ 204 h 2116"/>
                  <a:gd name="T30" fmla="*/ 192 w 804"/>
                  <a:gd name="T31" fmla="*/ 241 h 2116"/>
                  <a:gd name="T32" fmla="*/ 204 w 804"/>
                  <a:gd name="T33" fmla="*/ 266 h 2116"/>
                  <a:gd name="T34" fmla="*/ 243 w 804"/>
                  <a:gd name="T35" fmla="*/ 372 h 2116"/>
                  <a:gd name="T36" fmla="*/ 280 w 804"/>
                  <a:gd name="T37" fmla="*/ 475 h 2116"/>
                  <a:gd name="T38" fmla="*/ 314 w 804"/>
                  <a:gd name="T39" fmla="*/ 576 h 2116"/>
                  <a:gd name="T40" fmla="*/ 346 w 804"/>
                  <a:gd name="T41" fmla="*/ 674 h 2116"/>
                  <a:gd name="T42" fmla="*/ 377 w 804"/>
                  <a:gd name="T43" fmla="*/ 772 h 2116"/>
                  <a:gd name="T44" fmla="*/ 407 w 804"/>
                  <a:gd name="T45" fmla="*/ 869 h 2116"/>
                  <a:gd name="T46" fmla="*/ 436 w 804"/>
                  <a:gd name="T47" fmla="*/ 965 h 2116"/>
                  <a:gd name="T48" fmla="*/ 464 w 804"/>
                  <a:gd name="T49" fmla="*/ 1061 h 2116"/>
                  <a:gd name="T50" fmla="*/ 492 w 804"/>
                  <a:gd name="T51" fmla="*/ 1158 h 2116"/>
                  <a:gd name="T52" fmla="*/ 521 w 804"/>
                  <a:gd name="T53" fmla="*/ 1255 h 2116"/>
                  <a:gd name="T54" fmla="*/ 549 w 804"/>
                  <a:gd name="T55" fmla="*/ 1353 h 2116"/>
                  <a:gd name="T56" fmla="*/ 579 w 804"/>
                  <a:gd name="T57" fmla="*/ 1453 h 2116"/>
                  <a:gd name="T58" fmla="*/ 610 w 804"/>
                  <a:gd name="T59" fmla="*/ 1555 h 2116"/>
                  <a:gd name="T60" fmla="*/ 643 w 804"/>
                  <a:gd name="T61" fmla="*/ 1658 h 2116"/>
                  <a:gd name="T62" fmla="*/ 677 w 804"/>
                  <a:gd name="T63" fmla="*/ 1765 h 2116"/>
                  <a:gd name="T64" fmla="*/ 714 w 804"/>
                  <a:gd name="T65" fmla="*/ 1875 h 2116"/>
                  <a:gd name="T66" fmla="*/ 725 w 804"/>
                  <a:gd name="T67" fmla="*/ 1901 h 2116"/>
                  <a:gd name="T68" fmla="*/ 737 w 804"/>
                  <a:gd name="T69" fmla="*/ 1931 h 2116"/>
                  <a:gd name="T70" fmla="*/ 750 w 804"/>
                  <a:gd name="T71" fmla="*/ 1963 h 2116"/>
                  <a:gd name="T72" fmla="*/ 764 w 804"/>
                  <a:gd name="T73" fmla="*/ 1996 h 2116"/>
                  <a:gd name="T74" fmla="*/ 776 w 804"/>
                  <a:gd name="T75" fmla="*/ 2028 h 2116"/>
                  <a:gd name="T76" fmla="*/ 788 w 804"/>
                  <a:gd name="T77" fmla="*/ 2060 h 2116"/>
                  <a:gd name="T78" fmla="*/ 797 w 804"/>
                  <a:gd name="T79" fmla="*/ 2090 h 2116"/>
                  <a:gd name="T80" fmla="*/ 804 w 804"/>
                  <a:gd name="T81" fmla="*/ 2116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4" h="2116">
                    <a:moveTo>
                      <a:pt x="0" y="0"/>
                    </a:moveTo>
                    <a:lnTo>
                      <a:pt x="8" y="2"/>
                    </a:lnTo>
                    <a:lnTo>
                      <a:pt x="15" y="3"/>
                    </a:lnTo>
                    <a:lnTo>
                      <a:pt x="22" y="6"/>
                    </a:lnTo>
                    <a:lnTo>
                      <a:pt x="30" y="10"/>
                    </a:lnTo>
                    <a:lnTo>
                      <a:pt x="38" y="15"/>
                    </a:lnTo>
                    <a:lnTo>
                      <a:pt x="45" y="21"/>
                    </a:lnTo>
                    <a:lnTo>
                      <a:pt x="53" y="27"/>
                    </a:lnTo>
                    <a:lnTo>
                      <a:pt x="61" y="35"/>
                    </a:lnTo>
                    <a:lnTo>
                      <a:pt x="76" y="52"/>
                    </a:lnTo>
                    <a:lnTo>
                      <a:pt x="91" y="71"/>
                    </a:lnTo>
                    <a:lnTo>
                      <a:pt x="107" y="93"/>
                    </a:lnTo>
                    <a:lnTo>
                      <a:pt x="121" y="114"/>
                    </a:lnTo>
                    <a:lnTo>
                      <a:pt x="149" y="161"/>
                    </a:lnTo>
                    <a:lnTo>
                      <a:pt x="173" y="204"/>
                    </a:lnTo>
                    <a:lnTo>
                      <a:pt x="192" y="241"/>
                    </a:lnTo>
                    <a:lnTo>
                      <a:pt x="204" y="266"/>
                    </a:lnTo>
                    <a:lnTo>
                      <a:pt x="243" y="372"/>
                    </a:lnTo>
                    <a:lnTo>
                      <a:pt x="280" y="475"/>
                    </a:lnTo>
                    <a:lnTo>
                      <a:pt x="314" y="576"/>
                    </a:lnTo>
                    <a:lnTo>
                      <a:pt x="346" y="674"/>
                    </a:lnTo>
                    <a:lnTo>
                      <a:pt x="377" y="772"/>
                    </a:lnTo>
                    <a:lnTo>
                      <a:pt x="407" y="869"/>
                    </a:lnTo>
                    <a:lnTo>
                      <a:pt x="436" y="965"/>
                    </a:lnTo>
                    <a:lnTo>
                      <a:pt x="464" y="1061"/>
                    </a:lnTo>
                    <a:lnTo>
                      <a:pt x="492" y="1158"/>
                    </a:lnTo>
                    <a:lnTo>
                      <a:pt x="521" y="1255"/>
                    </a:lnTo>
                    <a:lnTo>
                      <a:pt x="549" y="1353"/>
                    </a:lnTo>
                    <a:lnTo>
                      <a:pt x="579" y="1453"/>
                    </a:lnTo>
                    <a:lnTo>
                      <a:pt x="610" y="1555"/>
                    </a:lnTo>
                    <a:lnTo>
                      <a:pt x="643" y="1658"/>
                    </a:lnTo>
                    <a:lnTo>
                      <a:pt x="677" y="1765"/>
                    </a:lnTo>
                    <a:lnTo>
                      <a:pt x="714" y="1875"/>
                    </a:lnTo>
                    <a:lnTo>
                      <a:pt x="725" y="1901"/>
                    </a:lnTo>
                    <a:lnTo>
                      <a:pt x="737" y="1931"/>
                    </a:lnTo>
                    <a:lnTo>
                      <a:pt x="750" y="1963"/>
                    </a:lnTo>
                    <a:lnTo>
                      <a:pt x="764" y="1996"/>
                    </a:lnTo>
                    <a:lnTo>
                      <a:pt x="776" y="2028"/>
                    </a:lnTo>
                    <a:lnTo>
                      <a:pt x="788" y="2060"/>
                    </a:lnTo>
                    <a:lnTo>
                      <a:pt x="797" y="2090"/>
                    </a:lnTo>
                    <a:lnTo>
                      <a:pt x="804" y="211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5" name="Freeform 1175"/>
              <p:cNvSpPr>
                <a:spLocks noChangeAspect="1"/>
              </p:cNvSpPr>
              <p:nvPr/>
            </p:nvSpPr>
            <p:spPr bwMode="auto">
              <a:xfrm>
                <a:off x="4394" y="2049"/>
                <a:ext cx="37" cy="216"/>
              </a:xfrm>
              <a:custGeom>
                <a:avLst/>
                <a:gdLst>
                  <a:gd name="T0" fmla="*/ 823 w 830"/>
                  <a:gd name="T1" fmla="*/ 4708 h 4762"/>
                  <a:gd name="T2" fmla="*/ 810 w 830"/>
                  <a:gd name="T3" fmla="*/ 4609 h 4762"/>
                  <a:gd name="T4" fmla="*/ 794 w 830"/>
                  <a:gd name="T5" fmla="*/ 4516 h 4762"/>
                  <a:gd name="T6" fmla="*/ 777 w 830"/>
                  <a:gd name="T7" fmla="*/ 4433 h 4762"/>
                  <a:gd name="T8" fmla="*/ 758 w 830"/>
                  <a:gd name="T9" fmla="*/ 4356 h 4762"/>
                  <a:gd name="T10" fmla="*/ 738 w 830"/>
                  <a:gd name="T11" fmla="*/ 4287 h 4762"/>
                  <a:gd name="T12" fmla="*/ 714 w 830"/>
                  <a:gd name="T13" fmla="*/ 4223 h 4762"/>
                  <a:gd name="T14" fmla="*/ 688 w 830"/>
                  <a:gd name="T15" fmla="*/ 4165 h 4762"/>
                  <a:gd name="T16" fmla="*/ 660 w 830"/>
                  <a:gd name="T17" fmla="*/ 4110 h 4762"/>
                  <a:gd name="T18" fmla="*/ 629 w 830"/>
                  <a:gd name="T19" fmla="*/ 4060 h 4762"/>
                  <a:gd name="T20" fmla="*/ 596 w 830"/>
                  <a:gd name="T21" fmla="*/ 4014 h 4762"/>
                  <a:gd name="T22" fmla="*/ 560 w 830"/>
                  <a:gd name="T23" fmla="*/ 3970 h 4762"/>
                  <a:gd name="T24" fmla="*/ 521 w 830"/>
                  <a:gd name="T25" fmla="*/ 3928 h 4762"/>
                  <a:gd name="T26" fmla="*/ 478 w 830"/>
                  <a:gd name="T27" fmla="*/ 3887 h 4762"/>
                  <a:gd name="T28" fmla="*/ 408 w 830"/>
                  <a:gd name="T29" fmla="*/ 3827 h 4762"/>
                  <a:gd name="T30" fmla="*/ 340 w 830"/>
                  <a:gd name="T31" fmla="*/ 3772 h 4762"/>
                  <a:gd name="T32" fmla="*/ 305 w 830"/>
                  <a:gd name="T33" fmla="*/ 3734 h 4762"/>
                  <a:gd name="T34" fmla="*/ 273 w 830"/>
                  <a:gd name="T35" fmla="*/ 3683 h 4762"/>
                  <a:gd name="T36" fmla="*/ 242 w 830"/>
                  <a:gd name="T37" fmla="*/ 3624 h 4762"/>
                  <a:gd name="T38" fmla="*/ 213 w 830"/>
                  <a:gd name="T39" fmla="*/ 3555 h 4762"/>
                  <a:gd name="T40" fmla="*/ 186 w 830"/>
                  <a:gd name="T41" fmla="*/ 3479 h 4762"/>
                  <a:gd name="T42" fmla="*/ 161 w 830"/>
                  <a:gd name="T43" fmla="*/ 3396 h 4762"/>
                  <a:gd name="T44" fmla="*/ 139 w 830"/>
                  <a:gd name="T45" fmla="*/ 3308 h 4762"/>
                  <a:gd name="T46" fmla="*/ 118 w 830"/>
                  <a:gd name="T47" fmla="*/ 3216 h 4762"/>
                  <a:gd name="T48" fmla="*/ 100 w 830"/>
                  <a:gd name="T49" fmla="*/ 3121 h 4762"/>
                  <a:gd name="T50" fmla="*/ 85 w 830"/>
                  <a:gd name="T51" fmla="*/ 3025 h 4762"/>
                  <a:gd name="T52" fmla="*/ 73 w 830"/>
                  <a:gd name="T53" fmla="*/ 2929 h 4762"/>
                  <a:gd name="T54" fmla="*/ 62 w 830"/>
                  <a:gd name="T55" fmla="*/ 2832 h 4762"/>
                  <a:gd name="T56" fmla="*/ 55 w 830"/>
                  <a:gd name="T57" fmla="*/ 2739 h 4762"/>
                  <a:gd name="T58" fmla="*/ 52 w 830"/>
                  <a:gd name="T59" fmla="*/ 2647 h 4762"/>
                  <a:gd name="T60" fmla="*/ 51 w 830"/>
                  <a:gd name="T61" fmla="*/ 2561 h 4762"/>
                  <a:gd name="T62" fmla="*/ 52 w 830"/>
                  <a:gd name="T63" fmla="*/ 2491 h 4762"/>
                  <a:gd name="T64" fmla="*/ 51 w 830"/>
                  <a:gd name="T65" fmla="*/ 2402 h 4762"/>
                  <a:gd name="T66" fmla="*/ 49 w 830"/>
                  <a:gd name="T67" fmla="*/ 2297 h 4762"/>
                  <a:gd name="T68" fmla="*/ 43 w 830"/>
                  <a:gd name="T69" fmla="*/ 2195 h 4762"/>
                  <a:gd name="T70" fmla="*/ 39 w 830"/>
                  <a:gd name="T71" fmla="*/ 2134 h 4762"/>
                  <a:gd name="T72" fmla="*/ 34 w 830"/>
                  <a:gd name="T73" fmla="*/ 2052 h 4762"/>
                  <a:gd name="T74" fmla="*/ 30 w 830"/>
                  <a:gd name="T75" fmla="*/ 1946 h 4762"/>
                  <a:gd name="T76" fmla="*/ 26 w 830"/>
                  <a:gd name="T77" fmla="*/ 1860 h 4762"/>
                  <a:gd name="T78" fmla="*/ 24 w 830"/>
                  <a:gd name="T79" fmla="*/ 1792 h 4762"/>
                  <a:gd name="T80" fmla="*/ 19 w 830"/>
                  <a:gd name="T81" fmla="*/ 1623 h 4762"/>
                  <a:gd name="T82" fmla="*/ 15 w 830"/>
                  <a:gd name="T83" fmla="*/ 1373 h 4762"/>
                  <a:gd name="T84" fmla="*/ 11 w 830"/>
                  <a:gd name="T85" fmla="*/ 1075 h 4762"/>
                  <a:gd name="T86" fmla="*/ 6 w 830"/>
                  <a:gd name="T87" fmla="*/ 761 h 4762"/>
                  <a:gd name="T88" fmla="*/ 3 w 830"/>
                  <a:gd name="T89" fmla="*/ 463 h 4762"/>
                  <a:gd name="T90" fmla="*/ 1 w 830"/>
                  <a:gd name="T91" fmla="*/ 212 h 4762"/>
                  <a:gd name="T92" fmla="*/ 0 w 830"/>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0" h="4762">
                    <a:moveTo>
                      <a:pt x="830" y="4762"/>
                    </a:moveTo>
                    <a:lnTo>
                      <a:pt x="823" y="4708"/>
                    </a:lnTo>
                    <a:lnTo>
                      <a:pt x="816" y="4657"/>
                    </a:lnTo>
                    <a:lnTo>
                      <a:pt x="810" y="4609"/>
                    </a:lnTo>
                    <a:lnTo>
                      <a:pt x="803" y="4562"/>
                    </a:lnTo>
                    <a:lnTo>
                      <a:pt x="794" y="4516"/>
                    </a:lnTo>
                    <a:lnTo>
                      <a:pt x="786" y="4474"/>
                    </a:lnTo>
                    <a:lnTo>
                      <a:pt x="777" y="4433"/>
                    </a:lnTo>
                    <a:lnTo>
                      <a:pt x="769" y="4394"/>
                    </a:lnTo>
                    <a:lnTo>
                      <a:pt x="758" y="4356"/>
                    </a:lnTo>
                    <a:lnTo>
                      <a:pt x="748" y="4320"/>
                    </a:lnTo>
                    <a:lnTo>
                      <a:pt x="738" y="4287"/>
                    </a:lnTo>
                    <a:lnTo>
                      <a:pt x="726" y="4254"/>
                    </a:lnTo>
                    <a:lnTo>
                      <a:pt x="714" y="4223"/>
                    </a:lnTo>
                    <a:lnTo>
                      <a:pt x="702" y="4193"/>
                    </a:lnTo>
                    <a:lnTo>
                      <a:pt x="688" y="4165"/>
                    </a:lnTo>
                    <a:lnTo>
                      <a:pt x="675" y="4137"/>
                    </a:lnTo>
                    <a:lnTo>
                      <a:pt x="660" y="4110"/>
                    </a:lnTo>
                    <a:lnTo>
                      <a:pt x="646" y="4085"/>
                    </a:lnTo>
                    <a:lnTo>
                      <a:pt x="629" y="4060"/>
                    </a:lnTo>
                    <a:lnTo>
                      <a:pt x="614" y="4036"/>
                    </a:lnTo>
                    <a:lnTo>
                      <a:pt x="596" y="4014"/>
                    </a:lnTo>
                    <a:lnTo>
                      <a:pt x="579" y="3991"/>
                    </a:lnTo>
                    <a:lnTo>
                      <a:pt x="560" y="3970"/>
                    </a:lnTo>
                    <a:lnTo>
                      <a:pt x="540" y="3948"/>
                    </a:lnTo>
                    <a:lnTo>
                      <a:pt x="521" y="3928"/>
                    </a:lnTo>
                    <a:lnTo>
                      <a:pt x="500" y="3907"/>
                    </a:lnTo>
                    <a:lnTo>
                      <a:pt x="478" y="3887"/>
                    </a:lnTo>
                    <a:lnTo>
                      <a:pt x="456" y="3866"/>
                    </a:lnTo>
                    <a:lnTo>
                      <a:pt x="408" y="3827"/>
                    </a:lnTo>
                    <a:lnTo>
                      <a:pt x="358" y="3787"/>
                    </a:lnTo>
                    <a:lnTo>
                      <a:pt x="340" y="3772"/>
                    </a:lnTo>
                    <a:lnTo>
                      <a:pt x="323" y="3754"/>
                    </a:lnTo>
                    <a:lnTo>
                      <a:pt x="305" y="3734"/>
                    </a:lnTo>
                    <a:lnTo>
                      <a:pt x="288" y="3710"/>
                    </a:lnTo>
                    <a:lnTo>
                      <a:pt x="273" y="3683"/>
                    </a:lnTo>
                    <a:lnTo>
                      <a:pt x="257" y="3655"/>
                    </a:lnTo>
                    <a:lnTo>
                      <a:pt x="242" y="3624"/>
                    </a:lnTo>
                    <a:lnTo>
                      <a:pt x="227" y="3590"/>
                    </a:lnTo>
                    <a:lnTo>
                      <a:pt x="213" y="3555"/>
                    </a:lnTo>
                    <a:lnTo>
                      <a:pt x="200" y="3518"/>
                    </a:lnTo>
                    <a:lnTo>
                      <a:pt x="186" y="3479"/>
                    </a:lnTo>
                    <a:lnTo>
                      <a:pt x="173" y="3438"/>
                    </a:lnTo>
                    <a:lnTo>
                      <a:pt x="161" y="3396"/>
                    </a:lnTo>
                    <a:lnTo>
                      <a:pt x="149" y="3353"/>
                    </a:lnTo>
                    <a:lnTo>
                      <a:pt x="139" y="3308"/>
                    </a:lnTo>
                    <a:lnTo>
                      <a:pt x="128" y="3263"/>
                    </a:lnTo>
                    <a:lnTo>
                      <a:pt x="118" y="3216"/>
                    </a:lnTo>
                    <a:lnTo>
                      <a:pt x="109" y="3170"/>
                    </a:lnTo>
                    <a:lnTo>
                      <a:pt x="100" y="3121"/>
                    </a:lnTo>
                    <a:lnTo>
                      <a:pt x="92" y="3073"/>
                    </a:lnTo>
                    <a:lnTo>
                      <a:pt x="85" y="3025"/>
                    </a:lnTo>
                    <a:lnTo>
                      <a:pt x="78" y="2977"/>
                    </a:lnTo>
                    <a:lnTo>
                      <a:pt x="73" y="2929"/>
                    </a:lnTo>
                    <a:lnTo>
                      <a:pt x="67" y="2880"/>
                    </a:lnTo>
                    <a:lnTo>
                      <a:pt x="62" y="2832"/>
                    </a:lnTo>
                    <a:lnTo>
                      <a:pt x="58" y="2785"/>
                    </a:lnTo>
                    <a:lnTo>
                      <a:pt x="55" y="2739"/>
                    </a:lnTo>
                    <a:lnTo>
                      <a:pt x="53" y="2693"/>
                    </a:lnTo>
                    <a:lnTo>
                      <a:pt x="52" y="2647"/>
                    </a:lnTo>
                    <a:lnTo>
                      <a:pt x="51" y="2603"/>
                    </a:lnTo>
                    <a:lnTo>
                      <a:pt x="51" y="2561"/>
                    </a:lnTo>
                    <a:lnTo>
                      <a:pt x="52" y="2520"/>
                    </a:lnTo>
                    <a:lnTo>
                      <a:pt x="52" y="2491"/>
                    </a:lnTo>
                    <a:lnTo>
                      <a:pt x="51" y="2451"/>
                    </a:lnTo>
                    <a:lnTo>
                      <a:pt x="51" y="2402"/>
                    </a:lnTo>
                    <a:lnTo>
                      <a:pt x="50" y="2351"/>
                    </a:lnTo>
                    <a:lnTo>
                      <a:pt x="49" y="2297"/>
                    </a:lnTo>
                    <a:lnTo>
                      <a:pt x="46" y="2244"/>
                    </a:lnTo>
                    <a:lnTo>
                      <a:pt x="43" y="2195"/>
                    </a:lnTo>
                    <a:lnTo>
                      <a:pt x="39" y="2153"/>
                    </a:lnTo>
                    <a:lnTo>
                      <a:pt x="39" y="2134"/>
                    </a:lnTo>
                    <a:lnTo>
                      <a:pt x="36" y="2098"/>
                    </a:lnTo>
                    <a:lnTo>
                      <a:pt x="34" y="2052"/>
                    </a:lnTo>
                    <a:lnTo>
                      <a:pt x="32" y="1999"/>
                    </a:lnTo>
                    <a:lnTo>
                      <a:pt x="30" y="1946"/>
                    </a:lnTo>
                    <a:lnTo>
                      <a:pt x="28" y="1898"/>
                    </a:lnTo>
                    <a:lnTo>
                      <a:pt x="26" y="1860"/>
                    </a:lnTo>
                    <a:lnTo>
                      <a:pt x="26" y="1836"/>
                    </a:lnTo>
                    <a:lnTo>
                      <a:pt x="24" y="1792"/>
                    </a:lnTo>
                    <a:lnTo>
                      <a:pt x="21" y="1720"/>
                    </a:lnTo>
                    <a:lnTo>
                      <a:pt x="19" y="1623"/>
                    </a:lnTo>
                    <a:lnTo>
                      <a:pt x="17" y="1507"/>
                    </a:lnTo>
                    <a:lnTo>
                      <a:pt x="15" y="1373"/>
                    </a:lnTo>
                    <a:lnTo>
                      <a:pt x="13" y="1229"/>
                    </a:lnTo>
                    <a:lnTo>
                      <a:pt x="11" y="1075"/>
                    </a:lnTo>
                    <a:lnTo>
                      <a:pt x="9" y="918"/>
                    </a:lnTo>
                    <a:lnTo>
                      <a:pt x="6" y="761"/>
                    </a:lnTo>
                    <a:lnTo>
                      <a:pt x="5" y="607"/>
                    </a:lnTo>
                    <a:lnTo>
                      <a:pt x="3" y="463"/>
                    </a:lnTo>
                    <a:lnTo>
                      <a:pt x="2" y="329"/>
                    </a:lnTo>
                    <a:lnTo>
                      <a:pt x="1" y="212"/>
                    </a:lnTo>
                    <a:lnTo>
                      <a:pt x="1"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6" name="Freeform 1176"/>
              <p:cNvSpPr>
                <a:spLocks noChangeAspect="1"/>
              </p:cNvSpPr>
              <p:nvPr/>
            </p:nvSpPr>
            <p:spPr bwMode="auto">
              <a:xfrm>
                <a:off x="4393" y="2064"/>
                <a:ext cx="34" cy="201"/>
              </a:xfrm>
              <a:custGeom>
                <a:avLst/>
                <a:gdLst>
                  <a:gd name="T0" fmla="*/ 751 w 751"/>
                  <a:gd name="T1" fmla="*/ 4420 h 4433"/>
                  <a:gd name="T2" fmla="*/ 751 w 751"/>
                  <a:gd name="T3" fmla="*/ 4422 h 4433"/>
                  <a:gd name="T4" fmla="*/ 751 w 751"/>
                  <a:gd name="T5" fmla="*/ 4433 h 4433"/>
                  <a:gd name="T6" fmla="*/ 730 w 751"/>
                  <a:gd name="T7" fmla="*/ 4376 h 4433"/>
                  <a:gd name="T8" fmla="*/ 707 w 751"/>
                  <a:gd name="T9" fmla="*/ 4322 h 4433"/>
                  <a:gd name="T10" fmla="*/ 684 w 751"/>
                  <a:gd name="T11" fmla="*/ 4267 h 4433"/>
                  <a:gd name="T12" fmla="*/ 660 w 751"/>
                  <a:gd name="T13" fmla="*/ 4214 h 4433"/>
                  <a:gd name="T14" fmla="*/ 636 w 751"/>
                  <a:gd name="T15" fmla="*/ 4163 h 4433"/>
                  <a:gd name="T16" fmla="*/ 609 w 751"/>
                  <a:gd name="T17" fmla="*/ 4113 h 4433"/>
                  <a:gd name="T18" fmla="*/ 581 w 751"/>
                  <a:gd name="T19" fmla="*/ 4063 h 4433"/>
                  <a:gd name="T20" fmla="*/ 551 w 751"/>
                  <a:gd name="T21" fmla="*/ 4015 h 4433"/>
                  <a:gd name="T22" fmla="*/ 534 w 751"/>
                  <a:gd name="T23" fmla="*/ 3991 h 4433"/>
                  <a:gd name="T24" fmla="*/ 518 w 751"/>
                  <a:gd name="T25" fmla="*/ 3968 h 4433"/>
                  <a:gd name="T26" fmla="*/ 501 w 751"/>
                  <a:gd name="T27" fmla="*/ 3945 h 4433"/>
                  <a:gd name="T28" fmla="*/ 484 w 751"/>
                  <a:gd name="T29" fmla="*/ 3923 h 4433"/>
                  <a:gd name="T30" fmla="*/ 465 w 751"/>
                  <a:gd name="T31" fmla="*/ 3900 h 4433"/>
                  <a:gd name="T32" fmla="*/ 447 w 751"/>
                  <a:gd name="T33" fmla="*/ 3878 h 4433"/>
                  <a:gd name="T34" fmla="*/ 427 w 751"/>
                  <a:gd name="T35" fmla="*/ 3856 h 4433"/>
                  <a:gd name="T36" fmla="*/ 407 w 751"/>
                  <a:gd name="T37" fmla="*/ 3835 h 4433"/>
                  <a:gd name="T38" fmla="*/ 386 w 751"/>
                  <a:gd name="T39" fmla="*/ 3813 h 4433"/>
                  <a:gd name="T40" fmla="*/ 364 w 751"/>
                  <a:gd name="T41" fmla="*/ 3792 h 4433"/>
                  <a:gd name="T42" fmla="*/ 341 w 751"/>
                  <a:gd name="T43" fmla="*/ 3772 h 4433"/>
                  <a:gd name="T44" fmla="*/ 319 w 751"/>
                  <a:gd name="T45" fmla="*/ 3751 h 4433"/>
                  <a:gd name="T46" fmla="*/ 294 w 751"/>
                  <a:gd name="T47" fmla="*/ 3731 h 4433"/>
                  <a:gd name="T48" fmla="*/ 269 w 751"/>
                  <a:gd name="T49" fmla="*/ 3711 h 4433"/>
                  <a:gd name="T50" fmla="*/ 243 w 751"/>
                  <a:gd name="T51" fmla="*/ 3692 h 4433"/>
                  <a:gd name="T52" fmla="*/ 215 w 751"/>
                  <a:gd name="T53" fmla="*/ 3672 h 4433"/>
                  <a:gd name="T54" fmla="*/ 192 w 751"/>
                  <a:gd name="T55" fmla="*/ 3647 h 4433"/>
                  <a:gd name="T56" fmla="*/ 170 w 751"/>
                  <a:gd name="T57" fmla="*/ 3604 h 4433"/>
                  <a:gd name="T58" fmla="*/ 149 w 751"/>
                  <a:gd name="T59" fmla="*/ 3545 h 4433"/>
                  <a:gd name="T60" fmla="*/ 131 w 751"/>
                  <a:gd name="T61" fmla="*/ 3472 h 4433"/>
                  <a:gd name="T62" fmla="*/ 114 w 751"/>
                  <a:gd name="T63" fmla="*/ 3386 h 4433"/>
                  <a:gd name="T64" fmla="*/ 99 w 751"/>
                  <a:gd name="T65" fmla="*/ 3289 h 4433"/>
                  <a:gd name="T66" fmla="*/ 85 w 751"/>
                  <a:gd name="T67" fmla="*/ 3179 h 4433"/>
                  <a:gd name="T68" fmla="*/ 73 w 751"/>
                  <a:gd name="T69" fmla="*/ 3060 h 4433"/>
                  <a:gd name="T70" fmla="*/ 61 w 751"/>
                  <a:gd name="T71" fmla="*/ 2932 h 4433"/>
                  <a:gd name="T72" fmla="*/ 52 w 751"/>
                  <a:gd name="T73" fmla="*/ 2795 h 4433"/>
                  <a:gd name="T74" fmla="*/ 44 w 751"/>
                  <a:gd name="T75" fmla="*/ 2653 h 4433"/>
                  <a:gd name="T76" fmla="*/ 37 w 751"/>
                  <a:gd name="T77" fmla="*/ 2504 h 4433"/>
                  <a:gd name="T78" fmla="*/ 29 w 751"/>
                  <a:gd name="T79" fmla="*/ 2351 h 4433"/>
                  <a:gd name="T80" fmla="*/ 24 w 751"/>
                  <a:gd name="T81" fmla="*/ 2194 h 4433"/>
                  <a:gd name="T82" fmla="*/ 20 w 751"/>
                  <a:gd name="T83" fmla="*/ 2035 h 4433"/>
                  <a:gd name="T84" fmla="*/ 17 w 751"/>
                  <a:gd name="T85" fmla="*/ 1874 h 4433"/>
                  <a:gd name="T86" fmla="*/ 14 w 751"/>
                  <a:gd name="T87" fmla="*/ 1713 h 4433"/>
                  <a:gd name="T88" fmla="*/ 11 w 751"/>
                  <a:gd name="T89" fmla="*/ 1553 h 4433"/>
                  <a:gd name="T90" fmla="*/ 10 w 751"/>
                  <a:gd name="T91" fmla="*/ 1395 h 4433"/>
                  <a:gd name="T92" fmla="*/ 8 w 751"/>
                  <a:gd name="T93" fmla="*/ 1240 h 4433"/>
                  <a:gd name="T94" fmla="*/ 7 w 751"/>
                  <a:gd name="T95" fmla="*/ 943 h 4433"/>
                  <a:gd name="T96" fmla="*/ 6 w 751"/>
                  <a:gd name="T97" fmla="*/ 670 h 4433"/>
                  <a:gd name="T98" fmla="*/ 6 w 751"/>
                  <a:gd name="T99" fmla="*/ 431 h 4433"/>
                  <a:gd name="T100" fmla="*/ 5 w 751"/>
                  <a:gd name="T101" fmla="*/ 233 h 4433"/>
                  <a:gd name="T102" fmla="*/ 4 w 751"/>
                  <a:gd name="T103" fmla="*/ 153 h 4433"/>
                  <a:gd name="T104" fmla="*/ 3 w 751"/>
                  <a:gd name="T105" fmla="*/ 87 h 4433"/>
                  <a:gd name="T106" fmla="*/ 2 w 751"/>
                  <a:gd name="T107" fmla="*/ 35 h 4433"/>
                  <a:gd name="T108" fmla="*/ 0 w 751"/>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4433">
                    <a:moveTo>
                      <a:pt x="751" y="4420"/>
                    </a:moveTo>
                    <a:lnTo>
                      <a:pt x="751" y="4422"/>
                    </a:lnTo>
                    <a:lnTo>
                      <a:pt x="751" y="4433"/>
                    </a:lnTo>
                    <a:lnTo>
                      <a:pt x="730" y="4376"/>
                    </a:lnTo>
                    <a:lnTo>
                      <a:pt x="707" y="4322"/>
                    </a:lnTo>
                    <a:lnTo>
                      <a:pt x="684" y="4267"/>
                    </a:lnTo>
                    <a:lnTo>
                      <a:pt x="660" y="4214"/>
                    </a:lnTo>
                    <a:lnTo>
                      <a:pt x="636" y="4163"/>
                    </a:lnTo>
                    <a:lnTo>
                      <a:pt x="609" y="4113"/>
                    </a:lnTo>
                    <a:lnTo>
                      <a:pt x="581" y="4063"/>
                    </a:lnTo>
                    <a:lnTo>
                      <a:pt x="551" y="4015"/>
                    </a:lnTo>
                    <a:lnTo>
                      <a:pt x="534" y="3991"/>
                    </a:lnTo>
                    <a:lnTo>
                      <a:pt x="518" y="3968"/>
                    </a:lnTo>
                    <a:lnTo>
                      <a:pt x="501" y="3945"/>
                    </a:lnTo>
                    <a:lnTo>
                      <a:pt x="484" y="3923"/>
                    </a:lnTo>
                    <a:lnTo>
                      <a:pt x="465" y="3900"/>
                    </a:lnTo>
                    <a:lnTo>
                      <a:pt x="447" y="3878"/>
                    </a:lnTo>
                    <a:lnTo>
                      <a:pt x="427" y="3856"/>
                    </a:lnTo>
                    <a:lnTo>
                      <a:pt x="407" y="3835"/>
                    </a:lnTo>
                    <a:lnTo>
                      <a:pt x="386" y="3813"/>
                    </a:lnTo>
                    <a:lnTo>
                      <a:pt x="364" y="3792"/>
                    </a:lnTo>
                    <a:lnTo>
                      <a:pt x="341" y="3772"/>
                    </a:lnTo>
                    <a:lnTo>
                      <a:pt x="319" y="3751"/>
                    </a:lnTo>
                    <a:lnTo>
                      <a:pt x="294" y="3731"/>
                    </a:lnTo>
                    <a:lnTo>
                      <a:pt x="269" y="3711"/>
                    </a:lnTo>
                    <a:lnTo>
                      <a:pt x="243" y="3692"/>
                    </a:lnTo>
                    <a:lnTo>
                      <a:pt x="215" y="3672"/>
                    </a:lnTo>
                    <a:lnTo>
                      <a:pt x="192" y="3647"/>
                    </a:lnTo>
                    <a:lnTo>
                      <a:pt x="170" y="3604"/>
                    </a:lnTo>
                    <a:lnTo>
                      <a:pt x="149" y="3545"/>
                    </a:lnTo>
                    <a:lnTo>
                      <a:pt x="131" y="3472"/>
                    </a:lnTo>
                    <a:lnTo>
                      <a:pt x="114" y="3386"/>
                    </a:lnTo>
                    <a:lnTo>
                      <a:pt x="99" y="3289"/>
                    </a:lnTo>
                    <a:lnTo>
                      <a:pt x="85" y="3179"/>
                    </a:lnTo>
                    <a:lnTo>
                      <a:pt x="73" y="3060"/>
                    </a:lnTo>
                    <a:lnTo>
                      <a:pt x="61" y="2932"/>
                    </a:lnTo>
                    <a:lnTo>
                      <a:pt x="52" y="2795"/>
                    </a:lnTo>
                    <a:lnTo>
                      <a:pt x="44" y="2653"/>
                    </a:lnTo>
                    <a:lnTo>
                      <a:pt x="37" y="2504"/>
                    </a:lnTo>
                    <a:lnTo>
                      <a:pt x="29" y="2351"/>
                    </a:lnTo>
                    <a:lnTo>
                      <a:pt x="24" y="2194"/>
                    </a:lnTo>
                    <a:lnTo>
                      <a:pt x="20" y="2035"/>
                    </a:lnTo>
                    <a:lnTo>
                      <a:pt x="17" y="1874"/>
                    </a:lnTo>
                    <a:lnTo>
                      <a:pt x="14" y="1713"/>
                    </a:lnTo>
                    <a:lnTo>
                      <a:pt x="11" y="1553"/>
                    </a:lnTo>
                    <a:lnTo>
                      <a:pt x="10" y="1395"/>
                    </a:lnTo>
                    <a:lnTo>
                      <a:pt x="8" y="1240"/>
                    </a:lnTo>
                    <a:lnTo>
                      <a:pt x="7" y="943"/>
                    </a:lnTo>
                    <a:lnTo>
                      <a:pt x="6" y="670"/>
                    </a:lnTo>
                    <a:lnTo>
                      <a:pt x="6" y="431"/>
                    </a:lnTo>
                    <a:lnTo>
                      <a:pt x="5" y="233"/>
                    </a:lnTo>
                    <a:lnTo>
                      <a:pt x="4" y="153"/>
                    </a:lnTo>
                    <a:lnTo>
                      <a:pt x="3" y="87"/>
                    </a:lnTo>
                    <a:lnTo>
                      <a:pt x="2" y="35"/>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7" name="Freeform 1177"/>
              <p:cNvSpPr>
                <a:spLocks noChangeAspect="1"/>
              </p:cNvSpPr>
              <p:nvPr/>
            </p:nvSpPr>
            <p:spPr bwMode="auto">
              <a:xfrm>
                <a:off x="4393" y="2098"/>
                <a:ext cx="28" cy="169"/>
              </a:xfrm>
              <a:custGeom>
                <a:avLst/>
                <a:gdLst>
                  <a:gd name="T0" fmla="*/ 637 w 637"/>
                  <a:gd name="T1" fmla="*/ 3725 h 3725"/>
                  <a:gd name="T2" fmla="*/ 615 w 637"/>
                  <a:gd name="T3" fmla="*/ 3684 h 3725"/>
                  <a:gd name="T4" fmla="*/ 592 w 637"/>
                  <a:gd name="T5" fmla="*/ 3644 h 3725"/>
                  <a:gd name="T6" fmla="*/ 571 w 637"/>
                  <a:gd name="T7" fmla="*/ 3604 h 3725"/>
                  <a:gd name="T8" fmla="*/ 547 w 637"/>
                  <a:gd name="T9" fmla="*/ 3565 h 3725"/>
                  <a:gd name="T10" fmla="*/ 523 w 637"/>
                  <a:gd name="T11" fmla="*/ 3526 h 3725"/>
                  <a:gd name="T12" fmla="*/ 498 w 637"/>
                  <a:gd name="T13" fmla="*/ 3488 h 3725"/>
                  <a:gd name="T14" fmla="*/ 472 w 637"/>
                  <a:gd name="T15" fmla="*/ 3451 h 3725"/>
                  <a:gd name="T16" fmla="*/ 446 w 637"/>
                  <a:gd name="T17" fmla="*/ 3414 h 3725"/>
                  <a:gd name="T18" fmla="*/ 417 w 637"/>
                  <a:gd name="T19" fmla="*/ 3379 h 3725"/>
                  <a:gd name="T20" fmla="*/ 388 w 637"/>
                  <a:gd name="T21" fmla="*/ 3345 h 3725"/>
                  <a:gd name="T22" fmla="*/ 357 w 637"/>
                  <a:gd name="T23" fmla="*/ 3314 h 3725"/>
                  <a:gd name="T24" fmla="*/ 325 w 637"/>
                  <a:gd name="T25" fmla="*/ 3283 h 3725"/>
                  <a:gd name="T26" fmla="*/ 307 w 637"/>
                  <a:gd name="T27" fmla="*/ 3268 h 3725"/>
                  <a:gd name="T28" fmla="*/ 291 w 637"/>
                  <a:gd name="T29" fmla="*/ 3254 h 3725"/>
                  <a:gd name="T30" fmla="*/ 273 w 637"/>
                  <a:gd name="T31" fmla="*/ 3241 h 3725"/>
                  <a:gd name="T32" fmla="*/ 255 w 637"/>
                  <a:gd name="T33" fmla="*/ 3227 h 3725"/>
                  <a:gd name="T34" fmla="*/ 236 w 637"/>
                  <a:gd name="T35" fmla="*/ 3215 h 3725"/>
                  <a:gd name="T36" fmla="*/ 217 w 637"/>
                  <a:gd name="T37" fmla="*/ 3203 h 3725"/>
                  <a:gd name="T38" fmla="*/ 198 w 637"/>
                  <a:gd name="T39" fmla="*/ 3191 h 3725"/>
                  <a:gd name="T40" fmla="*/ 177 w 637"/>
                  <a:gd name="T41" fmla="*/ 3180 h 3725"/>
                  <a:gd name="T42" fmla="*/ 156 w 637"/>
                  <a:gd name="T43" fmla="*/ 3169 h 3725"/>
                  <a:gd name="T44" fmla="*/ 138 w 637"/>
                  <a:gd name="T45" fmla="*/ 3155 h 3725"/>
                  <a:gd name="T46" fmla="*/ 121 w 637"/>
                  <a:gd name="T47" fmla="*/ 3140 h 3725"/>
                  <a:gd name="T48" fmla="*/ 106 w 637"/>
                  <a:gd name="T49" fmla="*/ 3124 h 3725"/>
                  <a:gd name="T50" fmla="*/ 91 w 637"/>
                  <a:gd name="T51" fmla="*/ 3105 h 3725"/>
                  <a:gd name="T52" fmla="*/ 79 w 637"/>
                  <a:gd name="T53" fmla="*/ 3086 h 3725"/>
                  <a:gd name="T54" fmla="*/ 68 w 637"/>
                  <a:gd name="T55" fmla="*/ 3065 h 3725"/>
                  <a:gd name="T56" fmla="*/ 58 w 637"/>
                  <a:gd name="T57" fmla="*/ 3044 h 3725"/>
                  <a:gd name="T58" fmla="*/ 50 w 637"/>
                  <a:gd name="T59" fmla="*/ 3020 h 3725"/>
                  <a:gd name="T60" fmla="*/ 43 w 637"/>
                  <a:gd name="T61" fmla="*/ 2997 h 3725"/>
                  <a:gd name="T62" fmla="*/ 36 w 637"/>
                  <a:gd name="T63" fmla="*/ 2972 h 3725"/>
                  <a:gd name="T64" fmla="*/ 30 w 637"/>
                  <a:gd name="T65" fmla="*/ 2946 h 3725"/>
                  <a:gd name="T66" fmla="*/ 26 w 637"/>
                  <a:gd name="T67" fmla="*/ 2920 h 3725"/>
                  <a:gd name="T68" fmla="*/ 23 w 637"/>
                  <a:gd name="T69" fmla="*/ 2893 h 3725"/>
                  <a:gd name="T70" fmla="*/ 20 w 637"/>
                  <a:gd name="T71" fmla="*/ 2866 h 3725"/>
                  <a:gd name="T72" fmla="*/ 18 w 637"/>
                  <a:gd name="T73" fmla="*/ 2838 h 3725"/>
                  <a:gd name="T74" fmla="*/ 16 w 637"/>
                  <a:gd name="T75" fmla="*/ 2782 h 3725"/>
                  <a:gd name="T76" fmla="*/ 15 w 637"/>
                  <a:gd name="T77" fmla="*/ 2725 h 3725"/>
                  <a:gd name="T78" fmla="*/ 15 w 637"/>
                  <a:gd name="T79" fmla="*/ 2668 h 3725"/>
                  <a:gd name="T80" fmla="*/ 16 w 637"/>
                  <a:gd name="T81" fmla="*/ 2614 h 3725"/>
                  <a:gd name="T82" fmla="*/ 17 w 637"/>
                  <a:gd name="T83" fmla="*/ 2561 h 3725"/>
                  <a:gd name="T84" fmla="*/ 17 w 637"/>
                  <a:gd name="T85" fmla="*/ 2509 h 3725"/>
                  <a:gd name="T86" fmla="*/ 16 w 637"/>
                  <a:gd name="T87" fmla="*/ 2486 h 3725"/>
                  <a:gd name="T88" fmla="*/ 15 w 637"/>
                  <a:gd name="T89" fmla="*/ 2463 h 3725"/>
                  <a:gd name="T90" fmla="*/ 14 w 637"/>
                  <a:gd name="T91" fmla="*/ 2441 h 3725"/>
                  <a:gd name="T92" fmla="*/ 12 w 637"/>
                  <a:gd name="T93" fmla="*/ 2420 h 3725"/>
                  <a:gd name="T94" fmla="*/ 0 w 637"/>
                  <a:gd name="T95"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3725">
                    <a:moveTo>
                      <a:pt x="637" y="3725"/>
                    </a:moveTo>
                    <a:lnTo>
                      <a:pt x="615" y="3684"/>
                    </a:lnTo>
                    <a:lnTo>
                      <a:pt x="592" y="3644"/>
                    </a:lnTo>
                    <a:lnTo>
                      <a:pt x="571" y="3604"/>
                    </a:lnTo>
                    <a:lnTo>
                      <a:pt x="547" y="3565"/>
                    </a:lnTo>
                    <a:lnTo>
                      <a:pt x="523" y="3526"/>
                    </a:lnTo>
                    <a:lnTo>
                      <a:pt x="498" y="3488"/>
                    </a:lnTo>
                    <a:lnTo>
                      <a:pt x="472" y="3451"/>
                    </a:lnTo>
                    <a:lnTo>
                      <a:pt x="446" y="3414"/>
                    </a:lnTo>
                    <a:lnTo>
                      <a:pt x="417" y="3379"/>
                    </a:lnTo>
                    <a:lnTo>
                      <a:pt x="388" y="3345"/>
                    </a:lnTo>
                    <a:lnTo>
                      <a:pt x="357" y="3314"/>
                    </a:lnTo>
                    <a:lnTo>
                      <a:pt x="325" y="3283"/>
                    </a:lnTo>
                    <a:lnTo>
                      <a:pt x="307" y="3268"/>
                    </a:lnTo>
                    <a:lnTo>
                      <a:pt x="291" y="3254"/>
                    </a:lnTo>
                    <a:lnTo>
                      <a:pt x="273" y="3241"/>
                    </a:lnTo>
                    <a:lnTo>
                      <a:pt x="255" y="3227"/>
                    </a:lnTo>
                    <a:lnTo>
                      <a:pt x="236" y="3215"/>
                    </a:lnTo>
                    <a:lnTo>
                      <a:pt x="217" y="3203"/>
                    </a:lnTo>
                    <a:lnTo>
                      <a:pt x="198" y="3191"/>
                    </a:lnTo>
                    <a:lnTo>
                      <a:pt x="177" y="3180"/>
                    </a:lnTo>
                    <a:lnTo>
                      <a:pt x="156" y="3169"/>
                    </a:lnTo>
                    <a:lnTo>
                      <a:pt x="138" y="3155"/>
                    </a:lnTo>
                    <a:lnTo>
                      <a:pt x="121" y="3140"/>
                    </a:lnTo>
                    <a:lnTo>
                      <a:pt x="106" y="3124"/>
                    </a:lnTo>
                    <a:lnTo>
                      <a:pt x="91" y="3105"/>
                    </a:lnTo>
                    <a:lnTo>
                      <a:pt x="79" y="3086"/>
                    </a:lnTo>
                    <a:lnTo>
                      <a:pt x="68" y="3065"/>
                    </a:lnTo>
                    <a:lnTo>
                      <a:pt x="58" y="3044"/>
                    </a:lnTo>
                    <a:lnTo>
                      <a:pt x="50" y="3020"/>
                    </a:lnTo>
                    <a:lnTo>
                      <a:pt x="43" y="2997"/>
                    </a:lnTo>
                    <a:lnTo>
                      <a:pt x="36" y="2972"/>
                    </a:lnTo>
                    <a:lnTo>
                      <a:pt x="30" y="2946"/>
                    </a:lnTo>
                    <a:lnTo>
                      <a:pt x="26" y="2920"/>
                    </a:lnTo>
                    <a:lnTo>
                      <a:pt x="23" y="2893"/>
                    </a:lnTo>
                    <a:lnTo>
                      <a:pt x="20" y="2866"/>
                    </a:lnTo>
                    <a:lnTo>
                      <a:pt x="18" y="2838"/>
                    </a:lnTo>
                    <a:lnTo>
                      <a:pt x="16" y="2782"/>
                    </a:lnTo>
                    <a:lnTo>
                      <a:pt x="15" y="2725"/>
                    </a:lnTo>
                    <a:lnTo>
                      <a:pt x="15" y="2668"/>
                    </a:lnTo>
                    <a:lnTo>
                      <a:pt x="16" y="2614"/>
                    </a:lnTo>
                    <a:lnTo>
                      <a:pt x="17" y="2561"/>
                    </a:lnTo>
                    <a:lnTo>
                      <a:pt x="17" y="2509"/>
                    </a:lnTo>
                    <a:lnTo>
                      <a:pt x="16" y="2486"/>
                    </a:lnTo>
                    <a:lnTo>
                      <a:pt x="15" y="2463"/>
                    </a:lnTo>
                    <a:lnTo>
                      <a:pt x="14" y="2441"/>
                    </a:lnTo>
                    <a:lnTo>
                      <a:pt x="12" y="2420"/>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8" name="Freeform 1178"/>
              <p:cNvSpPr>
                <a:spLocks noChangeAspect="1"/>
              </p:cNvSpPr>
              <p:nvPr/>
            </p:nvSpPr>
            <p:spPr bwMode="auto">
              <a:xfrm>
                <a:off x="4432" y="2152"/>
                <a:ext cx="28" cy="49"/>
              </a:xfrm>
              <a:custGeom>
                <a:avLst/>
                <a:gdLst>
                  <a:gd name="T0" fmla="*/ 0 w 625"/>
                  <a:gd name="T1" fmla="*/ 0 h 1077"/>
                  <a:gd name="T2" fmla="*/ 13 w 625"/>
                  <a:gd name="T3" fmla="*/ 25 h 1077"/>
                  <a:gd name="T4" fmla="*/ 27 w 625"/>
                  <a:gd name="T5" fmla="*/ 49 h 1077"/>
                  <a:gd name="T6" fmla="*/ 39 w 625"/>
                  <a:gd name="T7" fmla="*/ 76 h 1077"/>
                  <a:gd name="T8" fmla="*/ 52 w 625"/>
                  <a:gd name="T9" fmla="*/ 102 h 1077"/>
                  <a:gd name="T10" fmla="*/ 63 w 625"/>
                  <a:gd name="T11" fmla="*/ 127 h 1077"/>
                  <a:gd name="T12" fmla="*/ 75 w 625"/>
                  <a:gd name="T13" fmla="*/ 154 h 1077"/>
                  <a:gd name="T14" fmla="*/ 88 w 625"/>
                  <a:gd name="T15" fmla="*/ 179 h 1077"/>
                  <a:gd name="T16" fmla="*/ 102 w 625"/>
                  <a:gd name="T17" fmla="*/ 203 h 1077"/>
                  <a:gd name="T18" fmla="*/ 134 w 625"/>
                  <a:gd name="T19" fmla="*/ 258 h 1077"/>
                  <a:gd name="T20" fmla="*/ 167 w 625"/>
                  <a:gd name="T21" fmla="*/ 312 h 1077"/>
                  <a:gd name="T22" fmla="*/ 201 w 625"/>
                  <a:gd name="T23" fmla="*/ 367 h 1077"/>
                  <a:gd name="T24" fmla="*/ 235 w 625"/>
                  <a:gd name="T25" fmla="*/ 422 h 1077"/>
                  <a:gd name="T26" fmla="*/ 272 w 625"/>
                  <a:gd name="T27" fmla="*/ 476 h 1077"/>
                  <a:gd name="T28" fmla="*/ 307 w 625"/>
                  <a:gd name="T29" fmla="*/ 531 h 1077"/>
                  <a:gd name="T30" fmla="*/ 343 w 625"/>
                  <a:gd name="T31" fmla="*/ 585 h 1077"/>
                  <a:gd name="T32" fmla="*/ 378 w 625"/>
                  <a:gd name="T33" fmla="*/ 640 h 1077"/>
                  <a:gd name="T34" fmla="*/ 413 w 625"/>
                  <a:gd name="T35" fmla="*/ 695 h 1077"/>
                  <a:gd name="T36" fmla="*/ 447 w 625"/>
                  <a:gd name="T37" fmla="*/ 749 h 1077"/>
                  <a:gd name="T38" fmla="*/ 480 w 625"/>
                  <a:gd name="T39" fmla="*/ 804 h 1077"/>
                  <a:gd name="T40" fmla="*/ 513 w 625"/>
                  <a:gd name="T41" fmla="*/ 859 h 1077"/>
                  <a:gd name="T42" fmla="*/ 543 w 625"/>
                  <a:gd name="T43" fmla="*/ 913 h 1077"/>
                  <a:gd name="T44" fmla="*/ 573 w 625"/>
                  <a:gd name="T45" fmla="*/ 968 h 1077"/>
                  <a:gd name="T46" fmla="*/ 600 w 625"/>
                  <a:gd name="T47" fmla="*/ 1022 h 1077"/>
                  <a:gd name="T48" fmla="*/ 625 w 625"/>
                  <a:gd name="T49" fmla="*/ 1077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7">
                    <a:moveTo>
                      <a:pt x="0" y="0"/>
                    </a:moveTo>
                    <a:lnTo>
                      <a:pt x="13" y="25"/>
                    </a:lnTo>
                    <a:lnTo>
                      <a:pt x="27" y="49"/>
                    </a:lnTo>
                    <a:lnTo>
                      <a:pt x="39" y="76"/>
                    </a:lnTo>
                    <a:lnTo>
                      <a:pt x="52" y="102"/>
                    </a:lnTo>
                    <a:lnTo>
                      <a:pt x="63" y="127"/>
                    </a:lnTo>
                    <a:lnTo>
                      <a:pt x="75" y="154"/>
                    </a:lnTo>
                    <a:lnTo>
                      <a:pt x="88" y="179"/>
                    </a:lnTo>
                    <a:lnTo>
                      <a:pt x="102" y="203"/>
                    </a:lnTo>
                    <a:lnTo>
                      <a:pt x="134" y="258"/>
                    </a:lnTo>
                    <a:lnTo>
                      <a:pt x="167" y="312"/>
                    </a:lnTo>
                    <a:lnTo>
                      <a:pt x="201" y="367"/>
                    </a:lnTo>
                    <a:lnTo>
                      <a:pt x="235" y="422"/>
                    </a:lnTo>
                    <a:lnTo>
                      <a:pt x="272" y="476"/>
                    </a:lnTo>
                    <a:lnTo>
                      <a:pt x="307" y="531"/>
                    </a:lnTo>
                    <a:lnTo>
                      <a:pt x="343" y="585"/>
                    </a:lnTo>
                    <a:lnTo>
                      <a:pt x="378" y="640"/>
                    </a:lnTo>
                    <a:lnTo>
                      <a:pt x="413" y="695"/>
                    </a:lnTo>
                    <a:lnTo>
                      <a:pt x="447" y="749"/>
                    </a:lnTo>
                    <a:lnTo>
                      <a:pt x="480" y="804"/>
                    </a:lnTo>
                    <a:lnTo>
                      <a:pt x="513" y="859"/>
                    </a:lnTo>
                    <a:lnTo>
                      <a:pt x="543" y="913"/>
                    </a:lnTo>
                    <a:lnTo>
                      <a:pt x="573" y="968"/>
                    </a:lnTo>
                    <a:lnTo>
                      <a:pt x="600" y="1022"/>
                    </a:lnTo>
                    <a:lnTo>
                      <a:pt x="625" y="107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89" name="Freeform 1179"/>
              <p:cNvSpPr>
                <a:spLocks noChangeAspect="1"/>
              </p:cNvSpPr>
              <p:nvPr/>
            </p:nvSpPr>
            <p:spPr bwMode="auto">
              <a:xfrm>
                <a:off x="4447" y="2153"/>
                <a:ext cx="13" cy="42"/>
              </a:xfrm>
              <a:custGeom>
                <a:avLst/>
                <a:gdLst>
                  <a:gd name="T0" fmla="*/ 0 w 284"/>
                  <a:gd name="T1" fmla="*/ 0 h 925"/>
                  <a:gd name="T2" fmla="*/ 12 w 284"/>
                  <a:gd name="T3" fmla="*/ 28 h 925"/>
                  <a:gd name="T4" fmla="*/ 23 w 284"/>
                  <a:gd name="T5" fmla="*/ 57 h 925"/>
                  <a:gd name="T6" fmla="*/ 37 w 284"/>
                  <a:gd name="T7" fmla="*/ 85 h 925"/>
                  <a:gd name="T8" fmla="*/ 49 w 284"/>
                  <a:gd name="T9" fmla="*/ 112 h 925"/>
                  <a:gd name="T10" fmla="*/ 77 w 284"/>
                  <a:gd name="T11" fmla="*/ 168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1 h 925"/>
                  <a:gd name="T24" fmla="*/ 237 w 284"/>
                  <a:gd name="T25" fmla="*/ 499 h 925"/>
                  <a:gd name="T26" fmla="*/ 246 w 284"/>
                  <a:gd name="T27" fmla="*/ 528 h 925"/>
                  <a:gd name="T28" fmla="*/ 256 w 284"/>
                  <a:gd name="T29" fmla="*/ 557 h 925"/>
                  <a:gd name="T30" fmla="*/ 264 w 284"/>
                  <a:gd name="T31" fmla="*/ 585 h 925"/>
                  <a:gd name="T32" fmla="*/ 270 w 284"/>
                  <a:gd name="T33" fmla="*/ 614 h 925"/>
                  <a:gd name="T34" fmla="*/ 276 w 284"/>
                  <a:gd name="T35" fmla="*/ 644 h 925"/>
                  <a:gd name="T36" fmla="*/ 280 w 284"/>
                  <a:gd name="T37" fmla="*/ 673 h 925"/>
                  <a:gd name="T38" fmla="*/ 283 w 284"/>
                  <a:gd name="T39" fmla="*/ 703 h 925"/>
                  <a:gd name="T40" fmla="*/ 284 w 284"/>
                  <a:gd name="T41" fmla="*/ 734 h 925"/>
                  <a:gd name="T42" fmla="*/ 284 w 284"/>
                  <a:gd name="T43" fmla="*/ 765 h 925"/>
                  <a:gd name="T44" fmla="*/ 282 w 284"/>
                  <a:gd name="T45" fmla="*/ 796 h 925"/>
                  <a:gd name="T46" fmla="*/ 278 w 284"/>
                  <a:gd name="T47" fmla="*/ 827 h 925"/>
                  <a:gd name="T48" fmla="*/ 273 w 284"/>
                  <a:gd name="T49" fmla="*/ 859 h 925"/>
                  <a:gd name="T50" fmla="*/ 265 w 284"/>
                  <a:gd name="T51" fmla="*/ 892 h 925"/>
                  <a:gd name="T52" fmla="*/ 256 w 284"/>
                  <a:gd name="T53" fmla="*/ 925 h 925"/>
                  <a:gd name="T54" fmla="*/ 242 w 284"/>
                  <a:gd name="T55" fmla="*/ 891 h 925"/>
                  <a:gd name="T56" fmla="*/ 230 w 284"/>
                  <a:gd name="T57" fmla="*/ 857 h 925"/>
                  <a:gd name="T58" fmla="*/ 219 w 284"/>
                  <a:gd name="T59" fmla="*/ 822 h 925"/>
                  <a:gd name="T60" fmla="*/ 210 w 284"/>
                  <a:gd name="T61" fmla="*/ 787 h 925"/>
                  <a:gd name="T62" fmla="*/ 194 w 284"/>
                  <a:gd name="T63" fmla="*/ 718 h 925"/>
                  <a:gd name="T64" fmla="*/ 178 w 284"/>
                  <a:gd name="T65" fmla="*/ 646 h 925"/>
                  <a:gd name="T66" fmla="*/ 170 w 284"/>
                  <a:gd name="T67" fmla="*/ 611 h 925"/>
                  <a:gd name="T68" fmla="*/ 162 w 284"/>
                  <a:gd name="T69" fmla="*/ 575 h 925"/>
                  <a:gd name="T70" fmla="*/ 152 w 284"/>
                  <a:gd name="T71" fmla="*/ 539 h 925"/>
                  <a:gd name="T72" fmla="*/ 143 w 284"/>
                  <a:gd name="T73" fmla="*/ 504 h 925"/>
                  <a:gd name="T74" fmla="*/ 132 w 284"/>
                  <a:gd name="T75" fmla="*/ 469 h 925"/>
                  <a:gd name="T76" fmla="*/ 119 w 284"/>
                  <a:gd name="T77" fmla="*/ 435 h 925"/>
                  <a:gd name="T78" fmla="*/ 106 w 284"/>
                  <a:gd name="T79" fmla="*/ 401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8"/>
                    </a:lnTo>
                    <a:lnTo>
                      <a:pt x="23" y="57"/>
                    </a:lnTo>
                    <a:lnTo>
                      <a:pt x="37" y="85"/>
                    </a:lnTo>
                    <a:lnTo>
                      <a:pt x="49" y="112"/>
                    </a:lnTo>
                    <a:lnTo>
                      <a:pt x="77" y="168"/>
                    </a:lnTo>
                    <a:lnTo>
                      <a:pt x="105" y="223"/>
                    </a:lnTo>
                    <a:lnTo>
                      <a:pt x="134" y="278"/>
                    </a:lnTo>
                    <a:lnTo>
                      <a:pt x="162" y="333"/>
                    </a:lnTo>
                    <a:lnTo>
                      <a:pt x="189" y="388"/>
                    </a:lnTo>
                    <a:lnTo>
                      <a:pt x="214" y="444"/>
                    </a:lnTo>
                    <a:lnTo>
                      <a:pt x="226" y="471"/>
                    </a:lnTo>
                    <a:lnTo>
                      <a:pt x="237" y="499"/>
                    </a:lnTo>
                    <a:lnTo>
                      <a:pt x="246" y="528"/>
                    </a:lnTo>
                    <a:lnTo>
                      <a:pt x="256" y="557"/>
                    </a:lnTo>
                    <a:lnTo>
                      <a:pt x="264" y="585"/>
                    </a:lnTo>
                    <a:lnTo>
                      <a:pt x="270" y="614"/>
                    </a:lnTo>
                    <a:lnTo>
                      <a:pt x="276" y="644"/>
                    </a:lnTo>
                    <a:lnTo>
                      <a:pt x="280" y="673"/>
                    </a:lnTo>
                    <a:lnTo>
                      <a:pt x="283" y="703"/>
                    </a:lnTo>
                    <a:lnTo>
                      <a:pt x="284" y="734"/>
                    </a:lnTo>
                    <a:lnTo>
                      <a:pt x="284" y="765"/>
                    </a:lnTo>
                    <a:lnTo>
                      <a:pt x="282" y="796"/>
                    </a:lnTo>
                    <a:lnTo>
                      <a:pt x="278" y="827"/>
                    </a:lnTo>
                    <a:lnTo>
                      <a:pt x="273" y="859"/>
                    </a:lnTo>
                    <a:lnTo>
                      <a:pt x="265" y="892"/>
                    </a:lnTo>
                    <a:lnTo>
                      <a:pt x="256" y="925"/>
                    </a:lnTo>
                    <a:lnTo>
                      <a:pt x="242" y="891"/>
                    </a:lnTo>
                    <a:lnTo>
                      <a:pt x="230" y="857"/>
                    </a:lnTo>
                    <a:lnTo>
                      <a:pt x="219" y="822"/>
                    </a:lnTo>
                    <a:lnTo>
                      <a:pt x="210" y="787"/>
                    </a:lnTo>
                    <a:lnTo>
                      <a:pt x="194" y="718"/>
                    </a:lnTo>
                    <a:lnTo>
                      <a:pt x="178" y="646"/>
                    </a:lnTo>
                    <a:lnTo>
                      <a:pt x="170" y="611"/>
                    </a:lnTo>
                    <a:lnTo>
                      <a:pt x="162" y="575"/>
                    </a:lnTo>
                    <a:lnTo>
                      <a:pt x="152" y="539"/>
                    </a:lnTo>
                    <a:lnTo>
                      <a:pt x="143" y="504"/>
                    </a:lnTo>
                    <a:lnTo>
                      <a:pt x="132" y="469"/>
                    </a:lnTo>
                    <a:lnTo>
                      <a:pt x="119" y="435"/>
                    </a:lnTo>
                    <a:lnTo>
                      <a:pt x="106" y="401"/>
                    </a:lnTo>
                    <a:lnTo>
                      <a:pt x="90" y="36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190" name="Freeform 1180"/>
              <p:cNvSpPr>
                <a:spLocks noChangeAspect="1"/>
              </p:cNvSpPr>
              <p:nvPr/>
            </p:nvSpPr>
            <p:spPr bwMode="auto">
              <a:xfrm>
                <a:off x="4447" y="2153"/>
                <a:ext cx="13" cy="42"/>
              </a:xfrm>
              <a:custGeom>
                <a:avLst/>
                <a:gdLst>
                  <a:gd name="T0" fmla="*/ 0 w 284"/>
                  <a:gd name="T1" fmla="*/ 0 h 925"/>
                  <a:gd name="T2" fmla="*/ 12 w 284"/>
                  <a:gd name="T3" fmla="*/ 28 h 925"/>
                  <a:gd name="T4" fmla="*/ 23 w 284"/>
                  <a:gd name="T5" fmla="*/ 57 h 925"/>
                  <a:gd name="T6" fmla="*/ 37 w 284"/>
                  <a:gd name="T7" fmla="*/ 85 h 925"/>
                  <a:gd name="T8" fmla="*/ 49 w 284"/>
                  <a:gd name="T9" fmla="*/ 112 h 925"/>
                  <a:gd name="T10" fmla="*/ 77 w 284"/>
                  <a:gd name="T11" fmla="*/ 168 h 925"/>
                  <a:gd name="T12" fmla="*/ 105 w 284"/>
                  <a:gd name="T13" fmla="*/ 223 h 925"/>
                  <a:gd name="T14" fmla="*/ 134 w 284"/>
                  <a:gd name="T15" fmla="*/ 278 h 925"/>
                  <a:gd name="T16" fmla="*/ 162 w 284"/>
                  <a:gd name="T17" fmla="*/ 333 h 925"/>
                  <a:gd name="T18" fmla="*/ 189 w 284"/>
                  <a:gd name="T19" fmla="*/ 388 h 925"/>
                  <a:gd name="T20" fmla="*/ 214 w 284"/>
                  <a:gd name="T21" fmla="*/ 444 h 925"/>
                  <a:gd name="T22" fmla="*/ 226 w 284"/>
                  <a:gd name="T23" fmla="*/ 471 h 925"/>
                  <a:gd name="T24" fmla="*/ 237 w 284"/>
                  <a:gd name="T25" fmla="*/ 499 h 925"/>
                  <a:gd name="T26" fmla="*/ 246 w 284"/>
                  <a:gd name="T27" fmla="*/ 528 h 925"/>
                  <a:gd name="T28" fmla="*/ 256 w 284"/>
                  <a:gd name="T29" fmla="*/ 557 h 925"/>
                  <a:gd name="T30" fmla="*/ 264 w 284"/>
                  <a:gd name="T31" fmla="*/ 585 h 925"/>
                  <a:gd name="T32" fmla="*/ 270 w 284"/>
                  <a:gd name="T33" fmla="*/ 614 h 925"/>
                  <a:gd name="T34" fmla="*/ 276 w 284"/>
                  <a:gd name="T35" fmla="*/ 644 h 925"/>
                  <a:gd name="T36" fmla="*/ 280 w 284"/>
                  <a:gd name="T37" fmla="*/ 673 h 925"/>
                  <a:gd name="T38" fmla="*/ 283 w 284"/>
                  <a:gd name="T39" fmla="*/ 703 h 925"/>
                  <a:gd name="T40" fmla="*/ 284 w 284"/>
                  <a:gd name="T41" fmla="*/ 734 h 925"/>
                  <a:gd name="T42" fmla="*/ 284 w 284"/>
                  <a:gd name="T43" fmla="*/ 765 h 925"/>
                  <a:gd name="T44" fmla="*/ 282 w 284"/>
                  <a:gd name="T45" fmla="*/ 796 h 925"/>
                  <a:gd name="T46" fmla="*/ 278 w 284"/>
                  <a:gd name="T47" fmla="*/ 827 h 925"/>
                  <a:gd name="T48" fmla="*/ 273 w 284"/>
                  <a:gd name="T49" fmla="*/ 859 h 925"/>
                  <a:gd name="T50" fmla="*/ 265 w 284"/>
                  <a:gd name="T51" fmla="*/ 892 h 925"/>
                  <a:gd name="T52" fmla="*/ 256 w 284"/>
                  <a:gd name="T53" fmla="*/ 925 h 925"/>
                  <a:gd name="T54" fmla="*/ 242 w 284"/>
                  <a:gd name="T55" fmla="*/ 891 h 925"/>
                  <a:gd name="T56" fmla="*/ 230 w 284"/>
                  <a:gd name="T57" fmla="*/ 857 h 925"/>
                  <a:gd name="T58" fmla="*/ 219 w 284"/>
                  <a:gd name="T59" fmla="*/ 822 h 925"/>
                  <a:gd name="T60" fmla="*/ 210 w 284"/>
                  <a:gd name="T61" fmla="*/ 787 h 925"/>
                  <a:gd name="T62" fmla="*/ 194 w 284"/>
                  <a:gd name="T63" fmla="*/ 718 h 925"/>
                  <a:gd name="T64" fmla="*/ 178 w 284"/>
                  <a:gd name="T65" fmla="*/ 646 h 925"/>
                  <a:gd name="T66" fmla="*/ 170 w 284"/>
                  <a:gd name="T67" fmla="*/ 611 h 925"/>
                  <a:gd name="T68" fmla="*/ 162 w 284"/>
                  <a:gd name="T69" fmla="*/ 575 h 925"/>
                  <a:gd name="T70" fmla="*/ 152 w 284"/>
                  <a:gd name="T71" fmla="*/ 539 h 925"/>
                  <a:gd name="T72" fmla="*/ 143 w 284"/>
                  <a:gd name="T73" fmla="*/ 504 h 925"/>
                  <a:gd name="T74" fmla="*/ 132 w 284"/>
                  <a:gd name="T75" fmla="*/ 469 h 925"/>
                  <a:gd name="T76" fmla="*/ 119 w 284"/>
                  <a:gd name="T77" fmla="*/ 435 h 925"/>
                  <a:gd name="T78" fmla="*/ 106 w 284"/>
                  <a:gd name="T79" fmla="*/ 401 h 925"/>
                  <a:gd name="T80" fmla="*/ 90 w 284"/>
                  <a:gd name="T81" fmla="*/ 368 h 925"/>
                  <a:gd name="T82" fmla="*/ 0 w 284"/>
                  <a:gd name="T83" fmla="*/ 0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5">
                    <a:moveTo>
                      <a:pt x="0" y="0"/>
                    </a:moveTo>
                    <a:lnTo>
                      <a:pt x="12" y="28"/>
                    </a:lnTo>
                    <a:lnTo>
                      <a:pt x="23" y="57"/>
                    </a:lnTo>
                    <a:lnTo>
                      <a:pt x="37" y="85"/>
                    </a:lnTo>
                    <a:lnTo>
                      <a:pt x="49" y="112"/>
                    </a:lnTo>
                    <a:lnTo>
                      <a:pt x="77" y="168"/>
                    </a:lnTo>
                    <a:lnTo>
                      <a:pt x="105" y="223"/>
                    </a:lnTo>
                    <a:lnTo>
                      <a:pt x="134" y="278"/>
                    </a:lnTo>
                    <a:lnTo>
                      <a:pt x="162" y="333"/>
                    </a:lnTo>
                    <a:lnTo>
                      <a:pt x="189" y="388"/>
                    </a:lnTo>
                    <a:lnTo>
                      <a:pt x="214" y="444"/>
                    </a:lnTo>
                    <a:lnTo>
                      <a:pt x="226" y="471"/>
                    </a:lnTo>
                    <a:lnTo>
                      <a:pt x="237" y="499"/>
                    </a:lnTo>
                    <a:lnTo>
                      <a:pt x="246" y="528"/>
                    </a:lnTo>
                    <a:lnTo>
                      <a:pt x="256" y="557"/>
                    </a:lnTo>
                    <a:lnTo>
                      <a:pt x="264" y="585"/>
                    </a:lnTo>
                    <a:lnTo>
                      <a:pt x="270" y="614"/>
                    </a:lnTo>
                    <a:lnTo>
                      <a:pt x="276" y="644"/>
                    </a:lnTo>
                    <a:lnTo>
                      <a:pt x="280" y="673"/>
                    </a:lnTo>
                    <a:lnTo>
                      <a:pt x="283" y="703"/>
                    </a:lnTo>
                    <a:lnTo>
                      <a:pt x="284" y="734"/>
                    </a:lnTo>
                    <a:lnTo>
                      <a:pt x="284" y="765"/>
                    </a:lnTo>
                    <a:lnTo>
                      <a:pt x="282" y="796"/>
                    </a:lnTo>
                    <a:lnTo>
                      <a:pt x="278" y="827"/>
                    </a:lnTo>
                    <a:lnTo>
                      <a:pt x="273" y="859"/>
                    </a:lnTo>
                    <a:lnTo>
                      <a:pt x="265" y="892"/>
                    </a:lnTo>
                    <a:lnTo>
                      <a:pt x="256" y="925"/>
                    </a:lnTo>
                    <a:lnTo>
                      <a:pt x="242" y="891"/>
                    </a:lnTo>
                    <a:lnTo>
                      <a:pt x="230" y="857"/>
                    </a:lnTo>
                    <a:lnTo>
                      <a:pt x="219" y="822"/>
                    </a:lnTo>
                    <a:lnTo>
                      <a:pt x="210" y="787"/>
                    </a:lnTo>
                    <a:lnTo>
                      <a:pt x="194" y="718"/>
                    </a:lnTo>
                    <a:lnTo>
                      <a:pt x="178" y="646"/>
                    </a:lnTo>
                    <a:lnTo>
                      <a:pt x="170" y="611"/>
                    </a:lnTo>
                    <a:lnTo>
                      <a:pt x="162" y="575"/>
                    </a:lnTo>
                    <a:lnTo>
                      <a:pt x="152" y="539"/>
                    </a:lnTo>
                    <a:lnTo>
                      <a:pt x="143" y="504"/>
                    </a:lnTo>
                    <a:lnTo>
                      <a:pt x="132" y="469"/>
                    </a:lnTo>
                    <a:lnTo>
                      <a:pt x="119" y="435"/>
                    </a:lnTo>
                    <a:lnTo>
                      <a:pt x="106" y="401"/>
                    </a:lnTo>
                    <a:lnTo>
                      <a:pt x="90" y="36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1" name="Freeform 1181"/>
              <p:cNvSpPr>
                <a:spLocks noChangeAspect="1"/>
              </p:cNvSpPr>
              <p:nvPr/>
            </p:nvSpPr>
            <p:spPr bwMode="auto">
              <a:xfrm>
                <a:off x="4326" y="1826"/>
                <a:ext cx="66" cy="172"/>
              </a:xfrm>
              <a:custGeom>
                <a:avLst/>
                <a:gdLst>
                  <a:gd name="T0" fmla="*/ 1454 w 1456"/>
                  <a:gd name="T1" fmla="*/ 0 h 3787"/>
                  <a:gd name="T2" fmla="*/ 1455 w 1456"/>
                  <a:gd name="T3" fmla="*/ 52 h 3787"/>
                  <a:gd name="T4" fmla="*/ 1456 w 1456"/>
                  <a:gd name="T5" fmla="*/ 104 h 3787"/>
                  <a:gd name="T6" fmla="*/ 1455 w 1456"/>
                  <a:gd name="T7" fmla="*/ 158 h 3787"/>
                  <a:gd name="T8" fmla="*/ 1453 w 1456"/>
                  <a:gd name="T9" fmla="*/ 214 h 3787"/>
                  <a:gd name="T10" fmla="*/ 1449 w 1456"/>
                  <a:gd name="T11" fmla="*/ 271 h 3787"/>
                  <a:gd name="T12" fmla="*/ 1445 w 1456"/>
                  <a:gd name="T13" fmla="*/ 329 h 3787"/>
                  <a:gd name="T14" fmla="*/ 1440 w 1456"/>
                  <a:gd name="T15" fmla="*/ 387 h 3787"/>
                  <a:gd name="T16" fmla="*/ 1433 w 1456"/>
                  <a:gd name="T17" fmla="*/ 446 h 3787"/>
                  <a:gd name="T18" fmla="*/ 1425 w 1456"/>
                  <a:gd name="T19" fmla="*/ 506 h 3787"/>
                  <a:gd name="T20" fmla="*/ 1417 w 1456"/>
                  <a:gd name="T21" fmla="*/ 566 h 3787"/>
                  <a:gd name="T22" fmla="*/ 1408 w 1456"/>
                  <a:gd name="T23" fmla="*/ 626 h 3787"/>
                  <a:gd name="T24" fmla="*/ 1398 w 1456"/>
                  <a:gd name="T25" fmla="*/ 685 h 3787"/>
                  <a:gd name="T26" fmla="*/ 1388 w 1456"/>
                  <a:gd name="T27" fmla="*/ 745 h 3787"/>
                  <a:gd name="T28" fmla="*/ 1377 w 1456"/>
                  <a:gd name="T29" fmla="*/ 803 h 3787"/>
                  <a:gd name="T30" fmla="*/ 1365 w 1456"/>
                  <a:gd name="T31" fmla="*/ 861 h 3787"/>
                  <a:gd name="T32" fmla="*/ 1354 w 1456"/>
                  <a:gd name="T33" fmla="*/ 917 h 3787"/>
                  <a:gd name="T34" fmla="*/ 1341 w 1456"/>
                  <a:gd name="T35" fmla="*/ 973 h 3787"/>
                  <a:gd name="T36" fmla="*/ 1328 w 1456"/>
                  <a:gd name="T37" fmla="*/ 1027 h 3787"/>
                  <a:gd name="T38" fmla="*/ 1315 w 1456"/>
                  <a:gd name="T39" fmla="*/ 1079 h 3787"/>
                  <a:gd name="T40" fmla="*/ 1302 w 1456"/>
                  <a:gd name="T41" fmla="*/ 1130 h 3787"/>
                  <a:gd name="T42" fmla="*/ 1288 w 1456"/>
                  <a:gd name="T43" fmla="*/ 1179 h 3787"/>
                  <a:gd name="T44" fmla="*/ 1274 w 1456"/>
                  <a:gd name="T45" fmla="*/ 1225 h 3787"/>
                  <a:gd name="T46" fmla="*/ 1261 w 1456"/>
                  <a:gd name="T47" fmla="*/ 1269 h 3787"/>
                  <a:gd name="T48" fmla="*/ 1248 w 1456"/>
                  <a:gd name="T49" fmla="*/ 1310 h 3787"/>
                  <a:gd name="T50" fmla="*/ 1234 w 1456"/>
                  <a:gd name="T51" fmla="*/ 1348 h 3787"/>
                  <a:gd name="T52" fmla="*/ 1221 w 1456"/>
                  <a:gd name="T53" fmla="*/ 1384 h 3787"/>
                  <a:gd name="T54" fmla="*/ 1207 w 1456"/>
                  <a:gd name="T55" fmla="*/ 1416 h 3787"/>
                  <a:gd name="T56" fmla="*/ 1195 w 1456"/>
                  <a:gd name="T57" fmla="*/ 1445 h 3787"/>
                  <a:gd name="T58" fmla="*/ 1183 w 1456"/>
                  <a:gd name="T59" fmla="*/ 1469 h 3787"/>
                  <a:gd name="T60" fmla="*/ 1170 w 1456"/>
                  <a:gd name="T61" fmla="*/ 1491 h 3787"/>
                  <a:gd name="T62" fmla="*/ 1159 w 1456"/>
                  <a:gd name="T63" fmla="*/ 1508 h 3787"/>
                  <a:gd name="T64" fmla="*/ 1147 w 1456"/>
                  <a:gd name="T65" fmla="*/ 1520 h 3787"/>
                  <a:gd name="T66" fmla="*/ 1088 w 1456"/>
                  <a:gd name="T67" fmla="*/ 1577 h 3787"/>
                  <a:gd name="T68" fmla="*/ 1029 w 1456"/>
                  <a:gd name="T69" fmla="*/ 1635 h 3787"/>
                  <a:gd name="T70" fmla="*/ 973 w 1456"/>
                  <a:gd name="T71" fmla="*/ 1695 h 3787"/>
                  <a:gd name="T72" fmla="*/ 920 w 1456"/>
                  <a:gd name="T73" fmla="*/ 1756 h 3787"/>
                  <a:gd name="T74" fmla="*/ 869 w 1456"/>
                  <a:gd name="T75" fmla="*/ 1819 h 3787"/>
                  <a:gd name="T76" fmla="*/ 820 w 1456"/>
                  <a:gd name="T77" fmla="*/ 1883 h 3787"/>
                  <a:gd name="T78" fmla="*/ 773 w 1456"/>
                  <a:gd name="T79" fmla="*/ 1947 h 3787"/>
                  <a:gd name="T80" fmla="*/ 728 w 1456"/>
                  <a:gd name="T81" fmla="*/ 2014 h 3787"/>
                  <a:gd name="T82" fmla="*/ 686 w 1456"/>
                  <a:gd name="T83" fmla="*/ 2082 h 3787"/>
                  <a:gd name="T84" fmla="*/ 644 w 1456"/>
                  <a:gd name="T85" fmla="*/ 2149 h 3787"/>
                  <a:gd name="T86" fmla="*/ 605 w 1456"/>
                  <a:gd name="T87" fmla="*/ 2219 h 3787"/>
                  <a:gd name="T88" fmla="*/ 567 w 1456"/>
                  <a:gd name="T89" fmla="*/ 2289 h 3787"/>
                  <a:gd name="T90" fmla="*/ 531 w 1456"/>
                  <a:gd name="T91" fmla="*/ 2361 h 3787"/>
                  <a:gd name="T92" fmla="*/ 497 w 1456"/>
                  <a:gd name="T93" fmla="*/ 2432 h 3787"/>
                  <a:gd name="T94" fmla="*/ 463 w 1456"/>
                  <a:gd name="T95" fmla="*/ 2505 h 3787"/>
                  <a:gd name="T96" fmla="*/ 431 w 1456"/>
                  <a:gd name="T97" fmla="*/ 2578 h 3787"/>
                  <a:gd name="T98" fmla="*/ 400 w 1456"/>
                  <a:gd name="T99" fmla="*/ 2652 h 3787"/>
                  <a:gd name="T100" fmla="*/ 370 w 1456"/>
                  <a:gd name="T101" fmla="*/ 2727 h 3787"/>
                  <a:gd name="T102" fmla="*/ 340 w 1456"/>
                  <a:gd name="T103" fmla="*/ 2802 h 3787"/>
                  <a:gd name="T104" fmla="*/ 312 w 1456"/>
                  <a:gd name="T105" fmla="*/ 2876 h 3787"/>
                  <a:gd name="T106" fmla="*/ 284 w 1456"/>
                  <a:gd name="T107" fmla="*/ 2952 h 3787"/>
                  <a:gd name="T108" fmla="*/ 257 w 1456"/>
                  <a:gd name="T109" fmla="*/ 3028 h 3787"/>
                  <a:gd name="T110" fmla="*/ 230 w 1456"/>
                  <a:gd name="T111" fmla="*/ 3104 h 3787"/>
                  <a:gd name="T112" fmla="*/ 205 w 1456"/>
                  <a:gd name="T113" fmla="*/ 3180 h 3787"/>
                  <a:gd name="T114" fmla="*/ 154 w 1456"/>
                  <a:gd name="T115" fmla="*/ 3333 h 3787"/>
                  <a:gd name="T116" fmla="*/ 103 w 1456"/>
                  <a:gd name="T117" fmla="*/ 3486 h 3787"/>
                  <a:gd name="T118" fmla="*/ 52 w 1456"/>
                  <a:gd name="T119" fmla="*/ 3638 h 3787"/>
                  <a:gd name="T120" fmla="*/ 0 w 1456"/>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6" h="3787">
                    <a:moveTo>
                      <a:pt x="1454" y="0"/>
                    </a:moveTo>
                    <a:lnTo>
                      <a:pt x="1455" y="52"/>
                    </a:lnTo>
                    <a:lnTo>
                      <a:pt x="1456" y="104"/>
                    </a:lnTo>
                    <a:lnTo>
                      <a:pt x="1455" y="158"/>
                    </a:lnTo>
                    <a:lnTo>
                      <a:pt x="1453" y="214"/>
                    </a:lnTo>
                    <a:lnTo>
                      <a:pt x="1449" y="271"/>
                    </a:lnTo>
                    <a:lnTo>
                      <a:pt x="1445" y="329"/>
                    </a:lnTo>
                    <a:lnTo>
                      <a:pt x="1440" y="387"/>
                    </a:lnTo>
                    <a:lnTo>
                      <a:pt x="1433" y="446"/>
                    </a:lnTo>
                    <a:lnTo>
                      <a:pt x="1425" y="506"/>
                    </a:lnTo>
                    <a:lnTo>
                      <a:pt x="1417" y="566"/>
                    </a:lnTo>
                    <a:lnTo>
                      <a:pt x="1408" y="626"/>
                    </a:lnTo>
                    <a:lnTo>
                      <a:pt x="1398" y="685"/>
                    </a:lnTo>
                    <a:lnTo>
                      <a:pt x="1388" y="745"/>
                    </a:lnTo>
                    <a:lnTo>
                      <a:pt x="1377" y="803"/>
                    </a:lnTo>
                    <a:lnTo>
                      <a:pt x="1365" y="861"/>
                    </a:lnTo>
                    <a:lnTo>
                      <a:pt x="1354" y="917"/>
                    </a:lnTo>
                    <a:lnTo>
                      <a:pt x="1341" y="973"/>
                    </a:lnTo>
                    <a:lnTo>
                      <a:pt x="1328" y="1027"/>
                    </a:lnTo>
                    <a:lnTo>
                      <a:pt x="1315" y="1079"/>
                    </a:lnTo>
                    <a:lnTo>
                      <a:pt x="1302" y="1130"/>
                    </a:lnTo>
                    <a:lnTo>
                      <a:pt x="1288" y="1179"/>
                    </a:lnTo>
                    <a:lnTo>
                      <a:pt x="1274" y="1225"/>
                    </a:lnTo>
                    <a:lnTo>
                      <a:pt x="1261" y="1269"/>
                    </a:lnTo>
                    <a:lnTo>
                      <a:pt x="1248" y="1310"/>
                    </a:lnTo>
                    <a:lnTo>
                      <a:pt x="1234" y="1348"/>
                    </a:lnTo>
                    <a:lnTo>
                      <a:pt x="1221" y="1384"/>
                    </a:lnTo>
                    <a:lnTo>
                      <a:pt x="1207" y="1416"/>
                    </a:lnTo>
                    <a:lnTo>
                      <a:pt x="1195" y="1445"/>
                    </a:lnTo>
                    <a:lnTo>
                      <a:pt x="1183" y="1469"/>
                    </a:lnTo>
                    <a:lnTo>
                      <a:pt x="1170" y="1491"/>
                    </a:lnTo>
                    <a:lnTo>
                      <a:pt x="1159" y="1508"/>
                    </a:lnTo>
                    <a:lnTo>
                      <a:pt x="1147" y="1520"/>
                    </a:lnTo>
                    <a:lnTo>
                      <a:pt x="1088" y="1577"/>
                    </a:lnTo>
                    <a:lnTo>
                      <a:pt x="1029" y="1635"/>
                    </a:lnTo>
                    <a:lnTo>
                      <a:pt x="973" y="1695"/>
                    </a:lnTo>
                    <a:lnTo>
                      <a:pt x="920" y="1756"/>
                    </a:lnTo>
                    <a:lnTo>
                      <a:pt x="869" y="1819"/>
                    </a:lnTo>
                    <a:lnTo>
                      <a:pt x="820" y="1883"/>
                    </a:lnTo>
                    <a:lnTo>
                      <a:pt x="773" y="1947"/>
                    </a:lnTo>
                    <a:lnTo>
                      <a:pt x="728" y="2014"/>
                    </a:lnTo>
                    <a:lnTo>
                      <a:pt x="686" y="2082"/>
                    </a:lnTo>
                    <a:lnTo>
                      <a:pt x="644" y="2149"/>
                    </a:lnTo>
                    <a:lnTo>
                      <a:pt x="605" y="2219"/>
                    </a:lnTo>
                    <a:lnTo>
                      <a:pt x="567" y="2289"/>
                    </a:lnTo>
                    <a:lnTo>
                      <a:pt x="531" y="2361"/>
                    </a:lnTo>
                    <a:lnTo>
                      <a:pt x="497" y="2432"/>
                    </a:lnTo>
                    <a:lnTo>
                      <a:pt x="463" y="2505"/>
                    </a:lnTo>
                    <a:lnTo>
                      <a:pt x="431" y="2578"/>
                    </a:lnTo>
                    <a:lnTo>
                      <a:pt x="400" y="2652"/>
                    </a:lnTo>
                    <a:lnTo>
                      <a:pt x="370" y="2727"/>
                    </a:lnTo>
                    <a:lnTo>
                      <a:pt x="340" y="2802"/>
                    </a:lnTo>
                    <a:lnTo>
                      <a:pt x="312" y="2876"/>
                    </a:lnTo>
                    <a:lnTo>
                      <a:pt x="284" y="2952"/>
                    </a:lnTo>
                    <a:lnTo>
                      <a:pt x="257" y="3028"/>
                    </a:lnTo>
                    <a:lnTo>
                      <a:pt x="230" y="3104"/>
                    </a:lnTo>
                    <a:lnTo>
                      <a:pt x="205" y="3180"/>
                    </a:lnTo>
                    <a:lnTo>
                      <a:pt x="154" y="3333"/>
                    </a:lnTo>
                    <a:lnTo>
                      <a:pt x="103" y="3486"/>
                    </a:lnTo>
                    <a:lnTo>
                      <a:pt x="52" y="3638"/>
                    </a:lnTo>
                    <a:lnTo>
                      <a:pt x="0"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2" name="Freeform 1182"/>
              <p:cNvSpPr>
                <a:spLocks noChangeAspect="1"/>
              </p:cNvSpPr>
              <p:nvPr/>
            </p:nvSpPr>
            <p:spPr bwMode="auto">
              <a:xfrm>
                <a:off x="4331" y="1874"/>
                <a:ext cx="35" cy="95"/>
              </a:xfrm>
              <a:custGeom>
                <a:avLst/>
                <a:gdLst>
                  <a:gd name="T0" fmla="*/ 791 w 791"/>
                  <a:gd name="T1" fmla="*/ 0 h 2103"/>
                  <a:gd name="T2" fmla="*/ 785 w 791"/>
                  <a:gd name="T3" fmla="*/ 1 h 2103"/>
                  <a:gd name="T4" fmla="*/ 778 w 791"/>
                  <a:gd name="T5" fmla="*/ 2 h 2103"/>
                  <a:gd name="T6" fmla="*/ 772 w 791"/>
                  <a:gd name="T7" fmla="*/ 5 h 2103"/>
                  <a:gd name="T8" fmla="*/ 765 w 791"/>
                  <a:gd name="T9" fmla="*/ 10 h 2103"/>
                  <a:gd name="T10" fmla="*/ 757 w 791"/>
                  <a:gd name="T11" fmla="*/ 15 h 2103"/>
                  <a:gd name="T12" fmla="*/ 751 w 791"/>
                  <a:gd name="T13" fmla="*/ 21 h 2103"/>
                  <a:gd name="T14" fmla="*/ 743 w 791"/>
                  <a:gd name="T15" fmla="*/ 27 h 2103"/>
                  <a:gd name="T16" fmla="*/ 736 w 791"/>
                  <a:gd name="T17" fmla="*/ 35 h 2103"/>
                  <a:gd name="T18" fmla="*/ 721 w 791"/>
                  <a:gd name="T19" fmla="*/ 52 h 2103"/>
                  <a:gd name="T20" fmla="*/ 706 w 791"/>
                  <a:gd name="T21" fmla="*/ 71 h 2103"/>
                  <a:gd name="T22" fmla="*/ 691 w 791"/>
                  <a:gd name="T23" fmla="*/ 93 h 2103"/>
                  <a:gd name="T24" fmla="*/ 676 w 791"/>
                  <a:gd name="T25" fmla="*/ 114 h 2103"/>
                  <a:gd name="T26" fmla="*/ 662 w 791"/>
                  <a:gd name="T27" fmla="*/ 137 h 2103"/>
                  <a:gd name="T28" fmla="*/ 649 w 791"/>
                  <a:gd name="T29" fmla="*/ 160 h 2103"/>
                  <a:gd name="T30" fmla="*/ 636 w 791"/>
                  <a:gd name="T31" fmla="*/ 182 h 2103"/>
                  <a:gd name="T32" fmla="*/ 626 w 791"/>
                  <a:gd name="T33" fmla="*/ 203 h 2103"/>
                  <a:gd name="T34" fmla="*/ 617 w 791"/>
                  <a:gd name="T35" fmla="*/ 223 h 2103"/>
                  <a:gd name="T36" fmla="*/ 609 w 791"/>
                  <a:gd name="T37" fmla="*/ 240 h 2103"/>
                  <a:gd name="T38" fmla="*/ 603 w 791"/>
                  <a:gd name="T39" fmla="*/ 255 h 2103"/>
                  <a:gd name="T40" fmla="*/ 599 w 791"/>
                  <a:gd name="T41" fmla="*/ 266 h 2103"/>
                  <a:gd name="T42" fmla="*/ 562 w 791"/>
                  <a:gd name="T43" fmla="*/ 372 h 2103"/>
                  <a:gd name="T44" fmla="*/ 527 w 791"/>
                  <a:gd name="T45" fmla="*/ 474 h 2103"/>
                  <a:gd name="T46" fmla="*/ 493 w 791"/>
                  <a:gd name="T47" fmla="*/ 574 h 2103"/>
                  <a:gd name="T48" fmla="*/ 461 w 791"/>
                  <a:gd name="T49" fmla="*/ 672 h 2103"/>
                  <a:gd name="T50" fmla="*/ 429 w 791"/>
                  <a:gd name="T51" fmla="*/ 769 h 2103"/>
                  <a:gd name="T52" fmla="*/ 398 w 791"/>
                  <a:gd name="T53" fmla="*/ 865 h 2103"/>
                  <a:gd name="T54" fmla="*/ 368 w 791"/>
                  <a:gd name="T55" fmla="*/ 959 h 2103"/>
                  <a:gd name="T56" fmla="*/ 338 w 791"/>
                  <a:gd name="T57" fmla="*/ 1055 h 2103"/>
                  <a:gd name="T58" fmla="*/ 308 w 791"/>
                  <a:gd name="T59" fmla="*/ 1150 h 2103"/>
                  <a:gd name="T60" fmla="*/ 278 w 791"/>
                  <a:gd name="T61" fmla="*/ 1246 h 2103"/>
                  <a:gd name="T62" fmla="*/ 247 w 791"/>
                  <a:gd name="T63" fmla="*/ 1343 h 2103"/>
                  <a:gd name="T64" fmla="*/ 216 w 791"/>
                  <a:gd name="T65" fmla="*/ 1442 h 2103"/>
                  <a:gd name="T66" fmla="*/ 183 w 791"/>
                  <a:gd name="T67" fmla="*/ 1543 h 2103"/>
                  <a:gd name="T68" fmla="*/ 149 w 791"/>
                  <a:gd name="T69" fmla="*/ 1646 h 2103"/>
                  <a:gd name="T70" fmla="*/ 114 w 791"/>
                  <a:gd name="T71" fmla="*/ 1752 h 2103"/>
                  <a:gd name="T72" fmla="*/ 77 w 791"/>
                  <a:gd name="T73" fmla="*/ 1862 h 2103"/>
                  <a:gd name="T74" fmla="*/ 66 w 791"/>
                  <a:gd name="T75" fmla="*/ 1888 h 2103"/>
                  <a:gd name="T76" fmla="*/ 56 w 791"/>
                  <a:gd name="T77" fmla="*/ 1917 h 2103"/>
                  <a:gd name="T78" fmla="*/ 45 w 791"/>
                  <a:gd name="T79" fmla="*/ 1949 h 2103"/>
                  <a:gd name="T80" fmla="*/ 33 w 791"/>
                  <a:gd name="T81" fmla="*/ 1982 h 2103"/>
                  <a:gd name="T82" fmla="*/ 23 w 791"/>
                  <a:gd name="T83" fmla="*/ 2016 h 2103"/>
                  <a:gd name="T84" fmla="*/ 14 w 791"/>
                  <a:gd name="T85" fmla="*/ 2048 h 2103"/>
                  <a:gd name="T86" fmla="*/ 7 w 791"/>
                  <a:gd name="T87" fmla="*/ 2076 h 2103"/>
                  <a:gd name="T88" fmla="*/ 0 w 791"/>
                  <a:gd name="T8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3">
                    <a:moveTo>
                      <a:pt x="791" y="0"/>
                    </a:moveTo>
                    <a:lnTo>
                      <a:pt x="785" y="1"/>
                    </a:lnTo>
                    <a:lnTo>
                      <a:pt x="778" y="2"/>
                    </a:lnTo>
                    <a:lnTo>
                      <a:pt x="772" y="5"/>
                    </a:lnTo>
                    <a:lnTo>
                      <a:pt x="765" y="10"/>
                    </a:lnTo>
                    <a:lnTo>
                      <a:pt x="757" y="15"/>
                    </a:lnTo>
                    <a:lnTo>
                      <a:pt x="751" y="21"/>
                    </a:lnTo>
                    <a:lnTo>
                      <a:pt x="743" y="27"/>
                    </a:lnTo>
                    <a:lnTo>
                      <a:pt x="736" y="35"/>
                    </a:lnTo>
                    <a:lnTo>
                      <a:pt x="721" y="52"/>
                    </a:lnTo>
                    <a:lnTo>
                      <a:pt x="706" y="71"/>
                    </a:lnTo>
                    <a:lnTo>
                      <a:pt x="691" y="93"/>
                    </a:lnTo>
                    <a:lnTo>
                      <a:pt x="676" y="114"/>
                    </a:lnTo>
                    <a:lnTo>
                      <a:pt x="662" y="137"/>
                    </a:lnTo>
                    <a:lnTo>
                      <a:pt x="649" y="160"/>
                    </a:lnTo>
                    <a:lnTo>
                      <a:pt x="636" y="182"/>
                    </a:lnTo>
                    <a:lnTo>
                      <a:pt x="626" y="203"/>
                    </a:lnTo>
                    <a:lnTo>
                      <a:pt x="617" y="223"/>
                    </a:lnTo>
                    <a:lnTo>
                      <a:pt x="609" y="240"/>
                    </a:lnTo>
                    <a:lnTo>
                      <a:pt x="603" y="255"/>
                    </a:lnTo>
                    <a:lnTo>
                      <a:pt x="599" y="266"/>
                    </a:lnTo>
                    <a:lnTo>
                      <a:pt x="562" y="372"/>
                    </a:lnTo>
                    <a:lnTo>
                      <a:pt x="527" y="474"/>
                    </a:lnTo>
                    <a:lnTo>
                      <a:pt x="493" y="574"/>
                    </a:lnTo>
                    <a:lnTo>
                      <a:pt x="461" y="672"/>
                    </a:lnTo>
                    <a:lnTo>
                      <a:pt x="429" y="769"/>
                    </a:lnTo>
                    <a:lnTo>
                      <a:pt x="398" y="865"/>
                    </a:lnTo>
                    <a:lnTo>
                      <a:pt x="368" y="959"/>
                    </a:lnTo>
                    <a:lnTo>
                      <a:pt x="338" y="1055"/>
                    </a:lnTo>
                    <a:lnTo>
                      <a:pt x="308" y="1150"/>
                    </a:lnTo>
                    <a:lnTo>
                      <a:pt x="278" y="1246"/>
                    </a:lnTo>
                    <a:lnTo>
                      <a:pt x="247" y="1343"/>
                    </a:lnTo>
                    <a:lnTo>
                      <a:pt x="216" y="1442"/>
                    </a:lnTo>
                    <a:lnTo>
                      <a:pt x="183" y="1543"/>
                    </a:lnTo>
                    <a:lnTo>
                      <a:pt x="149" y="1646"/>
                    </a:lnTo>
                    <a:lnTo>
                      <a:pt x="114" y="1752"/>
                    </a:lnTo>
                    <a:lnTo>
                      <a:pt x="77" y="1862"/>
                    </a:lnTo>
                    <a:lnTo>
                      <a:pt x="66" y="1888"/>
                    </a:lnTo>
                    <a:lnTo>
                      <a:pt x="56" y="1917"/>
                    </a:lnTo>
                    <a:lnTo>
                      <a:pt x="45" y="1949"/>
                    </a:lnTo>
                    <a:lnTo>
                      <a:pt x="33" y="1982"/>
                    </a:lnTo>
                    <a:lnTo>
                      <a:pt x="23" y="2016"/>
                    </a:lnTo>
                    <a:lnTo>
                      <a:pt x="14" y="2048"/>
                    </a:lnTo>
                    <a:lnTo>
                      <a:pt x="7" y="2076"/>
                    </a:lnTo>
                    <a:lnTo>
                      <a:pt x="0" y="21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3" name="Freeform 1183"/>
              <p:cNvSpPr>
                <a:spLocks noChangeAspect="1"/>
              </p:cNvSpPr>
              <p:nvPr/>
            </p:nvSpPr>
            <p:spPr bwMode="auto">
              <a:xfrm>
                <a:off x="4345" y="1830"/>
                <a:ext cx="50" cy="217"/>
              </a:xfrm>
              <a:custGeom>
                <a:avLst/>
                <a:gdLst>
                  <a:gd name="T0" fmla="*/ 6 w 1110"/>
                  <a:gd name="T1" fmla="*/ 4649 h 4774"/>
                  <a:gd name="T2" fmla="*/ 16 w 1110"/>
                  <a:gd name="T3" fmla="*/ 4466 h 4774"/>
                  <a:gd name="T4" fmla="*/ 25 w 1110"/>
                  <a:gd name="T5" fmla="*/ 4345 h 4774"/>
                  <a:gd name="T6" fmla="*/ 38 w 1110"/>
                  <a:gd name="T7" fmla="*/ 4227 h 4774"/>
                  <a:gd name="T8" fmla="*/ 53 w 1110"/>
                  <a:gd name="T9" fmla="*/ 4110 h 4774"/>
                  <a:gd name="T10" fmla="*/ 73 w 1110"/>
                  <a:gd name="T11" fmla="*/ 3996 h 4774"/>
                  <a:gd name="T12" fmla="*/ 98 w 1110"/>
                  <a:gd name="T13" fmla="*/ 3883 h 4774"/>
                  <a:gd name="T14" fmla="*/ 127 w 1110"/>
                  <a:gd name="T15" fmla="*/ 3772 h 4774"/>
                  <a:gd name="T16" fmla="*/ 164 w 1110"/>
                  <a:gd name="T17" fmla="*/ 3665 h 4774"/>
                  <a:gd name="T18" fmla="*/ 206 w 1110"/>
                  <a:gd name="T19" fmla="*/ 3558 h 4774"/>
                  <a:gd name="T20" fmla="*/ 256 w 1110"/>
                  <a:gd name="T21" fmla="*/ 3454 h 4774"/>
                  <a:gd name="T22" fmla="*/ 313 w 1110"/>
                  <a:gd name="T23" fmla="*/ 3353 h 4774"/>
                  <a:gd name="T24" fmla="*/ 379 w 1110"/>
                  <a:gd name="T25" fmla="*/ 3253 h 4774"/>
                  <a:gd name="T26" fmla="*/ 455 w 1110"/>
                  <a:gd name="T27" fmla="*/ 3156 h 4774"/>
                  <a:gd name="T28" fmla="*/ 541 w 1110"/>
                  <a:gd name="T29" fmla="*/ 3060 h 4774"/>
                  <a:gd name="T30" fmla="*/ 615 w 1110"/>
                  <a:gd name="T31" fmla="*/ 2984 h 4774"/>
                  <a:gd name="T32" fmla="*/ 668 w 1110"/>
                  <a:gd name="T33" fmla="*/ 2922 h 4774"/>
                  <a:gd name="T34" fmla="*/ 715 w 1110"/>
                  <a:gd name="T35" fmla="*/ 2853 h 4774"/>
                  <a:gd name="T36" fmla="*/ 757 w 1110"/>
                  <a:gd name="T37" fmla="*/ 2781 h 4774"/>
                  <a:gd name="T38" fmla="*/ 797 w 1110"/>
                  <a:gd name="T39" fmla="*/ 2704 h 4774"/>
                  <a:gd name="T40" fmla="*/ 831 w 1110"/>
                  <a:gd name="T41" fmla="*/ 2624 h 4774"/>
                  <a:gd name="T42" fmla="*/ 862 w 1110"/>
                  <a:gd name="T43" fmla="*/ 2541 h 4774"/>
                  <a:gd name="T44" fmla="*/ 889 w 1110"/>
                  <a:gd name="T45" fmla="*/ 2456 h 4774"/>
                  <a:gd name="T46" fmla="*/ 911 w 1110"/>
                  <a:gd name="T47" fmla="*/ 2371 h 4774"/>
                  <a:gd name="T48" fmla="*/ 932 w 1110"/>
                  <a:gd name="T49" fmla="*/ 2284 h 4774"/>
                  <a:gd name="T50" fmla="*/ 948 w 1110"/>
                  <a:gd name="T51" fmla="*/ 2197 h 4774"/>
                  <a:gd name="T52" fmla="*/ 963 w 1110"/>
                  <a:gd name="T53" fmla="*/ 2110 h 4774"/>
                  <a:gd name="T54" fmla="*/ 978 w 1110"/>
                  <a:gd name="T55" fmla="*/ 1984 h 4774"/>
                  <a:gd name="T56" fmla="*/ 992 w 1110"/>
                  <a:gd name="T57" fmla="*/ 1823 h 4774"/>
                  <a:gd name="T58" fmla="*/ 1000 w 1110"/>
                  <a:gd name="T59" fmla="*/ 1638 h 4774"/>
                  <a:gd name="T60" fmla="*/ 1012 w 1110"/>
                  <a:gd name="T61" fmla="*/ 1419 h 4774"/>
                  <a:gd name="T62" fmla="*/ 1027 w 1110"/>
                  <a:gd name="T63" fmla="*/ 1201 h 4774"/>
                  <a:gd name="T64" fmla="*/ 1043 w 1110"/>
                  <a:gd name="T65" fmla="*/ 982 h 4774"/>
                  <a:gd name="T66" fmla="*/ 1060 w 1110"/>
                  <a:gd name="T67" fmla="*/ 764 h 4774"/>
                  <a:gd name="T68" fmla="*/ 1076 w 1110"/>
                  <a:gd name="T69" fmla="*/ 545 h 4774"/>
                  <a:gd name="T70" fmla="*/ 1092 w 1110"/>
                  <a:gd name="T71" fmla="*/ 327 h 4774"/>
                  <a:gd name="T72" fmla="*/ 1104 w 1110"/>
                  <a:gd name="T73" fmla="*/ 108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0" h="4774">
                    <a:moveTo>
                      <a:pt x="0" y="4774"/>
                    </a:moveTo>
                    <a:lnTo>
                      <a:pt x="6" y="4649"/>
                    </a:lnTo>
                    <a:lnTo>
                      <a:pt x="12" y="4526"/>
                    </a:lnTo>
                    <a:lnTo>
                      <a:pt x="16" y="4466"/>
                    </a:lnTo>
                    <a:lnTo>
                      <a:pt x="20" y="4405"/>
                    </a:lnTo>
                    <a:lnTo>
                      <a:pt x="25" y="4345"/>
                    </a:lnTo>
                    <a:lnTo>
                      <a:pt x="30" y="4285"/>
                    </a:lnTo>
                    <a:lnTo>
                      <a:pt x="38" y="4227"/>
                    </a:lnTo>
                    <a:lnTo>
                      <a:pt x="45" y="4168"/>
                    </a:lnTo>
                    <a:lnTo>
                      <a:pt x="53" y="4110"/>
                    </a:lnTo>
                    <a:lnTo>
                      <a:pt x="62" y="4052"/>
                    </a:lnTo>
                    <a:lnTo>
                      <a:pt x="73" y="3996"/>
                    </a:lnTo>
                    <a:lnTo>
                      <a:pt x="84" y="3939"/>
                    </a:lnTo>
                    <a:lnTo>
                      <a:pt x="98" y="3883"/>
                    </a:lnTo>
                    <a:lnTo>
                      <a:pt x="112" y="3828"/>
                    </a:lnTo>
                    <a:lnTo>
                      <a:pt x="127" y="3772"/>
                    </a:lnTo>
                    <a:lnTo>
                      <a:pt x="144" y="3718"/>
                    </a:lnTo>
                    <a:lnTo>
                      <a:pt x="164" y="3665"/>
                    </a:lnTo>
                    <a:lnTo>
                      <a:pt x="183" y="3611"/>
                    </a:lnTo>
                    <a:lnTo>
                      <a:pt x="206" y="3558"/>
                    </a:lnTo>
                    <a:lnTo>
                      <a:pt x="230" y="3506"/>
                    </a:lnTo>
                    <a:lnTo>
                      <a:pt x="256" y="3454"/>
                    </a:lnTo>
                    <a:lnTo>
                      <a:pt x="283" y="3403"/>
                    </a:lnTo>
                    <a:lnTo>
                      <a:pt x="313" y="3353"/>
                    </a:lnTo>
                    <a:lnTo>
                      <a:pt x="345" y="3302"/>
                    </a:lnTo>
                    <a:lnTo>
                      <a:pt x="379" y="3253"/>
                    </a:lnTo>
                    <a:lnTo>
                      <a:pt x="416" y="3204"/>
                    </a:lnTo>
                    <a:lnTo>
                      <a:pt x="455" y="3156"/>
                    </a:lnTo>
                    <a:lnTo>
                      <a:pt x="496" y="3108"/>
                    </a:lnTo>
                    <a:lnTo>
                      <a:pt x="541" y="3060"/>
                    </a:lnTo>
                    <a:lnTo>
                      <a:pt x="587" y="3014"/>
                    </a:lnTo>
                    <a:lnTo>
                      <a:pt x="615" y="2984"/>
                    </a:lnTo>
                    <a:lnTo>
                      <a:pt x="642" y="2954"/>
                    </a:lnTo>
                    <a:lnTo>
                      <a:pt x="668" y="2922"/>
                    </a:lnTo>
                    <a:lnTo>
                      <a:pt x="691" y="2888"/>
                    </a:lnTo>
                    <a:lnTo>
                      <a:pt x="715" y="2853"/>
                    </a:lnTo>
                    <a:lnTo>
                      <a:pt x="737" y="2817"/>
                    </a:lnTo>
                    <a:lnTo>
                      <a:pt x="757" y="2781"/>
                    </a:lnTo>
                    <a:lnTo>
                      <a:pt x="778" y="2743"/>
                    </a:lnTo>
                    <a:lnTo>
                      <a:pt x="797" y="2704"/>
                    </a:lnTo>
                    <a:lnTo>
                      <a:pt x="814" y="2664"/>
                    </a:lnTo>
                    <a:lnTo>
                      <a:pt x="831" y="2624"/>
                    </a:lnTo>
                    <a:lnTo>
                      <a:pt x="847" y="2583"/>
                    </a:lnTo>
                    <a:lnTo>
                      <a:pt x="862" y="2541"/>
                    </a:lnTo>
                    <a:lnTo>
                      <a:pt x="875" y="2499"/>
                    </a:lnTo>
                    <a:lnTo>
                      <a:pt x="889" y="2456"/>
                    </a:lnTo>
                    <a:lnTo>
                      <a:pt x="901" y="2414"/>
                    </a:lnTo>
                    <a:lnTo>
                      <a:pt x="911" y="2371"/>
                    </a:lnTo>
                    <a:lnTo>
                      <a:pt x="923" y="2327"/>
                    </a:lnTo>
                    <a:lnTo>
                      <a:pt x="932" y="2284"/>
                    </a:lnTo>
                    <a:lnTo>
                      <a:pt x="940" y="2241"/>
                    </a:lnTo>
                    <a:lnTo>
                      <a:pt x="948" y="2197"/>
                    </a:lnTo>
                    <a:lnTo>
                      <a:pt x="956" y="2154"/>
                    </a:lnTo>
                    <a:lnTo>
                      <a:pt x="963" y="2110"/>
                    </a:lnTo>
                    <a:lnTo>
                      <a:pt x="968" y="2068"/>
                    </a:lnTo>
                    <a:lnTo>
                      <a:pt x="978" y="1984"/>
                    </a:lnTo>
                    <a:lnTo>
                      <a:pt x="986" y="1902"/>
                    </a:lnTo>
                    <a:lnTo>
                      <a:pt x="992" y="1823"/>
                    </a:lnTo>
                    <a:lnTo>
                      <a:pt x="995" y="1747"/>
                    </a:lnTo>
                    <a:lnTo>
                      <a:pt x="1000" y="1638"/>
                    </a:lnTo>
                    <a:lnTo>
                      <a:pt x="1006" y="1529"/>
                    </a:lnTo>
                    <a:lnTo>
                      <a:pt x="1012" y="1419"/>
                    </a:lnTo>
                    <a:lnTo>
                      <a:pt x="1020" y="1310"/>
                    </a:lnTo>
                    <a:lnTo>
                      <a:pt x="1027" y="1201"/>
                    </a:lnTo>
                    <a:lnTo>
                      <a:pt x="1035" y="1092"/>
                    </a:lnTo>
                    <a:lnTo>
                      <a:pt x="1043" y="982"/>
                    </a:lnTo>
                    <a:lnTo>
                      <a:pt x="1052" y="873"/>
                    </a:lnTo>
                    <a:lnTo>
                      <a:pt x="1060" y="764"/>
                    </a:lnTo>
                    <a:lnTo>
                      <a:pt x="1068" y="655"/>
                    </a:lnTo>
                    <a:lnTo>
                      <a:pt x="1076" y="545"/>
                    </a:lnTo>
                    <a:lnTo>
                      <a:pt x="1085" y="436"/>
                    </a:lnTo>
                    <a:lnTo>
                      <a:pt x="1092" y="327"/>
                    </a:lnTo>
                    <a:lnTo>
                      <a:pt x="1098" y="218"/>
                    </a:lnTo>
                    <a:lnTo>
                      <a:pt x="1104" y="108"/>
                    </a:lnTo>
                    <a:lnTo>
                      <a:pt x="111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4" name="Freeform 1184"/>
              <p:cNvSpPr>
                <a:spLocks noChangeAspect="1"/>
              </p:cNvSpPr>
              <p:nvPr/>
            </p:nvSpPr>
            <p:spPr bwMode="auto">
              <a:xfrm>
                <a:off x="4349" y="1833"/>
                <a:ext cx="46" cy="175"/>
              </a:xfrm>
              <a:custGeom>
                <a:avLst/>
                <a:gdLst>
                  <a:gd name="T0" fmla="*/ 0 w 1008"/>
                  <a:gd name="T1" fmla="*/ 3737 h 3850"/>
                  <a:gd name="T2" fmla="*/ 2 w 1008"/>
                  <a:gd name="T3" fmla="*/ 3565 h 3850"/>
                  <a:gd name="T4" fmla="*/ 6 w 1008"/>
                  <a:gd name="T5" fmla="*/ 3448 h 3850"/>
                  <a:gd name="T6" fmla="*/ 13 w 1008"/>
                  <a:gd name="T7" fmla="*/ 3332 h 3850"/>
                  <a:gd name="T8" fmla="*/ 24 w 1008"/>
                  <a:gd name="T9" fmla="*/ 3215 h 3850"/>
                  <a:gd name="T10" fmla="*/ 38 w 1008"/>
                  <a:gd name="T11" fmla="*/ 3100 h 3850"/>
                  <a:gd name="T12" fmla="*/ 59 w 1008"/>
                  <a:gd name="T13" fmla="*/ 2986 h 3850"/>
                  <a:gd name="T14" fmla="*/ 86 w 1008"/>
                  <a:gd name="T15" fmla="*/ 2875 h 3850"/>
                  <a:gd name="T16" fmla="*/ 120 w 1008"/>
                  <a:gd name="T17" fmla="*/ 2768 h 3850"/>
                  <a:gd name="T18" fmla="*/ 162 w 1008"/>
                  <a:gd name="T19" fmla="*/ 2663 h 3850"/>
                  <a:gd name="T20" fmla="*/ 213 w 1008"/>
                  <a:gd name="T21" fmla="*/ 2563 h 3850"/>
                  <a:gd name="T22" fmla="*/ 274 w 1008"/>
                  <a:gd name="T23" fmla="*/ 2470 h 3850"/>
                  <a:gd name="T24" fmla="*/ 345 w 1008"/>
                  <a:gd name="T25" fmla="*/ 2381 h 3850"/>
                  <a:gd name="T26" fmla="*/ 428 w 1008"/>
                  <a:gd name="T27" fmla="*/ 2300 h 3850"/>
                  <a:gd name="T28" fmla="*/ 522 w 1008"/>
                  <a:gd name="T29" fmla="*/ 2225 h 3850"/>
                  <a:gd name="T30" fmla="*/ 603 w 1008"/>
                  <a:gd name="T31" fmla="*/ 2170 h 3850"/>
                  <a:gd name="T32" fmla="*/ 655 w 1008"/>
                  <a:gd name="T33" fmla="*/ 2123 h 3850"/>
                  <a:gd name="T34" fmla="*/ 699 w 1008"/>
                  <a:gd name="T35" fmla="*/ 2071 h 3850"/>
                  <a:gd name="T36" fmla="*/ 737 w 1008"/>
                  <a:gd name="T37" fmla="*/ 2014 h 3850"/>
                  <a:gd name="T38" fmla="*/ 768 w 1008"/>
                  <a:gd name="T39" fmla="*/ 1951 h 3850"/>
                  <a:gd name="T40" fmla="*/ 793 w 1008"/>
                  <a:gd name="T41" fmla="*/ 1885 h 3850"/>
                  <a:gd name="T42" fmla="*/ 814 w 1008"/>
                  <a:gd name="T43" fmla="*/ 1816 h 3850"/>
                  <a:gd name="T44" fmla="*/ 831 w 1008"/>
                  <a:gd name="T45" fmla="*/ 1744 h 3850"/>
                  <a:gd name="T46" fmla="*/ 843 w 1008"/>
                  <a:gd name="T47" fmla="*/ 1669 h 3850"/>
                  <a:gd name="T48" fmla="*/ 852 w 1008"/>
                  <a:gd name="T49" fmla="*/ 1592 h 3850"/>
                  <a:gd name="T50" fmla="*/ 862 w 1008"/>
                  <a:gd name="T51" fmla="*/ 1475 h 3850"/>
                  <a:gd name="T52" fmla="*/ 870 w 1008"/>
                  <a:gd name="T53" fmla="*/ 1318 h 3850"/>
                  <a:gd name="T54" fmla="*/ 876 w 1008"/>
                  <a:gd name="T55" fmla="*/ 1163 h 3850"/>
                  <a:gd name="T56" fmla="*/ 880 w 1008"/>
                  <a:gd name="T57" fmla="*/ 1049 h 3850"/>
                  <a:gd name="T58" fmla="*/ 884 w 1008"/>
                  <a:gd name="T59" fmla="*/ 971 h 3850"/>
                  <a:gd name="T60" fmla="*/ 889 w 1008"/>
                  <a:gd name="T61" fmla="*/ 898 h 3850"/>
                  <a:gd name="T62" fmla="*/ 898 w 1008"/>
                  <a:gd name="T63" fmla="*/ 825 h 3850"/>
                  <a:gd name="T64" fmla="*/ 912 w 1008"/>
                  <a:gd name="T65" fmla="*/ 720 h 3850"/>
                  <a:gd name="T66" fmla="*/ 934 w 1008"/>
                  <a:gd name="T67" fmla="*/ 586 h 3850"/>
                  <a:gd name="T68" fmla="*/ 950 w 1008"/>
                  <a:gd name="T69" fmla="*/ 496 h 3850"/>
                  <a:gd name="T70" fmla="*/ 962 w 1008"/>
                  <a:gd name="T71" fmla="*/ 437 h 3850"/>
                  <a:gd name="T72" fmla="*/ 974 w 1008"/>
                  <a:gd name="T73" fmla="*/ 331 h 3850"/>
                  <a:gd name="T74" fmla="*/ 986 w 1008"/>
                  <a:gd name="T75" fmla="*/ 179 h 3850"/>
                  <a:gd name="T76" fmla="*/ 996 w 1008"/>
                  <a:gd name="T77" fmla="*/ 76 h 3850"/>
                  <a:gd name="T78" fmla="*/ 1003 w 1008"/>
                  <a:gd name="T79" fmla="*/ 21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8" h="3850">
                    <a:moveTo>
                      <a:pt x="0" y="3850"/>
                    </a:moveTo>
                    <a:lnTo>
                      <a:pt x="0" y="3737"/>
                    </a:lnTo>
                    <a:lnTo>
                      <a:pt x="1" y="3622"/>
                    </a:lnTo>
                    <a:lnTo>
                      <a:pt x="2" y="3565"/>
                    </a:lnTo>
                    <a:lnTo>
                      <a:pt x="4" y="3506"/>
                    </a:lnTo>
                    <a:lnTo>
                      <a:pt x="6" y="3448"/>
                    </a:lnTo>
                    <a:lnTo>
                      <a:pt x="10" y="3389"/>
                    </a:lnTo>
                    <a:lnTo>
                      <a:pt x="13" y="3332"/>
                    </a:lnTo>
                    <a:lnTo>
                      <a:pt x="18" y="3273"/>
                    </a:lnTo>
                    <a:lnTo>
                      <a:pt x="24" y="3215"/>
                    </a:lnTo>
                    <a:lnTo>
                      <a:pt x="30" y="3157"/>
                    </a:lnTo>
                    <a:lnTo>
                      <a:pt x="38" y="3100"/>
                    </a:lnTo>
                    <a:lnTo>
                      <a:pt x="49" y="3042"/>
                    </a:lnTo>
                    <a:lnTo>
                      <a:pt x="59" y="2986"/>
                    </a:lnTo>
                    <a:lnTo>
                      <a:pt x="73" y="2931"/>
                    </a:lnTo>
                    <a:lnTo>
                      <a:pt x="86" y="2875"/>
                    </a:lnTo>
                    <a:lnTo>
                      <a:pt x="102" y="2821"/>
                    </a:lnTo>
                    <a:lnTo>
                      <a:pt x="120" y="2768"/>
                    </a:lnTo>
                    <a:lnTo>
                      <a:pt x="141" y="2715"/>
                    </a:lnTo>
                    <a:lnTo>
                      <a:pt x="162" y="2663"/>
                    </a:lnTo>
                    <a:lnTo>
                      <a:pt x="187" y="2613"/>
                    </a:lnTo>
                    <a:lnTo>
                      <a:pt x="213" y="2563"/>
                    </a:lnTo>
                    <a:lnTo>
                      <a:pt x="242" y="2516"/>
                    </a:lnTo>
                    <a:lnTo>
                      <a:pt x="274" y="2470"/>
                    </a:lnTo>
                    <a:lnTo>
                      <a:pt x="308" y="2425"/>
                    </a:lnTo>
                    <a:lnTo>
                      <a:pt x="345" y="2381"/>
                    </a:lnTo>
                    <a:lnTo>
                      <a:pt x="384" y="2340"/>
                    </a:lnTo>
                    <a:lnTo>
                      <a:pt x="428" y="2300"/>
                    </a:lnTo>
                    <a:lnTo>
                      <a:pt x="473" y="2262"/>
                    </a:lnTo>
                    <a:lnTo>
                      <a:pt x="522" y="2225"/>
                    </a:lnTo>
                    <a:lnTo>
                      <a:pt x="574" y="2191"/>
                    </a:lnTo>
                    <a:lnTo>
                      <a:pt x="603" y="2170"/>
                    </a:lnTo>
                    <a:lnTo>
                      <a:pt x="630" y="2147"/>
                    </a:lnTo>
                    <a:lnTo>
                      <a:pt x="655" y="2123"/>
                    </a:lnTo>
                    <a:lnTo>
                      <a:pt x="678" y="2098"/>
                    </a:lnTo>
                    <a:lnTo>
                      <a:pt x="699" y="2071"/>
                    </a:lnTo>
                    <a:lnTo>
                      <a:pt x="719" y="2042"/>
                    </a:lnTo>
                    <a:lnTo>
                      <a:pt x="737" y="2014"/>
                    </a:lnTo>
                    <a:lnTo>
                      <a:pt x="753" y="1983"/>
                    </a:lnTo>
                    <a:lnTo>
                      <a:pt x="768" y="1951"/>
                    </a:lnTo>
                    <a:lnTo>
                      <a:pt x="781" y="1919"/>
                    </a:lnTo>
                    <a:lnTo>
                      <a:pt x="793" y="1885"/>
                    </a:lnTo>
                    <a:lnTo>
                      <a:pt x="805" y="1852"/>
                    </a:lnTo>
                    <a:lnTo>
                      <a:pt x="814" y="1816"/>
                    </a:lnTo>
                    <a:lnTo>
                      <a:pt x="822" y="1780"/>
                    </a:lnTo>
                    <a:lnTo>
                      <a:pt x="831" y="1744"/>
                    </a:lnTo>
                    <a:lnTo>
                      <a:pt x="837" y="1706"/>
                    </a:lnTo>
                    <a:lnTo>
                      <a:pt x="843" y="1669"/>
                    </a:lnTo>
                    <a:lnTo>
                      <a:pt x="848" y="1631"/>
                    </a:lnTo>
                    <a:lnTo>
                      <a:pt x="852" y="1592"/>
                    </a:lnTo>
                    <a:lnTo>
                      <a:pt x="856" y="1553"/>
                    </a:lnTo>
                    <a:lnTo>
                      <a:pt x="862" y="1475"/>
                    </a:lnTo>
                    <a:lnTo>
                      <a:pt x="867" y="1396"/>
                    </a:lnTo>
                    <a:lnTo>
                      <a:pt x="870" y="1318"/>
                    </a:lnTo>
                    <a:lnTo>
                      <a:pt x="873" y="1240"/>
                    </a:lnTo>
                    <a:lnTo>
                      <a:pt x="876" y="1163"/>
                    </a:lnTo>
                    <a:lnTo>
                      <a:pt x="880" y="1088"/>
                    </a:lnTo>
                    <a:lnTo>
                      <a:pt x="880" y="1049"/>
                    </a:lnTo>
                    <a:lnTo>
                      <a:pt x="882" y="1009"/>
                    </a:lnTo>
                    <a:lnTo>
                      <a:pt x="884" y="971"/>
                    </a:lnTo>
                    <a:lnTo>
                      <a:pt x="886" y="934"/>
                    </a:lnTo>
                    <a:lnTo>
                      <a:pt x="889" y="898"/>
                    </a:lnTo>
                    <a:lnTo>
                      <a:pt x="894" y="861"/>
                    </a:lnTo>
                    <a:lnTo>
                      <a:pt x="898" y="825"/>
                    </a:lnTo>
                    <a:lnTo>
                      <a:pt x="903" y="790"/>
                    </a:lnTo>
                    <a:lnTo>
                      <a:pt x="912" y="720"/>
                    </a:lnTo>
                    <a:lnTo>
                      <a:pt x="923" y="652"/>
                    </a:lnTo>
                    <a:lnTo>
                      <a:pt x="934" y="586"/>
                    </a:lnTo>
                    <a:lnTo>
                      <a:pt x="944" y="519"/>
                    </a:lnTo>
                    <a:lnTo>
                      <a:pt x="950" y="496"/>
                    </a:lnTo>
                    <a:lnTo>
                      <a:pt x="957" y="468"/>
                    </a:lnTo>
                    <a:lnTo>
                      <a:pt x="962" y="437"/>
                    </a:lnTo>
                    <a:lnTo>
                      <a:pt x="967" y="404"/>
                    </a:lnTo>
                    <a:lnTo>
                      <a:pt x="974" y="331"/>
                    </a:lnTo>
                    <a:lnTo>
                      <a:pt x="980" y="254"/>
                    </a:lnTo>
                    <a:lnTo>
                      <a:pt x="986" y="179"/>
                    </a:lnTo>
                    <a:lnTo>
                      <a:pt x="993" y="108"/>
                    </a:lnTo>
                    <a:lnTo>
                      <a:pt x="996" y="76"/>
                    </a:lnTo>
                    <a:lnTo>
                      <a:pt x="999" y="46"/>
                    </a:lnTo>
                    <a:lnTo>
                      <a:pt x="1003" y="21"/>
                    </a:lnTo>
                    <a:lnTo>
                      <a:pt x="100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5" name="Freeform 1185"/>
              <p:cNvSpPr>
                <a:spLocks noChangeAspect="1"/>
              </p:cNvSpPr>
              <p:nvPr/>
            </p:nvSpPr>
            <p:spPr bwMode="auto">
              <a:xfrm>
                <a:off x="4350" y="1843"/>
                <a:ext cx="45" cy="214"/>
              </a:xfrm>
              <a:custGeom>
                <a:avLst/>
                <a:gdLst>
                  <a:gd name="T0" fmla="*/ 2 w 995"/>
                  <a:gd name="T1" fmla="*/ 4667 h 4700"/>
                  <a:gd name="T2" fmla="*/ 9 w 995"/>
                  <a:gd name="T3" fmla="*/ 4600 h 4700"/>
                  <a:gd name="T4" fmla="*/ 20 w 995"/>
                  <a:gd name="T5" fmla="*/ 4533 h 4700"/>
                  <a:gd name="T6" fmla="*/ 32 w 995"/>
                  <a:gd name="T7" fmla="*/ 4467 h 4700"/>
                  <a:gd name="T8" fmla="*/ 47 w 995"/>
                  <a:gd name="T9" fmla="*/ 4401 h 4700"/>
                  <a:gd name="T10" fmla="*/ 64 w 995"/>
                  <a:gd name="T11" fmla="*/ 4335 h 4700"/>
                  <a:gd name="T12" fmla="*/ 85 w 995"/>
                  <a:gd name="T13" fmla="*/ 4271 h 4700"/>
                  <a:gd name="T14" fmla="*/ 108 w 995"/>
                  <a:gd name="T15" fmla="*/ 4207 h 4700"/>
                  <a:gd name="T16" fmla="*/ 134 w 995"/>
                  <a:gd name="T17" fmla="*/ 4145 h 4700"/>
                  <a:gd name="T18" fmla="*/ 163 w 995"/>
                  <a:gd name="T19" fmla="*/ 4084 h 4700"/>
                  <a:gd name="T20" fmla="*/ 196 w 995"/>
                  <a:gd name="T21" fmla="*/ 4024 h 4700"/>
                  <a:gd name="T22" fmla="*/ 231 w 995"/>
                  <a:gd name="T23" fmla="*/ 3967 h 4700"/>
                  <a:gd name="T24" fmla="*/ 271 w 995"/>
                  <a:gd name="T25" fmla="*/ 3912 h 4700"/>
                  <a:gd name="T26" fmla="*/ 313 w 995"/>
                  <a:gd name="T27" fmla="*/ 3859 h 4700"/>
                  <a:gd name="T28" fmla="*/ 358 w 995"/>
                  <a:gd name="T29" fmla="*/ 3808 h 4700"/>
                  <a:gd name="T30" fmla="*/ 408 w 995"/>
                  <a:gd name="T31" fmla="*/ 3760 h 4700"/>
                  <a:gd name="T32" fmla="*/ 450 w 995"/>
                  <a:gd name="T33" fmla="*/ 3722 h 4700"/>
                  <a:gd name="T34" fmla="*/ 483 w 995"/>
                  <a:gd name="T35" fmla="*/ 3690 h 4700"/>
                  <a:gd name="T36" fmla="*/ 511 w 995"/>
                  <a:gd name="T37" fmla="*/ 3658 h 4700"/>
                  <a:gd name="T38" fmla="*/ 537 w 995"/>
                  <a:gd name="T39" fmla="*/ 3625 h 4700"/>
                  <a:gd name="T40" fmla="*/ 560 w 995"/>
                  <a:gd name="T41" fmla="*/ 3593 h 4700"/>
                  <a:gd name="T42" fmla="*/ 580 w 995"/>
                  <a:gd name="T43" fmla="*/ 3559 h 4700"/>
                  <a:gd name="T44" fmla="*/ 606 w 995"/>
                  <a:gd name="T45" fmla="*/ 3508 h 4700"/>
                  <a:gd name="T46" fmla="*/ 635 w 995"/>
                  <a:gd name="T47" fmla="*/ 3438 h 4700"/>
                  <a:gd name="T48" fmla="*/ 659 w 995"/>
                  <a:gd name="T49" fmla="*/ 3366 h 4700"/>
                  <a:gd name="T50" fmla="*/ 691 w 995"/>
                  <a:gd name="T51" fmla="*/ 3255 h 4700"/>
                  <a:gd name="T52" fmla="*/ 717 w 995"/>
                  <a:gd name="T53" fmla="*/ 3169 h 4700"/>
                  <a:gd name="T54" fmla="*/ 734 w 995"/>
                  <a:gd name="T55" fmla="*/ 3095 h 4700"/>
                  <a:gd name="T56" fmla="*/ 757 w 995"/>
                  <a:gd name="T57" fmla="*/ 2993 h 4700"/>
                  <a:gd name="T58" fmla="*/ 775 w 995"/>
                  <a:gd name="T59" fmla="*/ 2908 h 4700"/>
                  <a:gd name="T60" fmla="*/ 779 w 995"/>
                  <a:gd name="T61" fmla="*/ 2850 h 4700"/>
                  <a:gd name="T62" fmla="*/ 783 w 995"/>
                  <a:gd name="T63" fmla="*/ 2745 h 4700"/>
                  <a:gd name="T64" fmla="*/ 798 w 995"/>
                  <a:gd name="T65" fmla="*/ 2526 h 4700"/>
                  <a:gd name="T66" fmla="*/ 830 w 995"/>
                  <a:gd name="T67" fmla="*/ 2143 h 4700"/>
                  <a:gd name="T68" fmla="*/ 870 w 995"/>
                  <a:gd name="T69" fmla="*/ 1698 h 4700"/>
                  <a:gd name="T70" fmla="*/ 912 w 995"/>
                  <a:gd name="T71" fmla="*/ 1229 h 4700"/>
                  <a:gd name="T72" fmla="*/ 950 w 995"/>
                  <a:gd name="T73" fmla="*/ 779 h 4700"/>
                  <a:gd name="T74" fmla="*/ 979 w 995"/>
                  <a:gd name="T75" fmla="*/ 387 h 4700"/>
                  <a:gd name="T76" fmla="*/ 991 w 995"/>
                  <a:gd name="T77" fmla="*/ 157 h 4700"/>
                  <a:gd name="T78" fmla="*/ 995 w 995"/>
                  <a:gd name="T79" fmla="*/ 44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5" h="4700">
                    <a:moveTo>
                      <a:pt x="0" y="4700"/>
                    </a:moveTo>
                    <a:lnTo>
                      <a:pt x="2" y="4667"/>
                    </a:lnTo>
                    <a:lnTo>
                      <a:pt x="6" y="4634"/>
                    </a:lnTo>
                    <a:lnTo>
                      <a:pt x="9" y="4600"/>
                    </a:lnTo>
                    <a:lnTo>
                      <a:pt x="15" y="4567"/>
                    </a:lnTo>
                    <a:lnTo>
                      <a:pt x="20" y="4533"/>
                    </a:lnTo>
                    <a:lnTo>
                      <a:pt x="25" y="4500"/>
                    </a:lnTo>
                    <a:lnTo>
                      <a:pt x="32" y="4467"/>
                    </a:lnTo>
                    <a:lnTo>
                      <a:pt x="39" y="4434"/>
                    </a:lnTo>
                    <a:lnTo>
                      <a:pt x="47" y="4401"/>
                    </a:lnTo>
                    <a:lnTo>
                      <a:pt x="55" y="4368"/>
                    </a:lnTo>
                    <a:lnTo>
                      <a:pt x="64" y="4335"/>
                    </a:lnTo>
                    <a:lnTo>
                      <a:pt x="74" y="4304"/>
                    </a:lnTo>
                    <a:lnTo>
                      <a:pt x="85" y="4271"/>
                    </a:lnTo>
                    <a:lnTo>
                      <a:pt x="96" y="4239"/>
                    </a:lnTo>
                    <a:lnTo>
                      <a:pt x="108" y="4207"/>
                    </a:lnTo>
                    <a:lnTo>
                      <a:pt x="121" y="4176"/>
                    </a:lnTo>
                    <a:lnTo>
                      <a:pt x="134" y="4145"/>
                    </a:lnTo>
                    <a:lnTo>
                      <a:pt x="149" y="4115"/>
                    </a:lnTo>
                    <a:lnTo>
                      <a:pt x="163" y="4084"/>
                    </a:lnTo>
                    <a:lnTo>
                      <a:pt x="180" y="4054"/>
                    </a:lnTo>
                    <a:lnTo>
                      <a:pt x="196" y="4024"/>
                    </a:lnTo>
                    <a:lnTo>
                      <a:pt x="214" y="3996"/>
                    </a:lnTo>
                    <a:lnTo>
                      <a:pt x="231" y="3967"/>
                    </a:lnTo>
                    <a:lnTo>
                      <a:pt x="251" y="3939"/>
                    </a:lnTo>
                    <a:lnTo>
                      <a:pt x="271" y="3912"/>
                    </a:lnTo>
                    <a:lnTo>
                      <a:pt x="291" y="3885"/>
                    </a:lnTo>
                    <a:lnTo>
                      <a:pt x="313" y="3859"/>
                    </a:lnTo>
                    <a:lnTo>
                      <a:pt x="336" y="3834"/>
                    </a:lnTo>
                    <a:lnTo>
                      <a:pt x="358" y="3808"/>
                    </a:lnTo>
                    <a:lnTo>
                      <a:pt x="382" y="3784"/>
                    </a:lnTo>
                    <a:lnTo>
                      <a:pt x="408" y="3760"/>
                    </a:lnTo>
                    <a:lnTo>
                      <a:pt x="434" y="3737"/>
                    </a:lnTo>
                    <a:lnTo>
                      <a:pt x="450" y="3722"/>
                    </a:lnTo>
                    <a:lnTo>
                      <a:pt x="467" y="3707"/>
                    </a:lnTo>
                    <a:lnTo>
                      <a:pt x="483" y="3690"/>
                    </a:lnTo>
                    <a:lnTo>
                      <a:pt x="498" y="3675"/>
                    </a:lnTo>
                    <a:lnTo>
                      <a:pt x="511" y="3658"/>
                    </a:lnTo>
                    <a:lnTo>
                      <a:pt x="525" y="3642"/>
                    </a:lnTo>
                    <a:lnTo>
                      <a:pt x="537" y="3625"/>
                    </a:lnTo>
                    <a:lnTo>
                      <a:pt x="548" y="3609"/>
                    </a:lnTo>
                    <a:lnTo>
                      <a:pt x="560" y="3593"/>
                    </a:lnTo>
                    <a:lnTo>
                      <a:pt x="570" y="3576"/>
                    </a:lnTo>
                    <a:lnTo>
                      <a:pt x="580" y="3559"/>
                    </a:lnTo>
                    <a:lnTo>
                      <a:pt x="590" y="3542"/>
                    </a:lnTo>
                    <a:lnTo>
                      <a:pt x="606" y="3508"/>
                    </a:lnTo>
                    <a:lnTo>
                      <a:pt x="622" y="3473"/>
                    </a:lnTo>
                    <a:lnTo>
                      <a:pt x="635" y="3438"/>
                    </a:lnTo>
                    <a:lnTo>
                      <a:pt x="648" y="3402"/>
                    </a:lnTo>
                    <a:lnTo>
                      <a:pt x="659" y="3366"/>
                    </a:lnTo>
                    <a:lnTo>
                      <a:pt x="670" y="3330"/>
                    </a:lnTo>
                    <a:lnTo>
                      <a:pt x="691" y="3255"/>
                    </a:lnTo>
                    <a:lnTo>
                      <a:pt x="714" y="3180"/>
                    </a:lnTo>
                    <a:lnTo>
                      <a:pt x="717" y="3169"/>
                    </a:lnTo>
                    <a:lnTo>
                      <a:pt x="724" y="3138"/>
                    </a:lnTo>
                    <a:lnTo>
                      <a:pt x="734" y="3095"/>
                    </a:lnTo>
                    <a:lnTo>
                      <a:pt x="746" y="3044"/>
                    </a:lnTo>
                    <a:lnTo>
                      <a:pt x="757" y="2993"/>
                    </a:lnTo>
                    <a:lnTo>
                      <a:pt x="767" y="2945"/>
                    </a:lnTo>
                    <a:lnTo>
                      <a:pt x="775" y="2908"/>
                    </a:lnTo>
                    <a:lnTo>
                      <a:pt x="778" y="2889"/>
                    </a:lnTo>
                    <a:lnTo>
                      <a:pt x="779" y="2850"/>
                    </a:lnTo>
                    <a:lnTo>
                      <a:pt x="780" y="2803"/>
                    </a:lnTo>
                    <a:lnTo>
                      <a:pt x="783" y="2745"/>
                    </a:lnTo>
                    <a:lnTo>
                      <a:pt x="787" y="2680"/>
                    </a:lnTo>
                    <a:lnTo>
                      <a:pt x="798" y="2526"/>
                    </a:lnTo>
                    <a:lnTo>
                      <a:pt x="813" y="2345"/>
                    </a:lnTo>
                    <a:lnTo>
                      <a:pt x="830" y="2143"/>
                    </a:lnTo>
                    <a:lnTo>
                      <a:pt x="850" y="1926"/>
                    </a:lnTo>
                    <a:lnTo>
                      <a:pt x="870" y="1698"/>
                    </a:lnTo>
                    <a:lnTo>
                      <a:pt x="891" y="1464"/>
                    </a:lnTo>
                    <a:lnTo>
                      <a:pt x="912" y="1229"/>
                    </a:lnTo>
                    <a:lnTo>
                      <a:pt x="932" y="1000"/>
                    </a:lnTo>
                    <a:lnTo>
                      <a:pt x="950" y="779"/>
                    </a:lnTo>
                    <a:lnTo>
                      <a:pt x="966" y="573"/>
                    </a:lnTo>
                    <a:lnTo>
                      <a:pt x="979" y="387"/>
                    </a:lnTo>
                    <a:lnTo>
                      <a:pt x="988" y="227"/>
                    </a:lnTo>
                    <a:lnTo>
                      <a:pt x="991" y="157"/>
                    </a:lnTo>
                    <a:lnTo>
                      <a:pt x="995" y="96"/>
                    </a:lnTo>
                    <a:lnTo>
                      <a:pt x="995" y="44"/>
                    </a:lnTo>
                    <a:lnTo>
                      <a:pt x="995"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6" name="Freeform 1186"/>
              <p:cNvSpPr>
                <a:spLocks noChangeAspect="1"/>
              </p:cNvSpPr>
              <p:nvPr/>
            </p:nvSpPr>
            <p:spPr bwMode="auto">
              <a:xfrm>
                <a:off x="4355" y="1854"/>
                <a:ext cx="39" cy="216"/>
              </a:xfrm>
              <a:custGeom>
                <a:avLst/>
                <a:gdLst>
                  <a:gd name="T0" fmla="*/ 5 w 854"/>
                  <a:gd name="T1" fmla="*/ 4709 h 4762"/>
                  <a:gd name="T2" fmla="*/ 16 w 854"/>
                  <a:gd name="T3" fmla="*/ 4608 h 4762"/>
                  <a:gd name="T4" fmla="*/ 31 w 854"/>
                  <a:gd name="T5" fmla="*/ 4517 h 4762"/>
                  <a:gd name="T6" fmla="*/ 46 w 854"/>
                  <a:gd name="T7" fmla="*/ 4433 h 4762"/>
                  <a:gd name="T8" fmla="*/ 65 w 854"/>
                  <a:gd name="T9" fmla="*/ 4357 h 4762"/>
                  <a:gd name="T10" fmla="*/ 85 w 854"/>
                  <a:gd name="T11" fmla="*/ 4287 h 4762"/>
                  <a:gd name="T12" fmla="*/ 109 w 854"/>
                  <a:gd name="T13" fmla="*/ 4223 h 4762"/>
                  <a:gd name="T14" fmla="*/ 135 w 854"/>
                  <a:gd name="T15" fmla="*/ 4164 h 4762"/>
                  <a:gd name="T16" fmla="*/ 164 w 854"/>
                  <a:gd name="T17" fmla="*/ 4110 h 4762"/>
                  <a:gd name="T18" fmla="*/ 196 w 854"/>
                  <a:gd name="T19" fmla="*/ 4060 h 4762"/>
                  <a:gd name="T20" fmla="*/ 230 w 854"/>
                  <a:gd name="T21" fmla="*/ 4013 h 4762"/>
                  <a:gd name="T22" fmla="*/ 267 w 854"/>
                  <a:gd name="T23" fmla="*/ 3969 h 4762"/>
                  <a:gd name="T24" fmla="*/ 306 w 854"/>
                  <a:gd name="T25" fmla="*/ 3927 h 4762"/>
                  <a:gd name="T26" fmla="*/ 350 w 854"/>
                  <a:gd name="T27" fmla="*/ 3886 h 4762"/>
                  <a:gd name="T28" fmla="*/ 420 w 854"/>
                  <a:gd name="T29" fmla="*/ 3827 h 4762"/>
                  <a:gd name="T30" fmla="*/ 489 w 854"/>
                  <a:gd name="T31" fmla="*/ 3772 h 4762"/>
                  <a:gd name="T32" fmla="*/ 523 w 854"/>
                  <a:gd name="T33" fmla="*/ 3734 h 4762"/>
                  <a:gd name="T34" fmla="*/ 555 w 854"/>
                  <a:gd name="T35" fmla="*/ 3685 h 4762"/>
                  <a:gd name="T36" fmla="*/ 585 w 854"/>
                  <a:gd name="T37" fmla="*/ 3627 h 4762"/>
                  <a:gd name="T38" fmla="*/ 613 w 854"/>
                  <a:gd name="T39" fmla="*/ 3560 h 4762"/>
                  <a:gd name="T40" fmla="*/ 639 w 854"/>
                  <a:gd name="T41" fmla="*/ 3485 h 4762"/>
                  <a:gd name="T42" fmla="*/ 663 w 854"/>
                  <a:gd name="T43" fmla="*/ 3404 h 4762"/>
                  <a:gd name="T44" fmla="*/ 684 w 854"/>
                  <a:gd name="T45" fmla="*/ 3317 h 4762"/>
                  <a:gd name="T46" fmla="*/ 704 w 854"/>
                  <a:gd name="T47" fmla="*/ 3227 h 4762"/>
                  <a:gd name="T48" fmla="*/ 721 w 854"/>
                  <a:gd name="T49" fmla="*/ 3132 h 4762"/>
                  <a:gd name="T50" fmla="*/ 735 w 854"/>
                  <a:gd name="T51" fmla="*/ 3037 h 4762"/>
                  <a:gd name="T52" fmla="*/ 746 w 854"/>
                  <a:gd name="T53" fmla="*/ 2939 h 4762"/>
                  <a:gd name="T54" fmla="*/ 756 w 854"/>
                  <a:gd name="T55" fmla="*/ 2843 h 4762"/>
                  <a:gd name="T56" fmla="*/ 762 w 854"/>
                  <a:gd name="T57" fmla="*/ 2746 h 4762"/>
                  <a:gd name="T58" fmla="*/ 765 w 854"/>
                  <a:gd name="T59" fmla="*/ 2653 h 4762"/>
                  <a:gd name="T60" fmla="*/ 766 w 854"/>
                  <a:gd name="T61" fmla="*/ 2564 h 4762"/>
                  <a:gd name="T62" fmla="*/ 765 w 854"/>
                  <a:gd name="T63" fmla="*/ 2490 h 4762"/>
                  <a:gd name="T64" fmla="*/ 769 w 854"/>
                  <a:gd name="T65" fmla="*/ 2403 h 4762"/>
                  <a:gd name="T66" fmla="*/ 773 w 854"/>
                  <a:gd name="T67" fmla="*/ 2297 h 4762"/>
                  <a:gd name="T68" fmla="*/ 777 w 854"/>
                  <a:gd name="T69" fmla="*/ 2195 h 4762"/>
                  <a:gd name="T70" fmla="*/ 778 w 854"/>
                  <a:gd name="T71" fmla="*/ 2133 h 4762"/>
                  <a:gd name="T72" fmla="*/ 781 w 854"/>
                  <a:gd name="T73" fmla="*/ 2052 h 4762"/>
                  <a:gd name="T74" fmla="*/ 787 w 854"/>
                  <a:gd name="T75" fmla="*/ 1946 h 4762"/>
                  <a:gd name="T76" fmla="*/ 790 w 854"/>
                  <a:gd name="T77" fmla="*/ 1859 h 4762"/>
                  <a:gd name="T78" fmla="*/ 793 w 854"/>
                  <a:gd name="T79" fmla="*/ 1793 h 4762"/>
                  <a:gd name="T80" fmla="*/ 800 w 854"/>
                  <a:gd name="T81" fmla="*/ 1623 h 4762"/>
                  <a:gd name="T82" fmla="*/ 808 w 854"/>
                  <a:gd name="T83" fmla="*/ 1374 h 4762"/>
                  <a:gd name="T84" fmla="*/ 818 w 854"/>
                  <a:gd name="T85" fmla="*/ 1076 h 4762"/>
                  <a:gd name="T86" fmla="*/ 827 w 854"/>
                  <a:gd name="T87" fmla="*/ 761 h 4762"/>
                  <a:gd name="T88" fmla="*/ 836 w 854"/>
                  <a:gd name="T89" fmla="*/ 462 h 4762"/>
                  <a:gd name="T90" fmla="*/ 844 w 854"/>
                  <a:gd name="T91" fmla="*/ 213 h 4762"/>
                  <a:gd name="T92" fmla="*/ 852 w 854"/>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4" h="4762">
                    <a:moveTo>
                      <a:pt x="0" y="4762"/>
                    </a:moveTo>
                    <a:lnTo>
                      <a:pt x="5" y="4709"/>
                    </a:lnTo>
                    <a:lnTo>
                      <a:pt x="10" y="4657"/>
                    </a:lnTo>
                    <a:lnTo>
                      <a:pt x="16" y="4608"/>
                    </a:lnTo>
                    <a:lnTo>
                      <a:pt x="23" y="4562"/>
                    </a:lnTo>
                    <a:lnTo>
                      <a:pt x="31" y="4517"/>
                    </a:lnTo>
                    <a:lnTo>
                      <a:pt x="38" y="4474"/>
                    </a:lnTo>
                    <a:lnTo>
                      <a:pt x="46" y="4433"/>
                    </a:lnTo>
                    <a:lnTo>
                      <a:pt x="55" y="4394"/>
                    </a:lnTo>
                    <a:lnTo>
                      <a:pt x="65" y="4357"/>
                    </a:lnTo>
                    <a:lnTo>
                      <a:pt x="75" y="4321"/>
                    </a:lnTo>
                    <a:lnTo>
                      <a:pt x="85" y="4287"/>
                    </a:lnTo>
                    <a:lnTo>
                      <a:pt x="97" y="4254"/>
                    </a:lnTo>
                    <a:lnTo>
                      <a:pt x="109" y="4223"/>
                    </a:lnTo>
                    <a:lnTo>
                      <a:pt x="122" y="4193"/>
                    </a:lnTo>
                    <a:lnTo>
                      <a:pt x="135" y="4164"/>
                    </a:lnTo>
                    <a:lnTo>
                      <a:pt x="149" y="4136"/>
                    </a:lnTo>
                    <a:lnTo>
                      <a:pt x="164" y="4110"/>
                    </a:lnTo>
                    <a:lnTo>
                      <a:pt x="179" y="4085"/>
                    </a:lnTo>
                    <a:lnTo>
                      <a:pt x="196" y="4060"/>
                    </a:lnTo>
                    <a:lnTo>
                      <a:pt x="212" y="4036"/>
                    </a:lnTo>
                    <a:lnTo>
                      <a:pt x="230" y="4013"/>
                    </a:lnTo>
                    <a:lnTo>
                      <a:pt x="248" y="3991"/>
                    </a:lnTo>
                    <a:lnTo>
                      <a:pt x="267" y="3969"/>
                    </a:lnTo>
                    <a:lnTo>
                      <a:pt x="287" y="3948"/>
                    </a:lnTo>
                    <a:lnTo>
                      <a:pt x="306" y="3927"/>
                    </a:lnTo>
                    <a:lnTo>
                      <a:pt x="328" y="3907"/>
                    </a:lnTo>
                    <a:lnTo>
                      <a:pt x="350" y="3886"/>
                    </a:lnTo>
                    <a:lnTo>
                      <a:pt x="372" y="3867"/>
                    </a:lnTo>
                    <a:lnTo>
                      <a:pt x="420" y="3827"/>
                    </a:lnTo>
                    <a:lnTo>
                      <a:pt x="472" y="3787"/>
                    </a:lnTo>
                    <a:lnTo>
                      <a:pt x="489" y="3772"/>
                    </a:lnTo>
                    <a:lnTo>
                      <a:pt x="507" y="3755"/>
                    </a:lnTo>
                    <a:lnTo>
                      <a:pt x="523" y="3734"/>
                    </a:lnTo>
                    <a:lnTo>
                      <a:pt x="540" y="3711"/>
                    </a:lnTo>
                    <a:lnTo>
                      <a:pt x="555" y="3685"/>
                    </a:lnTo>
                    <a:lnTo>
                      <a:pt x="571" y="3657"/>
                    </a:lnTo>
                    <a:lnTo>
                      <a:pt x="585" y="3627"/>
                    </a:lnTo>
                    <a:lnTo>
                      <a:pt x="600" y="3594"/>
                    </a:lnTo>
                    <a:lnTo>
                      <a:pt x="613" y="3560"/>
                    </a:lnTo>
                    <a:lnTo>
                      <a:pt x="627" y="3523"/>
                    </a:lnTo>
                    <a:lnTo>
                      <a:pt x="639" y="3485"/>
                    </a:lnTo>
                    <a:lnTo>
                      <a:pt x="651" y="3445"/>
                    </a:lnTo>
                    <a:lnTo>
                      <a:pt x="663" y="3404"/>
                    </a:lnTo>
                    <a:lnTo>
                      <a:pt x="674" y="3361"/>
                    </a:lnTo>
                    <a:lnTo>
                      <a:pt x="684" y="3317"/>
                    </a:lnTo>
                    <a:lnTo>
                      <a:pt x="695" y="3272"/>
                    </a:lnTo>
                    <a:lnTo>
                      <a:pt x="704" y="3227"/>
                    </a:lnTo>
                    <a:lnTo>
                      <a:pt x="712" y="3179"/>
                    </a:lnTo>
                    <a:lnTo>
                      <a:pt x="721" y="3132"/>
                    </a:lnTo>
                    <a:lnTo>
                      <a:pt x="728" y="3085"/>
                    </a:lnTo>
                    <a:lnTo>
                      <a:pt x="735" y="3037"/>
                    </a:lnTo>
                    <a:lnTo>
                      <a:pt x="741" y="2988"/>
                    </a:lnTo>
                    <a:lnTo>
                      <a:pt x="746" y="2939"/>
                    </a:lnTo>
                    <a:lnTo>
                      <a:pt x="751" y="2891"/>
                    </a:lnTo>
                    <a:lnTo>
                      <a:pt x="756" y="2843"/>
                    </a:lnTo>
                    <a:lnTo>
                      <a:pt x="759" y="2795"/>
                    </a:lnTo>
                    <a:lnTo>
                      <a:pt x="762" y="2746"/>
                    </a:lnTo>
                    <a:lnTo>
                      <a:pt x="764" y="2699"/>
                    </a:lnTo>
                    <a:lnTo>
                      <a:pt x="765" y="2653"/>
                    </a:lnTo>
                    <a:lnTo>
                      <a:pt x="766" y="2608"/>
                    </a:lnTo>
                    <a:lnTo>
                      <a:pt x="766" y="2564"/>
                    </a:lnTo>
                    <a:lnTo>
                      <a:pt x="765" y="2520"/>
                    </a:lnTo>
                    <a:lnTo>
                      <a:pt x="765" y="2490"/>
                    </a:lnTo>
                    <a:lnTo>
                      <a:pt x="767" y="2450"/>
                    </a:lnTo>
                    <a:lnTo>
                      <a:pt x="769" y="2403"/>
                    </a:lnTo>
                    <a:lnTo>
                      <a:pt x="771" y="2351"/>
                    </a:lnTo>
                    <a:lnTo>
                      <a:pt x="773" y="2297"/>
                    </a:lnTo>
                    <a:lnTo>
                      <a:pt x="775" y="2244"/>
                    </a:lnTo>
                    <a:lnTo>
                      <a:pt x="777" y="2195"/>
                    </a:lnTo>
                    <a:lnTo>
                      <a:pt x="777" y="2153"/>
                    </a:lnTo>
                    <a:lnTo>
                      <a:pt x="778" y="2133"/>
                    </a:lnTo>
                    <a:lnTo>
                      <a:pt x="779" y="2098"/>
                    </a:lnTo>
                    <a:lnTo>
                      <a:pt x="781" y="2052"/>
                    </a:lnTo>
                    <a:lnTo>
                      <a:pt x="784" y="2000"/>
                    </a:lnTo>
                    <a:lnTo>
                      <a:pt x="787" y="1946"/>
                    </a:lnTo>
                    <a:lnTo>
                      <a:pt x="789" y="1898"/>
                    </a:lnTo>
                    <a:lnTo>
                      <a:pt x="790" y="1859"/>
                    </a:lnTo>
                    <a:lnTo>
                      <a:pt x="790" y="1837"/>
                    </a:lnTo>
                    <a:lnTo>
                      <a:pt x="793" y="1793"/>
                    </a:lnTo>
                    <a:lnTo>
                      <a:pt x="796" y="1720"/>
                    </a:lnTo>
                    <a:lnTo>
                      <a:pt x="800" y="1623"/>
                    </a:lnTo>
                    <a:lnTo>
                      <a:pt x="804" y="1506"/>
                    </a:lnTo>
                    <a:lnTo>
                      <a:pt x="808" y="1374"/>
                    </a:lnTo>
                    <a:lnTo>
                      <a:pt x="812" y="1228"/>
                    </a:lnTo>
                    <a:lnTo>
                      <a:pt x="818" y="1076"/>
                    </a:lnTo>
                    <a:lnTo>
                      <a:pt x="822" y="918"/>
                    </a:lnTo>
                    <a:lnTo>
                      <a:pt x="827" y="761"/>
                    </a:lnTo>
                    <a:lnTo>
                      <a:pt x="831" y="608"/>
                    </a:lnTo>
                    <a:lnTo>
                      <a:pt x="836" y="462"/>
                    </a:lnTo>
                    <a:lnTo>
                      <a:pt x="840" y="330"/>
                    </a:lnTo>
                    <a:lnTo>
                      <a:pt x="844" y="213"/>
                    </a:lnTo>
                    <a:lnTo>
                      <a:pt x="848" y="116"/>
                    </a:lnTo>
                    <a:lnTo>
                      <a:pt x="852" y="44"/>
                    </a:lnTo>
                    <a:lnTo>
                      <a:pt x="85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7" name="Freeform 1187"/>
              <p:cNvSpPr>
                <a:spLocks noChangeAspect="1"/>
              </p:cNvSpPr>
              <p:nvPr/>
            </p:nvSpPr>
            <p:spPr bwMode="auto">
              <a:xfrm>
                <a:off x="4359" y="1869"/>
                <a:ext cx="36" cy="201"/>
              </a:xfrm>
              <a:custGeom>
                <a:avLst/>
                <a:gdLst>
                  <a:gd name="T0" fmla="*/ 0 w 792"/>
                  <a:gd name="T1" fmla="*/ 4421 h 4433"/>
                  <a:gd name="T2" fmla="*/ 0 w 792"/>
                  <a:gd name="T3" fmla="*/ 4422 h 4433"/>
                  <a:gd name="T4" fmla="*/ 0 w 792"/>
                  <a:gd name="T5" fmla="*/ 4433 h 4433"/>
                  <a:gd name="T6" fmla="*/ 22 w 792"/>
                  <a:gd name="T7" fmla="*/ 4377 h 4433"/>
                  <a:gd name="T8" fmla="*/ 45 w 792"/>
                  <a:gd name="T9" fmla="*/ 4322 h 4433"/>
                  <a:gd name="T10" fmla="*/ 69 w 792"/>
                  <a:gd name="T11" fmla="*/ 4269 h 4433"/>
                  <a:gd name="T12" fmla="*/ 93 w 792"/>
                  <a:gd name="T13" fmla="*/ 4217 h 4433"/>
                  <a:gd name="T14" fmla="*/ 119 w 792"/>
                  <a:gd name="T15" fmla="*/ 4165 h 4433"/>
                  <a:gd name="T16" fmla="*/ 147 w 792"/>
                  <a:gd name="T17" fmla="*/ 4116 h 4433"/>
                  <a:gd name="T18" fmla="*/ 161 w 792"/>
                  <a:gd name="T19" fmla="*/ 4093 h 4433"/>
                  <a:gd name="T20" fmla="*/ 176 w 792"/>
                  <a:gd name="T21" fmla="*/ 4068 h 4433"/>
                  <a:gd name="T22" fmla="*/ 191 w 792"/>
                  <a:gd name="T23" fmla="*/ 4044 h 4433"/>
                  <a:gd name="T24" fmla="*/ 206 w 792"/>
                  <a:gd name="T25" fmla="*/ 4022 h 4433"/>
                  <a:gd name="T26" fmla="*/ 223 w 792"/>
                  <a:gd name="T27" fmla="*/ 3998 h 4433"/>
                  <a:gd name="T28" fmla="*/ 239 w 792"/>
                  <a:gd name="T29" fmla="*/ 3976 h 4433"/>
                  <a:gd name="T30" fmla="*/ 257 w 792"/>
                  <a:gd name="T31" fmla="*/ 3953 h 4433"/>
                  <a:gd name="T32" fmla="*/ 274 w 792"/>
                  <a:gd name="T33" fmla="*/ 3931 h 4433"/>
                  <a:gd name="T34" fmla="*/ 292 w 792"/>
                  <a:gd name="T35" fmla="*/ 3909 h 4433"/>
                  <a:gd name="T36" fmla="*/ 311 w 792"/>
                  <a:gd name="T37" fmla="*/ 3887 h 4433"/>
                  <a:gd name="T38" fmla="*/ 330 w 792"/>
                  <a:gd name="T39" fmla="*/ 3866 h 4433"/>
                  <a:gd name="T40" fmla="*/ 351 w 792"/>
                  <a:gd name="T41" fmla="*/ 3845 h 4433"/>
                  <a:gd name="T42" fmla="*/ 371 w 792"/>
                  <a:gd name="T43" fmla="*/ 3825 h 4433"/>
                  <a:gd name="T44" fmla="*/ 393 w 792"/>
                  <a:gd name="T45" fmla="*/ 3804 h 4433"/>
                  <a:gd name="T46" fmla="*/ 415 w 792"/>
                  <a:gd name="T47" fmla="*/ 3784 h 4433"/>
                  <a:gd name="T48" fmla="*/ 437 w 792"/>
                  <a:gd name="T49" fmla="*/ 3763 h 4433"/>
                  <a:gd name="T50" fmla="*/ 461 w 792"/>
                  <a:gd name="T51" fmla="*/ 3744 h 4433"/>
                  <a:gd name="T52" fmla="*/ 486 w 792"/>
                  <a:gd name="T53" fmla="*/ 3724 h 4433"/>
                  <a:gd name="T54" fmla="*/ 511 w 792"/>
                  <a:gd name="T55" fmla="*/ 3705 h 4433"/>
                  <a:gd name="T56" fmla="*/ 536 w 792"/>
                  <a:gd name="T57" fmla="*/ 3685 h 4433"/>
                  <a:gd name="T58" fmla="*/ 560 w 792"/>
                  <a:gd name="T59" fmla="*/ 3660 h 4433"/>
                  <a:gd name="T60" fmla="*/ 583 w 792"/>
                  <a:gd name="T61" fmla="*/ 3617 h 4433"/>
                  <a:gd name="T62" fmla="*/ 604 w 792"/>
                  <a:gd name="T63" fmla="*/ 3558 h 4433"/>
                  <a:gd name="T64" fmla="*/ 622 w 792"/>
                  <a:gd name="T65" fmla="*/ 3484 h 4433"/>
                  <a:gd name="T66" fmla="*/ 640 w 792"/>
                  <a:gd name="T67" fmla="*/ 3398 h 4433"/>
                  <a:gd name="T68" fmla="*/ 656 w 792"/>
                  <a:gd name="T69" fmla="*/ 3300 h 4433"/>
                  <a:gd name="T70" fmla="*/ 671 w 792"/>
                  <a:gd name="T71" fmla="*/ 3191 h 4433"/>
                  <a:gd name="T72" fmla="*/ 684 w 792"/>
                  <a:gd name="T73" fmla="*/ 3071 h 4433"/>
                  <a:gd name="T74" fmla="*/ 696 w 792"/>
                  <a:gd name="T75" fmla="*/ 2942 h 4433"/>
                  <a:gd name="T76" fmla="*/ 707 w 792"/>
                  <a:gd name="T77" fmla="*/ 2805 h 4433"/>
                  <a:gd name="T78" fmla="*/ 716 w 792"/>
                  <a:gd name="T79" fmla="*/ 2662 h 4433"/>
                  <a:gd name="T80" fmla="*/ 724 w 792"/>
                  <a:gd name="T81" fmla="*/ 2513 h 4433"/>
                  <a:gd name="T82" fmla="*/ 733 w 792"/>
                  <a:gd name="T83" fmla="*/ 2359 h 4433"/>
                  <a:gd name="T84" fmla="*/ 739 w 792"/>
                  <a:gd name="T85" fmla="*/ 2202 h 4433"/>
                  <a:gd name="T86" fmla="*/ 745 w 792"/>
                  <a:gd name="T87" fmla="*/ 2042 h 4433"/>
                  <a:gd name="T88" fmla="*/ 750 w 792"/>
                  <a:gd name="T89" fmla="*/ 1881 h 4433"/>
                  <a:gd name="T90" fmla="*/ 758 w 792"/>
                  <a:gd name="T91" fmla="*/ 1559 h 4433"/>
                  <a:gd name="T92" fmla="*/ 765 w 792"/>
                  <a:gd name="T93" fmla="*/ 1244 h 4433"/>
                  <a:gd name="T94" fmla="*/ 769 w 792"/>
                  <a:gd name="T95" fmla="*/ 946 h 4433"/>
                  <a:gd name="T96" fmla="*/ 773 w 792"/>
                  <a:gd name="T97" fmla="*/ 672 h 4433"/>
                  <a:gd name="T98" fmla="*/ 776 w 792"/>
                  <a:gd name="T99" fmla="*/ 432 h 4433"/>
                  <a:gd name="T100" fmla="*/ 780 w 792"/>
                  <a:gd name="T101" fmla="*/ 235 h 4433"/>
                  <a:gd name="T102" fmla="*/ 782 w 792"/>
                  <a:gd name="T103" fmla="*/ 154 h 4433"/>
                  <a:gd name="T104" fmla="*/ 785 w 792"/>
                  <a:gd name="T105" fmla="*/ 87 h 4433"/>
                  <a:gd name="T106" fmla="*/ 788 w 792"/>
                  <a:gd name="T107" fmla="*/ 36 h 4433"/>
                  <a:gd name="T108" fmla="*/ 792 w 792"/>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4433">
                    <a:moveTo>
                      <a:pt x="0" y="4421"/>
                    </a:moveTo>
                    <a:lnTo>
                      <a:pt x="0" y="4422"/>
                    </a:lnTo>
                    <a:lnTo>
                      <a:pt x="0" y="4433"/>
                    </a:lnTo>
                    <a:lnTo>
                      <a:pt x="22" y="4377"/>
                    </a:lnTo>
                    <a:lnTo>
                      <a:pt x="45" y="4322"/>
                    </a:lnTo>
                    <a:lnTo>
                      <a:pt x="69" y="4269"/>
                    </a:lnTo>
                    <a:lnTo>
                      <a:pt x="93" y="4217"/>
                    </a:lnTo>
                    <a:lnTo>
                      <a:pt x="119" y="4165"/>
                    </a:lnTo>
                    <a:lnTo>
                      <a:pt x="147" y="4116"/>
                    </a:lnTo>
                    <a:lnTo>
                      <a:pt x="161" y="4093"/>
                    </a:lnTo>
                    <a:lnTo>
                      <a:pt x="176" y="4068"/>
                    </a:lnTo>
                    <a:lnTo>
                      <a:pt x="191" y="4044"/>
                    </a:lnTo>
                    <a:lnTo>
                      <a:pt x="206" y="4022"/>
                    </a:lnTo>
                    <a:lnTo>
                      <a:pt x="223" y="3998"/>
                    </a:lnTo>
                    <a:lnTo>
                      <a:pt x="239" y="3976"/>
                    </a:lnTo>
                    <a:lnTo>
                      <a:pt x="257" y="3953"/>
                    </a:lnTo>
                    <a:lnTo>
                      <a:pt x="274" y="3931"/>
                    </a:lnTo>
                    <a:lnTo>
                      <a:pt x="292" y="3909"/>
                    </a:lnTo>
                    <a:lnTo>
                      <a:pt x="311" y="3887"/>
                    </a:lnTo>
                    <a:lnTo>
                      <a:pt x="330" y="3866"/>
                    </a:lnTo>
                    <a:lnTo>
                      <a:pt x="351" y="3845"/>
                    </a:lnTo>
                    <a:lnTo>
                      <a:pt x="371" y="3825"/>
                    </a:lnTo>
                    <a:lnTo>
                      <a:pt x="393" y="3804"/>
                    </a:lnTo>
                    <a:lnTo>
                      <a:pt x="415" y="3784"/>
                    </a:lnTo>
                    <a:lnTo>
                      <a:pt x="437" y="3763"/>
                    </a:lnTo>
                    <a:lnTo>
                      <a:pt x="461" y="3744"/>
                    </a:lnTo>
                    <a:lnTo>
                      <a:pt x="486" y="3724"/>
                    </a:lnTo>
                    <a:lnTo>
                      <a:pt x="511" y="3705"/>
                    </a:lnTo>
                    <a:lnTo>
                      <a:pt x="536" y="3685"/>
                    </a:lnTo>
                    <a:lnTo>
                      <a:pt x="560" y="3660"/>
                    </a:lnTo>
                    <a:lnTo>
                      <a:pt x="583" y="3617"/>
                    </a:lnTo>
                    <a:lnTo>
                      <a:pt x="604" y="3558"/>
                    </a:lnTo>
                    <a:lnTo>
                      <a:pt x="622" y="3484"/>
                    </a:lnTo>
                    <a:lnTo>
                      <a:pt x="640" y="3398"/>
                    </a:lnTo>
                    <a:lnTo>
                      <a:pt x="656" y="3300"/>
                    </a:lnTo>
                    <a:lnTo>
                      <a:pt x="671" y="3191"/>
                    </a:lnTo>
                    <a:lnTo>
                      <a:pt x="684" y="3071"/>
                    </a:lnTo>
                    <a:lnTo>
                      <a:pt x="696" y="2942"/>
                    </a:lnTo>
                    <a:lnTo>
                      <a:pt x="707" y="2805"/>
                    </a:lnTo>
                    <a:lnTo>
                      <a:pt x="716" y="2662"/>
                    </a:lnTo>
                    <a:lnTo>
                      <a:pt x="724" y="2513"/>
                    </a:lnTo>
                    <a:lnTo>
                      <a:pt x="733" y="2359"/>
                    </a:lnTo>
                    <a:lnTo>
                      <a:pt x="739" y="2202"/>
                    </a:lnTo>
                    <a:lnTo>
                      <a:pt x="745" y="2042"/>
                    </a:lnTo>
                    <a:lnTo>
                      <a:pt x="750" y="1881"/>
                    </a:lnTo>
                    <a:lnTo>
                      <a:pt x="758" y="1559"/>
                    </a:lnTo>
                    <a:lnTo>
                      <a:pt x="765" y="1244"/>
                    </a:lnTo>
                    <a:lnTo>
                      <a:pt x="769" y="946"/>
                    </a:lnTo>
                    <a:lnTo>
                      <a:pt x="773" y="672"/>
                    </a:lnTo>
                    <a:lnTo>
                      <a:pt x="776" y="432"/>
                    </a:lnTo>
                    <a:lnTo>
                      <a:pt x="780" y="235"/>
                    </a:lnTo>
                    <a:lnTo>
                      <a:pt x="782" y="154"/>
                    </a:lnTo>
                    <a:lnTo>
                      <a:pt x="785" y="87"/>
                    </a:lnTo>
                    <a:lnTo>
                      <a:pt x="788" y="36"/>
                    </a:lnTo>
                    <a:lnTo>
                      <a:pt x="7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8" name="Freeform 1188"/>
              <p:cNvSpPr>
                <a:spLocks noChangeAspect="1"/>
              </p:cNvSpPr>
              <p:nvPr/>
            </p:nvSpPr>
            <p:spPr bwMode="auto">
              <a:xfrm>
                <a:off x="4365" y="1903"/>
                <a:ext cx="30" cy="170"/>
              </a:xfrm>
              <a:custGeom>
                <a:avLst/>
                <a:gdLst>
                  <a:gd name="T0" fmla="*/ 0 w 663"/>
                  <a:gd name="T1" fmla="*/ 3723 h 3723"/>
                  <a:gd name="T2" fmla="*/ 47 w 663"/>
                  <a:gd name="T3" fmla="*/ 3643 h 3723"/>
                  <a:gd name="T4" fmla="*/ 95 w 663"/>
                  <a:gd name="T5" fmla="*/ 3563 h 3723"/>
                  <a:gd name="T6" fmla="*/ 119 w 663"/>
                  <a:gd name="T7" fmla="*/ 3525 h 3723"/>
                  <a:gd name="T8" fmla="*/ 145 w 663"/>
                  <a:gd name="T9" fmla="*/ 3486 h 3723"/>
                  <a:gd name="T10" fmla="*/ 171 w 663"/>
                  <a:gd name="T11" fmla="*/ 3449 h 3723"/>
                  <a:gd name="T12" fmla="*/ 197 w 663"/>
                  <a:gd name="T13" fmla="*/ 3414 h 3723"/>
                  <a:gd name="T14" fmla="*/ 225 w 663"/>
                  <a:gd name="T15" fmla="*/ 3379 h 3723"/>
                  <a:gd name="T16" fmla="*/ 255 w 663"/>
                  <a:gd name="T17" fmla="*/ 3345 h 3723"/>
                  <a:gd name="T18" fmla="*/ 270 w 663"/>
                  <a:gd name="T19" fmla="*/ 3328 h 3723"/>
                  <a:gd name="T20" fmla="*/ 286 w 663"/>
                  <a:gd name="T21" fmla="*/ 3313 h 3723"/>
                  <a:gd name="T22" fmla="*/ 302 w 663"/>
                  <a:gd name="T23" fmla="*/ 3297 h 3723"/>
                  <a:gd name="T24" fmla="*/ 319 w 663"/>
                  <a:gd name="T25" fmla="*/ 3282 h 3723"/>
                  <a:gd name="T26" fmla="*/ 336 w 663"/>
                  <a:gd name="T27" fmla="*/ 3267 h 3723"/>
                  <a:gd name="T28" fmla="*/ 353 w 663"/>
                  <a:gd name="T29" fmla="*/ 3254 h 3723"/>
                  <a:gd name="T30" fmla="*/ 372 w 663"/>
                  <a:gd name="T31" fmla="*/ 3239 h 3723"/>
                  <a:gd name="T32" fmla="*/ 391 w 663"/>
                  <a:gd name="T33" fmla="*/ 3226 h 3723"/>
                  <a:gd name="T34" fmla="*/ 410 w 663"/>
                  <a:gd name="T35" fmla="*/ 3214 h 3723"/>
                  <a:gd name="T36" fmla="*/ 430 w 663"/>
                  <a:gd name="T37" fmla="*/ 3201 h 3723"/>
                  <a:gd name="T38" fmla="*/ 450 w 663"/>
                  <a:gd name="T39" fmla="*/ 3190 h 3723"/>
                  <a:gd name="T40" fmla="*/ 471 w 663"/>
                  <a:gd name="T41" fmla="*/ 3179 h 3723"/>
                  <a:gd name="T42" fmla="*/ 492 w 663"/>
                  <a:gd name="T43" fmla="*/ 3167 h 3723"/>
                  <a:gd name="T44" fmla="*/ 511 w 663"/>
                  <a:gd name="T45" fmla="*/ 3154 h 3723"/>
                  <a:gd name="T46" fmla="*/ 528 w 663"/>
                  <a:gd name="T47" fmla="*/ 3140 h 3723"/>
                  <a:gd name="T48" fmla="*/ 544 w 663"/>
                  <a:gd name="T49" fmla="*/ 3124 h 3723"/>
                  <a:gd name="T50" fmla="*/ 558 w 663"/>
                  <a:gd name="T51" fmla="*/ 3107 h 3723"/>
                  <a:gd name="T52" fmla="*/ 571 w 663"/>
                  <a:gd name="T53" fmla="*/ 3088 h 3723"/>
                  <a:gd name="T54" fmla="*/ 583 w 663"/>
                  <a:gd name="T55" fmla="*/ 3069 h 3723"/>
                  <a:gd name="T56" fmla="*/ 593 w 663"/>
                  <a:gd name="T57" fmla="*/ 3047 h 3723"/>
                  <a:gd name="T58" fmla="*/ 601 w 663"/>
                  <a:gd name="T59" fmla="*/ 3026 h 3723"/>
                  <a:gd name="T60" fmla="*/ 609 w 663"/>
                  <a:gd name="T61" fmla="*/ 3003 h 3723"/>
                  <a:gd name="T62" fmla="*/ 617 w 663"/>
                  <a:gd name="T63" fmla="*/ 2980 h 3723"/>
                  <a:gd name="T64" fmla="*/ 622 w 663"/>
                  <a:gd name="T65" fmla="*/ 2955 h 3723"/>
                  <a:gd name="T66" fmla="*/ 627 w 663"/>
                  <a:gd name="T67" fmla="*/ 2930 h 3723"/>
                  <a:gd name="T68" fmla="*/ 631 w 663"/>
                  <a:gd name="T69" fmla="*/ 2905 h 3723"/>
                  <a:gd name="T70" fmla="*/ 634 w 663"/>
                  <a:gd name="T71" fmla="*/ 2878 h 3723"/>
                  <a:gd name="T72" fmla="*/ 637 w 663"/>
                  <a:gd name="T73" fmla="*/ 2851 h 3723"/>
                  <a:gd name="T74" fmla="*/ 640 w 663"/>
                  <a:gd name="T75" fmla="*/ 2796 h 3723"/>
                  <a:gd name="T76" fmla="*/ 642 w 663"/>
                  <a:gd name="T77" fmla="*/ 2741 h 3723"/>
                  <a:gd name="T78" fmla="*/ 644 w 663"/>
                  <a:gd name="T79" fmla="*/ 2684 h 3723"/>
                  <a:gd name="T80" fmla="*/ 644 w 663"/>
                  <a:gd name="T81" fmla="*/ 2629 h 3723"/>
                  <a:gd name="T82" fmla="*/ 644 w 663"/>
                  <a:gd name="T83" fmla="*/ 2573 h 3723"/>
                  <a:gd name="T84" fmla="*/ 645 w 663"/>
                  <a:gd name="T85" fmla="*/ 2520 h 3723"/>
                  <a:gd name="T86" fmla="*/ 647 w 663"/>
                  <a:gd name="T87" fmla="*/ 2468 h 3723"/>
                  <a:gd name="T88" fmla="*/ 650 w 663"/>
                  <a:gd name="T89" fmla="*/ 2419 h 3723"/>
                  <a:gd name="T90" fmla="*/ 663 w 663"/>
                  <a:gd name="T91"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3">
                    <a:moveTo>
                      <a:pt x="0" y="3723"/>
                    </a:moveTo>
                    <a:lnTo>
                      <a:pt x="47" y="3643"/>
                    </a:lnTo>
                    <a:lnTo>
                      <a:pt x="95" y="3563"/>
                    </a:lnTo>
                    <a:lnTo>
                      <a:pt x="119" y="3525"/>
                    </a:lnTo>
                    <a:lnTo>
                      <a:pt x="145" y="3486"/>
                    </a:lnTo>
                    <a:lnTo>
                      <a:pt x="171" y="3449"/>
                    </a:lnTo>
                    <a:lnTo>
                      <a:pt x="197" y="3414"/>
                    </a:lnTo>
                    <a:lnTo>
                      <a:pt x="225" y="3379"/>
                    </a:lnTo>
                    <a:lnTo>
                      <a:pt x="255" y="3345"/>
                    </a:lnTo>
                    <a:lnTo>
                      <a:pt x="270" y="3328"/>
                    </a:lnTo>
                    <a:lnTo>
                      <a:pt x="286" y="3313"/>
                    </a:lnTo>
                    <a:lnTo>
                      <a:pt x="302" y="3297"/>
                    </a:lnTo>
                    <a:lnTo>
                      <a:pt x="319" y="3282"/>
                    </a:lnTo>
                    <a:lnTo>
                      <a:pt x="336" y="3267"/>
                    </a:lnTo>
                    <a:lnTo>
                      <a:pt x="353" y="3254"/>
                    </a:lnTo>
                    <a:lnTo>
                      <a:pt x="372" y="3239"/>
                    </a:lnTo>
                    <a:lnTo>
                      <a:pt x="391" y="3226"/>
                    </a:lnTo>
                    <a:lnTo>
                      <a:pt x="410" y="3214"/>
                    </a:lnTo>
                    <a:lnTo>
                      <a:pt x="430" y="3201"/>
                    </a:lnTo>
                    <a:lnTo>
                      <a:pt x="450" y="3190"/>
                    </a:lnTo>
                    <a:lnTo>
                      <a:pt x="471" y="3179"/>
                    </a:lnTo>
                    <a:lnTo>
                      <a:pt x="492" y="3167"/>
                    </a:lnTo>
                    <a:lnTo>
                      <a:pt x="511" y="3154"/>
                    </a:lnTo>
                    <a:lnTo>
                      <a:pt x="528" y="3140"/>
                    </a:lnTo>
                    <a:lnTo>
                      <a:pt x="544" y="3124"/>
                    </a:lnTo>
                    <a:lnTo>
                      <a:pt x="558" y="3107"/>
                    </a:lnTo>
                    <a:lnTo>
                      <a:pt x="571" y="3088"/>
                    </a:lnTo>
                    <a:lnTo>
                      <a:pt x="583" y="3069"/>
                    </a:lnTo>
                    <a:lnTo>
                      <a:pt x="593" y="3047"/>
                    </a:lnTo>
                    <a:lnTo>
                      <a:pt x="601" y="3026"/>
                    </a:lnTo>
                    <a:lnTo>
                      <a:pt x="609" y="3003"/>
                    </a:lnTo>
                    <a:lnTo>
                      <a:pt x="617" y="2980"/>
                    </a:lnTo>
                    <a:lnTo>
                      <a:pt x="622" y="2955"/>
                    </a:lnTo>
                    <a:lnTo>
                      <a:pt x="627" y="2930"/>
                    </a:lnTo>
                    <a:lnTo>
                      <a:pt x="631" y="2905"/>
                    </a:lnTo>
                    <a:lnTo>
                      <a:pt x="634" y="2878"/>
                    </a:lnTo>
                    <a:lnTo>
                      <a:pt x="637" y="2851"/>
                    </a:lnTo>
                    <a:lnTo>
                      <a:pt x="640" y="2796"/>
                    </a:lnTo>
                    <a:lnTo>
                      <a:pt x="642" y="2741"/>
                    </a:lnTo>
                    <a:lnTo>
                      <a:pt x="644" y="2684"/>
                    </a:lnTo>
                    <a:lnTo>
                      <a:pt x="644" y="2629"/>
                    </a:lnTo>
                    <a:lnTo>
                      <a:pt x="644" y="2573"/>
                    </a:lnTo>
                    <a:lnTo>
                      <a:pt x="645" y="2520"/>
                    </a:lnTo>
                    <a:lnTo>
                      <a:pt x="647" y="2468"/>
                    </a:lnTo>
                    <a:lnTo>
                      <a:pt x="650"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199" name="Freeform 1189"/>
              <p:cNvSpPr>
                <a:spLocks noChangeAspect="1"/>
              </p:cNvSpPr>
              <p:nvPr/>
            </p:nvSpPr>
            <p:spPr bwMode="auto">
              <a:xfrm>
                <a:off x="4326" y="1958"/>
                <a:ext cx="29" cy="48"/>
              </a:xfrm>
              <a:custGeom>
                <a:avLst/>
                <a:gdLst>
                  <a:gd name="T0" fmla="*/ 638 w 638"/>
                  <a:gd name="T1" fmla="*/ 0 h 1076"/>
                  <a:gd name="T2" fmla="*/ 624 w 638"/>
                  <a:gd name="T3" fmla="*/ 23 h 1076"/>
                  <a:gd name="T4" fmla="*/ 609 w 638"/>
                  <a:gd name="T5" fmla="*/ 49 h 1076"/>
                  <a:gd name="T6" fmla="*/ 595 w 638"/>
                  <a:gd name="T7" fmla="*/ 75 h 1076"/>
                  <a:gd name="T8" fmla="*/ 580 w 638"/>
                  <a:gd name="T9" fmla="*/ 101 h 1076"/>
                  <a:gd name="T10" fmla="*/ 566 w 638"/>
                  <a:gd name="T11" fmla="*/ 127 h 1076"/>
                  <a:gd name="T12" fmla="*/ 552 w 638"/>
                  <a:gd name="T13" fmla="*/ 153 h 1076"/>
                  <a:gd name="T14" fmla="*/ 537 w 638"/>
                  <a:gd name="T15" fmla="*/ 178 h 1076"/>
                  <a:gd name="T16" fmla="*/ 523 w 638"/>
                  <a:gd name="T17" fmla="*/ 202 h 1076"/>
                  <a:gd name="T18" fmla="*/ 492 w 638"/>
                  <a:gd name="T19" fmla="*/ 257 h 1076"/>
                  <a:gd name="T20" fmla="*/ 459 w 638"/>
                  <a:gd name="T21" fmla="*/ 312 h 1076"/>
                  <a:gd name="T22" fmla="*/ 426 w 638"/>
                  <a:gd name="T23" fmla="*/ 366 h 1076"/>
                  <a:gd name="T24" fmla="*/ 391 w 638"/>
                  <a:gd name="T25" fmla="*/ 420 h 1076"/>
                  <a:gd name="T26" fmla="*/ 356 w 638"/>
                  <a:gd name="T27" fmla="*/ 476 h 1076"/>
                  <a:gd name="T28" fmla="*/ 321 w 638"/>
                  <a:gd name="T29" fmla="*/ 530 h 1076"/>
                  <a:gd name="T30" fmla="*/ 287 w 638"/>
                  <a:gd name="T31" fmla="*/ 584 h 1076"/>
                  <a:gd name="T32" fmla="*/ 252 w 638"/>
                  <a:gd name="T33" fmla="*/ 639 h 1076"/>
                  <a:gd name="T34" fmla="*/ 218 w 638"/>
                  <a:gd name="T35" fmla="*/ 694 h 1076"/>
                  <a:gd name="T36" fmla="*/ 184 w 638"/>
                  <a:gd name="T37" fmla="*/ 749 h 1076"/>
                  <a:gd name="T38" fmla="*/ 150 w 638"/>
                  <a:gd name="T39" fmla="*/ 803 h 1076"/>
                  <a:gd name="T40" fmla="*/ 118 w 638"/>
                  <a:gd name="T41" fmla="*/ 857 h 1076"/>
                  <a:gd name="T42" fmla="*/ 87 w 638"/>
                  <a:gd name="T43" fmla="*/ 913 h 1076"/>
                  <a:gd name="T44" fmla="*/ 56 w 638"/>
                  <a:gd name="T45" fmla="*/ 967 h 1076"/>
                  <a:gd name="T46" fmla="*/ 27 w 638"/>
                  <a:gd name="T47" fmla="*/ 1021 h 1076"/>
                  <a:gd name="T48" fmla="*/ 0 w 638"/>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8" h="1076">
                    <a:moveTo>
                      <a:pt x="638" y="0"/>
                    </a:moveTo>
                    <a:lnTo>
                      <a:pt x="624" y="23"/>
                    </a:lnTo>
                    <a:lnTo>
                      <a:pt x="609" y="49"/>
                    </a:lnTo>
                    <a:lnTo>
                      <a:pt x="595" y="75"/>
                    </a:lnTo>
                    <a:lnTo>
                      <a:pt x="580" y="101"/>
                    </a:lnTo>
                    <a:lnTo>
                      <a:pt x="566" y="127"/>
                    </a:lnTo>
                    <a:lnTo>
                      <a:pt x="552" y="153"/>
                    </a:lnTo>
                    <a:lnTo>
                      <a:pt x="537" y="178"/>
                    </a:lnTo>
                    <a:lnTo>
                      <a:pt x="523" y="202"/>
                    </a:lnTo>
                    <a:lnTo>
                      <a:pt x="492" y="257"/>
                    </a:lnTo>
                    <a:lnTo>
                      <a:pt x="459" y="312"/>
                    </a:lnTo>
                    <a:lnTo>
                      <a:pt x="426" y="366"/>
                    </a:lnTo>
                    <a:lnTo>
                      <a:pt x="391" y="420"/>
                    </a:lnTo>
                    <a:lnTo>
                      <a:pt x="356" y="476"/>
                    </a:lnTo>
                    <a:lnTo>
                      <a:pt x="321" y="530"/>
                    </a:lnTo>
                    <a:lnTo>
                      <a:pt x="287" y="584"/>
                    </a:lnTo>
                    <a:lnTo>
                      <a:pt x="252" y="639"/>
                    </a:lnTo>
                    <a:lnTo>
                      <a:pt x="218" y="694"/>
                    </a:lnTo>
                    <a:lnTo>
                      <a:pt x="184" y="749"/>
                    </a:lnTo>
                    <a:lnTo>
                      <a:pt x="150" y="803"/>
                    </a:lnTo>
                    <a:lnTo>
                      <a:pt x="118" y="857"/>
                    </a:lnTo>
                    <a:lnTo>
                      <a:pt x="87" y="913"/>
                    </a:lnTo>
                    <a:lnTo>
                      <a:pt x="56" y="967"/>
                    </a:lnTo>
                    <a:lnTo>
                      <a:pt x="27" y="1021"/>
                    </a:lnTo>
                    <a:lnTo>
                      <a:pt x="0"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0" name="Freeform 1190"/>
              <p:cNvSpPr>
                <a:spLocks noChangeAspect="1"/>
              </p:cNvSpPr>
              <p:nvPr/>
            </p:nvSpPr>
            <p:spPr bwMode="auto">
              <a:xfrm>
                <a:off x="4327" y="1958"/>
                <a:ext cx="13" cy="42"/>
              </a:xfrm>
              <a:custGeom>
                <a:avLst/>
                <a:gdLst>
                  <a:gd name="T0" fmla="*/ 292 w 292"/>
                  <a:gd name="T1" fmla="*/ 0 h 924"/>
                  <a:gd name="T2" fmla="*/ 266 w 292"/>
                  <a:gd name="T3" fmla="*/ 56 h 924"/>
                  <a:gd name="T4" fmla="*/ 239 w 292"/>
                  <a:gd name="T5" fmla="*/ 113 h 924"/>
                  <a:gd name="T6" fmla="*/ 210 w 292"/>
                  <a:gd name="T7" fmla="*/ 168 h 924"/>
                  <a:gd name="T8" fmla="*/ 181 w 292"/>
                  <a:gd name="T9" fmla="*/ 223 h 924"/>
                  <a:gd name="T10" fmla="*/ 152 w 292"/>
                  <a:gd name="T11" fmla="*/ 278 h 924"/>
                  <a:gd name="T12" fmla="*/ 123 w 292"/>
                  <a:gd name="T13" fmla="*/ 332 h 924"/>
                  <a:gd name="T14" fmla="*/ 97 w 292"/>
                  <a:gd name="T15" fmla="*/ 388 h 924"/>
                  <a:gd name="T16" fmla="*/ 72 w 292"/>
                  <a:gd name="T17" fmla="*/ 443 h 924"/>
                  <a:gd name="T18" fmla="*/ 59 w 292"/>
                  <a:gd name="T19" fmla="*/ 472 h 924"/>
                  <a:gd name="T20" fmla="*/ 49 w 292"/>
                  <a:gd name="T21" fmla="*/ 500 h 924"/>
                  <a:gd name="T22" fmla="*/ 39 w 292"/>
                  <a:gd name="T23" fmla="*/ 528 h 924"/>
                  <a:gd name="T24" fmla="*/ 29 w 292"/>
                  <a:gd name="T25" fmla="*/ 556 h 924"/>
                  <a:gd name="T26" fmla="*/ 21 w 292"/>
                  <a:gd name="T27" fmla="*/ 586 h 924"/>
                  <a:gd name="T28" fmla="*/ 15 w 292"/>
                  <a:gd name="T29" fmla="*/ 615 h 924"/>
                  <a:gd name="T30" fmla="*/ 9 w 292"/>
                  <a:gd name="T31" fmla="*/ 644 h 924"/>
                  <a:gd name="T32" fmla="*/ 5 w 292"/>
                  <a:gd name="T33" fmla="*/ 673 h 924"/>
                  <a:gd name="T34" fmla="*/ 2 w 292"/>
                  <a:gd name="T35" fmla="*/ 704 h 924"/>
                  <a:gd name="T36" fmla="*/ 0 w 292"/>
                  <a:gd name="T37" fmla="*/ 733 h 924"/>
                  <a:gd name="T38" fmla="*/ 0 w 292"/>
                  <a:gd name="T39" fmla="*/ 764 h 924"/>
                  <a:gd name="T40" fmla="*/ 1 w 292"/>
                  <a:gd name="T41" fmla="*/ 796 h 924"/>
                  <a:gd name="T42" fmla="*/ 4 w 292"/>
                  <a:gd name="T43" fmla="*/ 827 h 924"/>
                  <a:gd name="T44" fmla="*/ 8 w 292"/>
                  <a:gd name="T45" fmla="*/ 860 h 924"/>
                  <a:gd name="T46" fmla="*/ 15 w 292"/>
                  <a:gd name="T47" fmla="*/ 891 h 924"/>
                  <a:gd name="T48" fmla="*/ 23 w 292"/>
                  <a:gd name="T49" fmla="*/ 924 h 924"/>
                  <a:gd name="T50" fmla="*/ 39 w 292"/>
                  <a:gd name="T51" fmla="*/ 891 h 924"/>
                  <a:gd name="T52" fmla="*/ 53 w 292"/>
                  <a:gd name="T53" fmla="*/ 858 h 924"/>
                  <a:gd name="T54" fmla="*/ 66 w 292"/>
                  <a:gd name="T55" fmla="*/ 823 h 924"/>
                  <a:gd name="T56" fmla="*/ 76 w 292"/>
                  <a:gd name="T57" fmla="*/ 788 h 924"/>
                  <a:gd name="T58" fmla="*/ 86 w 292"/>
                  <a:gd name="T59" fmla="*/ 753 h 924"/>
                  <a:gd name="T60" fmla="*/ 95 w 292"/>
                  <a:gd name="T61" fmla="*/ 717 h 924"/>
                  <a:gd name="T62" fmla="*/ 103 w 292"/>
                  <a:gd name="T63" fmla="*/ 682 h 924"/>
                  <a:gd name="T64" fmla="*/ 111 w 292"/>
                  <a:gd name="T65" fmla="*/ 646 h 924"/>
                  <a:gd name="T66" fmla="*/ 127 w 292"/>
                  <a:gd name="T67" fmla="*/ 575 h 924"/>
                  <a:gd name="T68" fmla="*/ 144 w 292"/>
                  <a:gd name="T69" fmla="*/ 505 h 924"/>
                  <a:gd name="T70" fmla="*/ 153 w 292"/>
                  <a:gd name="T71" fmla="*/ 470 h 924"/>
                  <a:gd name="T72" fmla="*/ 164 w 292"/>
                  <a:gd name="T73" fmla="*/ 435 h 924"/>
                  <a:gd name="T74" fmla="*/ 176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6" y="56"/>
                    </a:lnTo>
                    <a:lnTo>
                      <a:pt x="239" y="113"/>
                    </a:lnTo>
                    <a:lnTo>
                      <a:pt x="210" y="168"/>
                    </a:lnTo>
                    <a:lnTo>
                      <a:pt x="181" y="223"/>
                    </a:lnTo>
                    <a:lnTo>
                      <a:pt x="152" y="278"/>
                    </a:lnTo>
                    <a:lnTo>
                      <a:pt x="123" y="332"/>
                    </a:lnTo>
                    <a:lnTo>
                      <a:pt x="97" y="388"/>
                    </a:lnTo>
                    <a:lnTo>
                      <a:pt x="72" y="443"/>
                    </a:lnTo>
                    <a:lnTo>
                      <a:pt x="59" y="472"/>
                    </a:lnTo>
                    <a:lnTo>
                      <a:pt x="49" y="500"/>
                    </a:lnTo>
                    <a:lnTo>
                      <a:pt x="39" y="528"/>
                    </a:lnTo>
                    <a:lnTo>
                      <a:pt x="29" y="556"/>
                    </a:lnTo>
                    <a:lnTo>
                      <a:pt x="21" y="586"/>
                    </a:lnTo>
                    <a:lnTo>
                      <a:pt x="15" y="615"/>
                    </a:lnTo>
                    <a:lnTo>
                      <a:pt x="9" y="644"/>
                    </a:lnTo>
                    <a:lnTo>
                      <a:pt x="5" y="673"/>
                    </a:lnTo>
                    <a:lnTo>
                      <a:pt x="2" y="704"/>
                    </a:lnTo>
                    <a:lnTo>
                      <a:pt x="0" y="733"/>
                    </a:lnTo>
                    <a:lnTo>
                      <a:pt x="0" y="764"/>
                    </a:lnTo>
                    <a:lnTo>
                      <a:pt x="1" y="796"/>
                    </a:lnTo>
                    <a:lnTo>
                      <a:pt x="4" y="827"/>
                    </a:lnTo>
                    <a:lnTo>
                      <a:pt x="8" y="860"/>
                    </a:lnTo>
                    <a:lnTo>
                      <a:pt x="15" y="891"/>
                    </a:lnTo>
                    <a:lnTo>
                      <a:pt x="23" y="924"/>
                    </a:lnTo>
                    <a:lnTo>
                      <a:pt x="39" y="891"/>
                    </a:lnTo>
                    <a:lnTo>
                      <a:pt x="53" y="858"/>
                    </a:lnTo>
                    <a:lnTo>
                      <a:pt x="66" y="823"/>
                    </a:lnTo>
                    <a:lnTo>
                      <a:pt x="76" y="788"/>
                    </a:lnTo>
                    <a:lnTo>
                      <a:pt x="86" y="753"/>
                    </a:lnTo>
                    <a:lnTo>
                      <a:pt x="95" y="717"/>
                    </a:lnTo>
                    <a:lnTo>
                      <a:pt x="103" y="682"/>
                    </a:lnTo>
                    <a:lnTo>
                      <a:pt x="111" y="646"/>
                    </a:lnTo>
                    <a:lnTo>
                      <a:pt x="127" y="575"/>
                    </a:lnTo>
                    <a:lnTo>
                      <a:pt x="144" y="505"/>
                    </a:lnTo>
                    <a:lnTo>
                      <a:pt x="153" y="470"/>
                    </a:lnTo>
                    <a:lnTo>
                      <a:pt x="164" y="435"/>
                    </a:lnTo>
                    <a:lnTo>
                      <a:pt x="176" y="401"/>
                    </a:lnTo>
                    <a:lnTo>
                      <a:pt x="190" y="367"/>
                    </a:lnTo>
                    <a:lnTo>
                      <a:pt x="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01" name="Freeform 1191"/>
              <p:cNvSpPr>
                <a:spLocks noChangeAspect="1"/>
              </p:cNvSpPr>
              <p:nvPr/>
            </p:nvSpPr>
            <p:spPr bwMode="auto">
              <a:xfrm>
                <a:off x="4327" y="1958"/>
                <a:ext cx="13" cy="42"/>
              </a:xfrm>
              <a:custGeom>
                <a:avLst/>
                <a:gdLst>
                  <a:gd name="T0" fmla="*/ 292 w 292"/>
                  <a:gd name="T1" fmla="*/ 0 h 924"/>
                  <a:gd name="T2" fmla="*/ 266 w 292"/>
                  <a:gd name="T3" fmla="*/ 56 h 924"/>
                  <a:gd name="T4" fmla="*/ 239 w 292"/>
                  <a:gd name="T5" fmla="*/ 113 h 924"/>
                  <a:gd name="T6" fmla="*/ 210 w 292"/>
                  <a:gd name="T7" fmla="*/ 168 h 924"/>
                  <a:gd name="T8" fmla="*/ 181 w 292"/>
                  <a:gd name="T9" fmla="*/ 223 h 924"/>
                  <a:gd name="T10" fmla="*/ 152 w 292"/>
                  <a:gd name="T11" fmla="*/ 278 h 924"/>
                  <a:gd name="T12" fmla="*/ 123 w 292"/>
                  <a:gd name="T13" fmla="*/ 332 h 924"/>
                  <a:gd name="T14" fmla="*/ 97 w 292"/>
                  <a:gd name="T15" fmla="*/ 388 h 924"/>
                  <a:gd name="T16" fmla="*/ 72 w 292"/>
                  <a:gd name="T17" fmla="*/ 443 h 924"/>
                  <a:gd name="T18" fmla="*/ 59 w 292"/>
                  <a:gd name="T19" fmla="*/ 472 h 924"/>
                  <a:gd name="T20" fmla="*/ 49 w 292"/>
                  <a:gd name="T21" fmla="*/ 500 h 924"/>
                  <a:gd name="T22" fmla="*/ 39 w 292"/>
                  <a:gd name="T23" fmla="*/ 528 h 924"/>
                  <a:gd name="T24" fmla="*/ 29 w 292"/>
                  <a:gd name="T25" fmla="*/ 556 h 924"/>
                  <a:gd name="T26" fmla="*/ 21 w 292"/>
                  <a:gd name="T27" fmla="*/ 586 h 924"/>
                  <a:gd name="T28" fmla="*/ 15 w 292"/>
                  <a:gd name="T29" fmla="*/ 615 h 924"/>
                  <a:gd name="T30" fmla="*/ 9 w 292"/>
                  <a:gd name="T31" fmla="*/ 644 h 924"/>
                  <a:gd name="T32" fmla="*/ 5 w 292"/>
                  <a:gd name="T33" fmla="*/ 673 h 924"/>
                  <a:gd name="T34" fmla="*/ 2 w 292"/>
                  <a:gd name="T35" fmla="*/ 704 h 924"/>
                  <a:gd name="T36" fmla="*/ 0 w 292"/>
                  <a:gd name="T37" fmla="*/ 733 h 924"/>
                  <a:gd name="T38" fmla="*/ 0 w 292"/>
                  <a:gd name="T39" fmla="*/ 764 h 924"/>
                  <a:gd name="T40" fmla="*/ 1 w 292"/>
                  <a:gd name="T41" fmla="*/ 796 h 924"/>
                  <a:gd name="T42" fmla="*/ 4 w 292"/>
                  <a:gd name="T43" fmla="*/ 827 h 924"/>
                  <a:gd name="T44" fmla="*/ 8 w 292"/>
                  <a:gd name="T45" fmla="*/ 860 h 924"/>
                  <a:gd name="T46" fmla="*/ 15 w 292"/>
                  <a:gd name="T47" fmla="*/ 891 h 924"/>
                  <a:gd name="T48" fmla="*/ 23 w 292"/>
                  <a:gd name="T49" fmla="*/ 924 h 924"/>
                  <a:gd name="T50" fmla="*/ 39 w 292"/>
                  <a:gd name="T51" fmla="*/ 891 h 924"/>
                  <a:gd name="T52" fmla="*/ 53 w 292"/>
                  <a:gd name="T53" fmla="*/ 858 h 924"/>
                  <a:gd name="T54" fmla="*/ 66 w 292"/>
                  <a:gd name="T55" fmla="*/ 823 h 924"/>
                  <a:gd name="T56" fmla="*/ 76 w 292"/>
                  <a:gd name="T57" fmla="*/ 788 h 924"/>
                  <a:gd name="T58" fmla="*/ 86 w 292"/>
                  <a:gd name="T59" fmla="*/ 753 h 924"/>
                  <a:gd name="T60" fmla="*/ 95 w 292"/>
                  <a:gd name="T61" fmla="*/ 717 h 924"/>
                  <a:gd name="T62" fmla="*/ 103 w 292"/>
                  <a:gd name="T63" fmla="*/ 682 h 924"/>
                  <a:gd name="T64" fmla="*/ 111 w 292"/>
                  <a:gd name="T65" fmla="*/ 646 h 924"/>
                  <a:gd name="T66" fmla="*/ 127 w 292"/>
                  <a:gd name="T67" fmla="*/ 575 h 924"/>
                  <a:gd name="T68" fmla="*/ 144 w 292"/>
                  <a:gd name="T69" fmla="*/ 505 h 924"/>
                  <a:gd name="T70" fmla="*/ 153 w 292"/>
                  <a:gd name="T71" fmla="*/ 470 h 924"/>
                  <a:gd name="T72" fmla="*/ 164 w 292"/>
                  <a:gd name="T73" fmla="*/ 435 h 924"/>
                  <a:gd name="T74" fmla="*/ 176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6" y="56"/>
                    </a:lnTo>
                    <a:lnTo>
                      <a:pt x="239" y="113"/>
                    </a:lnTo>
                    <a:lnTo>
                      <a:pt x="210" y="168"/>
                    </a:lnTo>
                    <a:lnTo>
                      <a:pt x="181" y="223"/>
                    </a:lnTo>
                    <a:lnTo>
                      <a:pt x="152" y="278"/>
                    </a:lnTo>
                    <a:lnTo>
                      <a:pt x="123" y="332"/>
                    </a:lnTo>
                    <a:lnTo>
                      <a:pt x="97" y="388"/>
                    </a:lnTo>
                    <a:lnTo>
                      <a:pt x="72" y="443"/>
                    </a:lnTo>
                    <a:lnTo>
                      <a:pt x="59" y="472"/>
                    </a:lnTo>
                    <a:lnTo>
                      <a:pt x="49" y="500"/>
                    </a:lnTo>
                    <a:lnTo>
                      <a:pt x="39" y="528"/>
                    </a:lnTo>
                    <a:lnTo>
                      <a:pt x="29" y="556"/>
                    </a:lnTo>
                    <a:lnTo>
                      <a:pt x="21" y="586"/>
                    </a:lnTo>
                    <a:lnTo>
                      <a:pt x="15" y="615"/>
                    </a:lnTo>
                    <a:lnTo>
                      <a:pt x="9" y="644"/>
                    </a:lnTo>
                    <a:lnTo>
                      <a:pt x="5" y="673"/>
                    </a:lnTo>
                    <a:lnTo>
                      <a:pt x="2" y="704"/>
                    </a:lnTo>
                    <a:lnTo>
                      <a:pt x="0" y="733"/>
                    </a:lnTo>
                    <a:lnTo>
                      <a:pt x="0" y="764"/>
                    </a:lnTo>
                    <a:lnTo>
                      <a:pt x="1" y="796"/>
                    </a:lnTo>
                    <a:lnTo>
                      <a:pt x="4" y="827"/>
                    </a:lnTo>
                    <a:lnTo>
                      <a:pt x="8" y="860"/>
                    </a:lnTo>
                    <a:lnTo>
                      <a:pt x="15" y="891"/>
                    </a:lnTo>
                    <a:lnTo>
                      <a:pt x="23" y="924"/>
                    </a:lnTo>
                    <a:lnTo>
                      <a:pt x="39" y="891"/>
                    </a:lnTo>
                    <a:lnTo>
                      <a:pt x="53" y="858"/>
                    </a:lnTo>
                    <a:lnTo>
                      <a:pt x="66" y="823"/>
                    </a:lnTo>
                    <a:lnTo>
                      <a:pt x="76" y="788"/>
                    </a:lnTo>
                    <a:lnTo>
                      <a:pt x="86" y="753"/>
                    </a:lnTo>
                    <a:lnTo>
                      <a:pt x="95" y="717"/>
                    </a:lnTo>
                    <a:lnTo>
                      <a:pt x="103" y="682"/>
                    </a:lnTo>
                    <a:lnTo>
                      <a:pt x="111" y="646"/>
                    </a:lnTo>
                    <a:lnTo>
                      <a:pt x="127" y="575"/>
                    </a:lnTo>
                    <a:lnTo>
                      <a:pt x="144" y="505"/>
                    </a:lnTo>
                    <a:lnTo>
                      <a:pt x="153" y="470"/>
                    </a:lnTo>
                    <a:lnTo>
                      <a:pt x="164" y="435"/>
                    </a:lnTo>
                    <a:lnTo>
                      <a:pt x="176" y="401"/>
                    </a:lnTo>
                    <a:lnTo>
                      <a:pt x="190" y="367"/>
                    </a:lnTo>
                    <a:lnTo>
                      <a:pt x="2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2" name="Freeform 1192"/>
              <p:cNvSpPr>
                <a:spLocks noChangeAspect="1"/>
              </p:cNvSpPr>
              <p:nvPr/>
            </p:nvSpPr>
            <p:spPr bwMode="auto">
              <a:xfrm>
                <a:off x="4396" y="1826"/>
                <a:ext cx="67" cy="172"/>
              </a:xfrm>
              <a:custGeom>
                <a:avLst/>
                <a:gdLst>
                  <a:gd name="T0" fmla="*/ 0 w 1466"/>
                  <a:gd name="T1" fmla="*/ 0 h 3787"/>
                  <a:gd name="T2" fmla="*/ 1 w 1466"/>
                  <a:gd name="T3" fmla="*/ 52 h 3787"/>
                  <a:gd name="T4" fmla="*/ 2 w 1466"/>
                  <a:gd name="T5" fmla="*/ 104 h 3787"/>
                  <a:gd name="T6" fmla="*/ 5 w 1466"/>
                  <a:gd name="T7" fmla="*/ 158 h 3787"/>
                  <a:gd name="T8" fmla="*/ 8 w 1466"/>
                  <a:gd name="T9" fmla="*/ 214 h 3787"/>
                  <a:gd name="T10" fmla="*/ 13 w 1466"/>
                  <a:gd name="T11" fmla="*/ 271 h 3787"/>
                  <a:gd name="T12" fmla="*/ 19 w 1466"/>
                  <a:gd name="T13" fmla="*/ 329 h 3787"/>
                  <a:gd name="T14" fmla="*/ 25 w 1466"/>
                  <a:gd name="T15" fmla="*/ 387 h 3787"/>
                  <a:gd name="T16" fmla="*/ 32 w 1466"/>
                  <a:gd name="T17" fmla="*/ 446 h 3787"/>
                  <a:gd name="T18" fmla="*/ 40 w 1466"/>
                  <a:gd name="T19" fmla="*/ 506 h 3787"/>
                  <a:gd name="T20" fmla="*/ 48 w 1466"/>
                  <a:gd name="T21" fmla="*/ 566 h 3787"/>
                  <a:gd name="T22" fmla="*/ 58 w 1466"/>
                  <a:gd name="T23" fmla="*/ 626 h 3787"/>
                  <a:gd name="T24" fmla="*/ 67 w 1466"/>
                  <a:gd name="T25" fmla="*/ 685 h 3787"/>
                  <a:gd name="T26" fmla="*/ 77 w 1466"/>
                  <a:gd name="T27" fmla="*/ 745 h 3787"/>
                  <a:gd name="T28" fmla="*/ 89 w 1466"/>
                  <a:gd name="T29" fmla="*/ 803 h 3787"/>
                  <a:gd name="T30" fmla="*/ 100 w 1466"/>
                  <a:gd name="T31" fmla="*/ 861 h 3787"/>
                  <a:gd name="T32" fmla="*/ 111 w 1466"/>
                  <a:gd name="T33" fmla="*/ 917 h 3787"/>
                  <a:gd name="T34" fmla="*/ 124 w 1466"/>
                  <a:gd name="T35" fmla="*/ 973 h 3787"/>
                  <a:gd name="T36" fmla="*/ 136 w 1466"/>
                  <a:gd name="T37" fmla="*/ 1027 h 3787"/>
                  <a:gd name="T38" fmla="*/ 149 w 1466"/>
                  <a:gd name="T39" fmla="*/ 1079 h 3787"/>
                  <a:gd name="T40" fmla="*/ 162 w 1466"/>
                  <a:gd name="T41" fmla="*/ 1130 h 3787"/>
                  <a:gd name="T42" fmla="*/ 175 w 1466"/>
                  <a:gd name="T43" fmla="*/ 1179 h 3787"/>
                  <a:gd name="T44" fmla="*/ 189 w 1466"/>
                  <a:gd name="T45" fmla="*/ 1225 h 3787"/>
                  <a:gd name="T46" fmla="*/ 201 w 1466"/>
                  <a:gd name="T47" fmla="*/ 1269 h 3787"/>
                  <a:gd name="T48" fmla="*/ 216 w 1466"/>
                  <a:gd name="T49" fmla="*/ 1310 h 3787"/>
                  <a:gd name="T50" fmla="*/ 228 w 1466"/>
                  <a:gd name="T51" fmla="*/ 1348 h 3787"/>
                  <a:gd name="T52" fmla="*/ 242 w 1466"/>
                  <a:gd name="T53" fmla="*/ 1384 h 3787"/>
                  <a:gd name="T54" fmla="*/ 255 w 1466"/>
                  <a:gd name="T55" fmla="*/ 1416 h 3787"/>
                  <a:gd name="T56" fmla="*/ 268 w 1466"/>
                  <a:gd name="T57" fmla="*/ 1445 h 3787"/>
                  <a:gd name="T58" fmla="*/ 282 w 1466"/>
                  <a:gd name="T59" fmla="*/ 1469 h 3787"/>
                  <a:gd name="T60" fmla="*/ 294 w 1466"/>
                  <a:gd name="T61" fmla="*/ 1491 h 3787"/>
                  <a:gd name="T62" fmla="*/ 307 w 1466"/>
                  <a:gd name="T63" fmla="*/ 1508 h 3787"/>
                  <a:gd name="T64" fmla="*/ 319 w 1466"/>
                  <a:gd name="T65" fmla="*/ 1520 h 3787"/>
                  <a:gd name="T66" fmla="*/ 382 w 1466"/>
                  <a:gd name="T67" fmla="*/ 1578 h 3787"/>
                  <a:gd name="T68" fmla="*/ 442 w 1466"/>
                  <a:gd name="T69" fmla="*/ 1637 h 3787"/>
                  <a:gd name="T70" fmla="*/ 499 w 1466"/>
                  <a:gd name="T71" fmla="*/ 1697 h 3787"/>
                  <a:gd name="T72" fmla="*/ 553 w 1466"/>
                  <a:gd name="T73" fmla="*/ 1757 h 3787"/>
                  <a:gd name="T74" fmla="*/ 605 w 1466"/>
                  <a:gd name="T75" fmla="*/ 1820 h 3787"/>
                  <a:gd name="T76" fmla="*/ 655 w 1466"/>
                  <a:gd name="T77" fmla="*/ 1883 h 3787"/>
                  <a:gd name="T78" fmla="*/ 701 w 1466"/>
                  <a:gd name="T79" fmla="*/ 1947 h 3787"/>
                  <a:gd name="T80" fmla="*/ 746 w 1466"/>
                  <a:gd name="T81" fmla="*/ 2012 h 3787"/>
                  <a:gd name="T82" fmla="*/ 788 w 1466"/>
                  <a:gd name="T83" fmla="*/ 2078 h 3787"/>
                  <a:gd name="T84" fmla="*/ 828 w 1466"/>
                  <a:gd name="T85" fmla="*/ 2145 h 3787"/>
                  <a:gd name="T86" fmla="*/ 867 w 1466"/>
                  <a:gd name="T87" fmla="*/ 2213 h 3787"/>
                  <a:gd name="T88" fmla="*/ 904 w 1466"/>
                  <a:gd name="T89" fmla="*/ 2282 h 3787"/>
                  <a:gd name="T90" fmla="*/ 939 w 1466"/>
                  <a:gd name="T91" fmla="*/ 2351 h 3787"/>
                  <a:gd name="T92" fmla="*/ 973 w 1466"/>
                  <a:gd name="T93" fmla="*/ 2421 h 3787"/>
                  <a:gd name="T94" fmla="*/ 1005 w 1466"/>
                  <a:gd name="T95" fmla="*/ 2492 h 3787"/>
                  <a:gd name="T96" fmla="*/ 1036 w 1466"/>
                  <a:gd name="T97" fmla="*/ 2564 h 3787"/>
                  <a:gd name="T98" fmla="*/ 1066 w 1466"/>
                  <a:gd name="T99" fmla="*/ 2636 h 3787"/>
                  <a:gd name="T100" fmla="*/ 1095 w 1466"/>
                  <a:gd name="T101" fmla="*/ 2709 h 3787"/>
                  <a:gd name="T102" fmla="*/ 1124 w 1466"/>
                  <a:gd name="T103" fmla="*/ 2783 h 3787"/>
                  <a:gd name="T104" fmla="*/ 1150 w 1466"/>
                  <a:gd name="T105" fmla="*/ 2858 h 3787"/>
                  <a:gd name="T106" fmla="*/ 1203 w 1466"/>
                  <a:gd name="T107" fmla="*/ 3009 h 3787"/>
                  <a:gd name="T108" fmla="*/ 1255 w 1466"/>
                  <a:gd name="T109" fmla="*/ 3161 h 3787"/>
                  <a:gd name="T110" fmla="*/ 1306 w 1466"/>
                  <a:gd name="T111" fmla="*/ 3315 h 3787"/>
                  <a:gd name="T112" fmla="*/ 1358 w 1466"/>
                  <a:gd name="T113" fmla="*/ 3471 h 3787"/>
                  <a:gd name="T114" fmla="*/ 1384 w 1466"/>
                  <a:gd name="T115" fmla="*/ 3550 h 3787"/>
                  <a:gd name="T116" fmla="*/ 1411 w 1466"/>
                  <a:gd name="T117" fmla="*/ 3629 h 3787"/>
                  <a:gd name="T118" fmla="*/ 1438 w 1466"/>
                  <a:gd name="T119" fmla="*/ 3708 h 3787"/>
                  <a:gd name="T120" fmla="*/ 1466 w 1466"/>
                  <a:gd name="T121" fmla="*/ 3787 h 3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3787">
                    <a:moveTo>
                      <a:pt x="0" y="0"/>
                    </a:moveTo>
                    <a:lnTo>
                      <a:pt x="1" y="52"/>
                    </a:lnTo>
                    <a:lnTo>
                      <a:pt x="2" y="104"/>
                    </a:lnTo>
                    <a:lnTo>
                      <a:pt x="5" y="158"/>
                    </a:lnTo>
                    <a:lnTo>
                      <a:pt x="8" y="214"/>
                    </a:lnTo>
                    <a:lnTo>
                      <a:pt x="13" y="271"/>
                    </a:lnTo>
                    <a:lnTo>
                      <a:pt x="19" y="329"/>
                    </a:lnTo>
                    <a:lnTo>
                      <a:pt x="25" y="387"/>
                    </a:lnTo>
                    <a:lnTo>
                      <a:pt x="32" y="446"/>
                    </a:lnTo>
                    <a:lnTo>
                      <a:pt x="40" y="506"/>
                    </a:lnTo>
                    <a:lnTo>
                      <a:pt x="48" y="566"/>
                    </a:lnTo>
                    <a:lnTo>
                      <a:pt x="58" y="626"/>
                    </a:lnTo>
                    <a:lnTo>
                      <a:pt x="67" y="685"/>
                    </a:lnTo>
                    <a:lnTo>
                      <a:pt x="77" y="745"/>
                    </a:lnTo>
                    <a:lnTo>
                      <a:pt x="89" y="803"/>
                    </a:lnTo>
                    <a:lnTo>
                      <a:pt x="100" y="861"/>
                    </a:lnTo>
                    <a:lnTo>
                      <a:pt x="111" y="917"/>
                    </a:lnTo>
                    <a:lnTo>
                      <a:pt x="124" y="973"/>
                    </a:lnTo>
                    <a:lnTo>
                      <a:pt x="136" y="1027"/>
                    </a:lnTo>
                    <a:lnTo>
                      <a:pt x="149" y="1079"/>
                    </a:lnTo>
                    <a:lnTo>
                      <a:pt x="162" y="1130"/>
                    </a:lnTo>
                    <a:lnTo>
                      <a:pt x="175" y="1179"/>
                    </a:lnTo>
                    <a:lnTo>
                      <a:pt x="189" y="1225"/>
                    </a:lnTo>
                    <a:lnTo>
                      <a:pt x="201" y="1269"/>
                    </a:lnTo>
                    <a:lnTo>
                      <a:pt x="216" y="1310"/>
                    </a:lnTo>
                    <a:lnTo>
                      <a:pt x="228" y="1348"/>
                    </a:lnTo>
                    <a:lnTo>
                      <a:pt x="242" y="1384"/>
                    </a:lnTo>
                    <a:lnTo>
                      <a:pt x="255" y="1416"/>
                    </a:lnTo>
                    <a:lnTo>
                      <a:pt x="268" y="1445"/>
                    </a:lnTo>
                    <a:lnTo>
                      <a:pt x="282" y="1469"/>
                    </a:lnTo>
                    <a:lnTo>
                      <a:pt x="294" y="1491"/>
                    </a:lnTo>
                    <a:lnTo>
                      <a:pt x="307" y="1508"/>
                    </a:lnTo>
                    <a:lnTo>
                      <a:pt x="319" y="1520"/>
                    </a:lnTo>
                    <a:lnTo>
                      <a:pt x="382" y="1578"/>
                    </a:lnTo>
                    <a:lnTo>
                      <a:pt x="442" y="1637"/>
                    </a:lnTo>
                    <a:lnTo>
                      <a:pt x="499" y="1697"/>
                    </a:lnTo>
                    <a:lnTo>
                      <a:pt x="553" y="1757"/>
                    </a:lnTo>
                    <a:lnTo>
                      <a:pt x="605" y="1820"/>
                    </a:lnTo>
                    <a:lnTo>
                      <a:pt x="655" y="1883"/>
                    </a:lnTo>
                    <a:lnTo>
                      <a:pt x="701" y="1947"/>
                    </a:lnTo>
                    <a:lnTo>
                      <a:pt x="746" y="2012"/>
                    </a:lnTo>
                    <a:lnTo>
                      <a:pt x="788" y="2078"/>
                    </a:lnTo>
                    <a:lnTo>
                      <a:pt x="828" y="2145"/>
                    </a:lnTo>
                    <a:lnTo>
                      <a:pt x="867" y="2213"/>
                    </a:lnTo>
                    <a:lnTo>
                      <a:pt x="904" y="2282"/>
                    </a:lnTo>
                    <a:lnTo>
                      <a:pt x="939" y="2351"/>
                    </a:lnTo>
                    <a:lnTo>
                      <a:pt x="973" y="2421"/>
                    </a:lnTo>
                    <a:lnTo>
                      <a:pt x="1005" y="2492"/>
                    </a:lnTo>
                    <a:lnTo>
                      <a:pt x="1036" y="2564"/>
                    </a:lnTo>
                    <a:lnTo>
                      <a:pt x="1066" y="2636"/>
                    </a:lnTo>
                    <a:lnTo>
                      <a:pt x="1095" y="2709"/>
                    </a:lnTo>
                    <a:lnTo>
                      <a:pt x="1124" y="2783"/>
                    </a:lnTo>
                    <a:lnTo>
                      <a:pt x="1150" y="2858"/>
                    </a:lnTo>
                    <a:lnTo>
                      <a:pt x="1203" y="3009"/>
                    </a:lnTo>
                    <a:lnTo>
                      <a:pt x="1255" y="3161"/>
                    </a:lnTo>
                    <a:lnTo>
                      <a:pt x="1306" y="3315"/>
                    </a:lnTo>
                    <a:lnTo>
                      <a:pt x="1358" y="3471"/>
                    </a:lnTo>
                    <a:lnTo>
                      <a:pt x="1384" y="3550"/>
                    </a:lnTo>
                    <a:lnTo>
                      <a:pt x="1411" y="3629"/>
                    </a:lnTo>
                    <a:lnTo>
                      <a:pt x="1438" y="3708"/>
                    </a:lnTo>
                    <a:lnTo>
                      <a:pt x="1466" y="378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3" name="Freeform 1193"/>
              <p:cNvSpPr>
                <a:spLocks noChangeAspect="1"/>
              </p:cNvSpPr>
              <p:nvPr/>
            </p:nvSpPr>
            <p:spPr bwMode="auto">
              <a:xfrm>
                <a:off x="4422" y="1873"/>
                <a:ext cx="36" cy="96"/>
              </a:xfrm>
              <a:custGeom>
                <a:avLst/>
                <a:gdLst>
                  <a:gd name="T0" fmla="*/ 0 w 802"/>
                  <a:gd name="T1" fmla="*/ 0 h 2115"/>
                  <a:gd name="T2" fmla="*/ 7 w 802"/>
                  <a:gd name="T3" fmla="*/ 0 h 2115"/>
                  <a:gd name="T4" fmla="*/ 14 w 802"/>
                  <a:gd name="T5" fmla="*/ 2 h 2115"/>
                  <a:gd name="T6" fmla="*/ 21 w 802"/>
                  <a:gd name="T7" fmla="*/ 5 h 2115"/>
                  <a:gd name="T8" fmla="*/ 29 w 802"/>
                  <a:gd name="T9" fmla="*/ 9 h 2115"/>
                  <a:gd name="T10" fmla="*/ 37 w 802"/>
                  <a:gd name="T11" fmla="*/ 14 h 2115"/>
                  <a:gd name="T12" fmla="*/ 44 w 802"/>
                  <a:gd name="T13" fmla="*/ 20 h 2115"/>
                  <a:gd name="T14" fmla="*/ 52 w 802"/>
                  <a:gd name="T15" fmla="*/ 27 h 2115"/>
                  <a:gd name="T16" fmla="*/ 60 w 802"/>
                  <a:gd name="T17" fmla="*/ 34 h 2115"/>
                  <a:gd name="T18" fmla="*/ 75 w 802"/>
                  <a:gd name="T19" fmla="*/ 51 h 2115"/>
                  <a:gd name="T20" fmla="*/ 91 w 802"/>
                  <a:gd name="T21" fmla="*/ 71 h 2115"/>
                  <a:gd name="T22" fmla="*/ 106 w 802"/>
                  <a:gd name="T23" fmla="*/ 91 h 2115"/>
                  <a:gd name="T24" fmla="*/ 121 w 802"/>
                  <a:gd name="T25" fmla="*/ 114 h 2115"/>
                  <a:gd name="T26" fmla="*/ 147 w 802"/>
                  <a:gd name="T27" fmla="*/ 159 h 2115"/>
                  <a:gd name="T28" fmla="*/ 171 w 802"/>
                  <a:gd name="T29" fmla="*/ 203 h 2115"/>
                  <a:gd name="T30" fmla="*/ 191 w 802"/>
                  <a:gd name="T31" fmla="*/ 240 h 2115"/>
                  <a:gd name="T32" fmla="*/ 203 w 802"/>
                  <a:gd name="T33" fmla="*/ 266 h 2115"/>
                  <a:gd name="T34" fmla="*/ 242 w 802"/>
                  <a:gd name="T35" fmla="*/ 371 h 2115"/>
                  <a:gd name="T36" fmla="*/ 279 w 802"/>
                  <a:gd name="T37" fmla="*/ 474 h 2115"/>
                  <a:gd name="T38" fmla="*/ 314 w 802"/>
                  <a:gd name="T39" fmla="*/ 574 h 2115"/>
                  <a:gd name="T40" fmla="*/ 346 w 802"/>
                  <a:gd name="T41" fmla="*/ 674 h 2115"/>
                  <a:gd name="T42" fmla="*/ 377 w 802"/>
                  <a:gd name="T43" fmla="*/ 771 h 2115"/>
                  <a:gd name="T44" fmla="*/ 407 w 802"/>
                  <a:gd name="T45" fmla="*/ 868 h 2115"/>
                  <a:gd name="T46" fmla="*/ 434 w 802"/>
                  <a:gd name="T47" fmla="*/ 964 h 2115"/>
                  <a:gd name="T48" fmla="*/ 463 w 802"/>
                  <a:gd name="T49" fmla="*/ 1061 h 2115"/>
                  <a:gd name="T50" fmla="*/ 491 w 802"/>
                  <a:gd name="T51" fmla="*/ 1157 h 2115"/>
                  <a:gd name="T52" fmla="*/ 519 w 802"/>
                  <a:gd name="T53" fmla="*/ 1254 h 2115"/>
                  <a:gd name="T54" fmla="*/ 548 w 802"/>
                  <a:gd name="T55" fmla="*/ 1352 h 2115"/>
                  <a:gd name="T56" fmla="*/ 578 w 802"/>
                  <a:gd name="T57" fmla="*/ 1451 h 2115"/>
                  <a:gd name="T58" fmla="*/ 609 w 802"/>
                  <a:gd name="T59" fmla="*/ 1553 h 2115"/>
                  <a:gd name="T60" fmla="*/ 642 w 802"/>
                  <a:gd name="T61" fmla="*/ 1658 h 2115"/>
                  <a:gd name="T62" fmla="*/ 676 w 802"/>
                  <a:gd name="T63" fmla="*/ 1764 h 2115"/>
                  <a:gd name="T64" fmla="*/ 713 w 802"/>
                  <a:gd name="T65" fmla="*/ 1874 h 2115"/>
                  <a:gd name="T66" fmla="*/ 724 w 802"/>
                  <a:gd name="T67" fmla="*/ 1900 h 2115"/>
                  <a:gd name="T68" fmla="*/ 736 w 802"/>
                  <a:gd name="T69" fmla="*/ 1929 h 2115"/>
                  <a:gd name="T70" fmla="*/ 749 w 802"/>
                  <a:gd name="T71" fmla="*/ 1961 h 2115"/>
                  <a:gd name="T72" fmla="*/ 763 w 802"/>
                  <a:gd name="T73" fmla="*/ 1994 h 2115"/>
                  <a:gd name="T74" fmla="*/ 775 w 802"/>
                  <a:gd name="T75" fmla="*/ 2028 h 2115"/>
                  <a:gd name="T76" fmla="*/ 787 w 802"/>
                  <a:gd name="T77" fmla="*/ 2060 h 2115"/>
                  <a:gd name="T78" fmla="*/ 796 w 802"/>
                  <a:gd name="T79" fmla="*/ 2088 h 2115"/>
                  <a:gd name="T80" fmla="*/ 802 w 802"/>
                  <a:gd name="T81" fmla="*/ 2115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2" h="2115">
                    <a:moveTo>
                      <a:pt x="0" y="0"/>
                    </a:moveTo>
                    <a:lnTo>
                      <a:pt x="7" y="0"/>
                    </a:lnTo>
                    <a:lnTo>
                      <a:pt x="14" y="2"/>
                    </a:lnTo>
                    <a:lnTo>
                      <a:pt x="21" y="5"/>
                    </a:lnTo>
                    <a:lnTo>
                      <a:pt x="29" y="9"/>
                    </a:lnTo>
                    <a:lnTo>
                      <a:pt x="37" y="14"/>
                    </a:lnTo>
                    <a:lnTo>
                      <a:pt x="44" y="20"/>
                    </a:lnTo>
                    <a:lnTo>
                      <a:pt x="52" y="27"/>
                    </a:lnTo>
                    <a:lnTo>
                      <a:pt x="60" y="34"/>
                    </a:lnTo>
                    <a:lnTo>
                      <a:pt x="75" y="51"/>
                    </a:lnTo>
                    <a:lnTo>
                      <a:pt x="91" y="71"/>
                    </a:lnTo>
                    <a:lnTo>
                      <a:pt x="106" y="91"/>
                    </a:lnTo>
                    <a:lnTo>
                      <a:pt x="121" y="114"/>
                    </a:lnTo>
                    <a:lnTo>
                      <a:pt x="147" y="159"/>
                    </a:lnTo>
                    <a:lnTo>
                      <a:pt x="171" y="203"/>
                    </a:lnTo>
                    <a:lnTo>
                      <a:pt x="191" y="240"/>
                    </a:lnTo>
                    <a:lnTo>
                      <a:pt x="203" y="266"/>
                    </a:lnTo>
                    <a:lnTo>
                      <a:pt x="242" y="371"/>
                    </a:lnTo>
                    <a:lnTo>
                      <a:pt x="279" y="474"/>
                    </a:lnTo>
                    <a:lnTo>
                      <a:pt x="314" y="574"/>
                    </a:lnTo>
                    <a:lnTo>
                      <a:pt x="346" y="674"/>
                    </a:lnTo>
                    <a:lnTo>
                      <a:pt x="377" y="771"/>
                    </a:lnTo>
                    <a:lnTo>
                      <a:pt x="407" y="868"/>
                    </a:lnTo>
                    <a:lnTo>
                      <a:pt x="434" y="964"/>
                    </a:lnTo>
                    <a:lnTo>
                      <a:pt x="463" y="1061"/>
                    </a:lnTo>
                    <a:lnTo>
                      <a:pt x="491" y="1157"/>
                    </a:lnTo>
                    <a:lnTo>
                      <a:pt x="519" y="1254"/>
                    </a:lnTo>
                    <a:lnTo>
                      <a:pt x="548" y="1352"/>
                    </a:lnTo>
                    <a:lnTo>
                      <a:pt x="578" y="1451"/>
                    </a:lnTo>
                    <a:lnTo>
                      <a:pt x="609" y="1553"/>
                    </a:lnTo>
                    <a:lnTo>
                      <a:pt x="642" y="1658"/>
                    </a:lnTo>
                    <a:lnTo>
                      <a:pt x="676" y="1764"/>
                    </a:lnTo>
                    <a:lnTo>
                      <a:pt x="713" y="1874"/>
                    </a:lnTo>
                    <a:lnTo>
                      <a:pt x="724" y="1900"/>
                    </a:lnTo>
                    <a:lnTo>
                      <a:pt x="736" y="1929"/>
                    </a:lnTo>
                    <a:lnTo>
                      <a:pt x="749" y="1961"/>
                    </a:lnTo>
                    <a:lnTo>
                      <a:pt x="763" y="1994"/>
                    </a:lnTo>
                    <a:lnTo>
                      <a:pt x="775" y="2028"/>
                    </a:lnTo>
                    <a:lnTo>
                      <a:pt x="787" y="2060"/>
                    </a:lnTo>
                    <a:lnTo>
                      <a:pt x="796" y="2088"/>
                    </a:lnTo>
                    <a:lnTo>
                      <a:pt x="802" y="211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4" name="Freeform 1194"/>
              <p:cNvSpPr>
                <a:spLocks noChangeAspect="1"/>
              </p:cNvSpPr>
              <p:nvPr/>
            </p:nvSpPr>
            <p:spPr bwMode="auto">
              <a:xfrm>
                <a:off x="4394" y="1830"/>
                <a:ext cx="50" cy="217"/>
              </a:xfrm>
              <a:custGeom>
                <a:avLst/>
                <a:gdLst>
                  <a:gd name="T0" fmla="*/ 1079 w 1084"/>
                  <a:gd name="T1" fmla="*/ 4643 h 4774"/>
                  <a:gd name="T2" fmla="*/ 1069 w 1084"/>
                  <a:gd name="T3" fmla="*/ 4452 h 4774"/>
                  <a:gd name="T4" fmla="*/ 1059 w 1084"/>
                  <a:gd name="T5" fmla="*/ 4330 h 4774"/>
                  <a:gd name="T6" fmla="*/ 1047 w 1084"/>
                  <a:gd name="T7" fmla="*/ 4210 h 4774"/>
                  <a:gd name="T8" fmla="*/ 1031 w 1084"/>
                  <a:gd name="T9" fmla="*/ 4093 h 4774"/>
                  <a:gd name="T10" fmla="*/ 1012 w 1084"/>
                  <a:gd name="T11" fmla="*/ 3979 h 4774"/>
                  <a:gd name="T12" fmla="*/ 988 w 1084"/>
                  <a:gd name="T13" fmla="*/ 3868 h 4774"/>
                  <a:gd name="T14" fmla="*/ 958 w 1084"/>
                  <a:gd name="T15" fmla="*/ 3759 h 4774"/>
                  <a:gd name="T16" fmla="*/ 923 w 1084"/>
                  <a:gd name="T17" fmla="*/ 3653 h 4774"/>
                  <a:gd name="T18" fmla="*/ 882 w 1084"/>
                  <a:gd name="T19" fmla="*/ 3550 h 4774"/>
                  <a:gd name="T20" fmla="*/ 833 w 1084"/>
                  <a:gd name="T21" fmla="*/ 3448 h 4774"/>
                  <a:gd name="T22" fmla="*/ 776 w 1084"/>
                  <a:gd name="T23" fmla="*/ 3349 h 4774"/>
                  <a:gd name="T24" fmla="*/ 712 w 1084"/>
                  <a:gd name="T25" fmla="*/ 3250 h 4774"/>
                  <a:gd name="T26" fmla="*/ 638 w 1084"/>
                  <a:gd name="T27" fmla="*/ 3155 h 4774"/>
                  <a:gd name="T28" fmla="*/ 555 w 1084"/>
                  <a:gd name="T29" fmla="*/ 3060 h 4774"/>
                  <a:gd name="T30" fmla="*/ 481 w 1084"/>
                  <a:gd name="T31" fmla="*/ 2984 h 4774"/>
                  <a:gd name="T32" fmla="*/ 426 w 1084"/>
                  <a:gd name="T33" fmla="*/ 2922 h 4774"/>
                  <a:gd name="T34" fmla="*/ 376 w 1084"/>
                  <a:gd name="T35" fmla="*/ 2853 h 4774"/>
                  <a:gd name="T36" fmla="*/ 330 w 1084"/>
                  <a:gd name="T37" fmla="*/ 2781 h 4774"/>
                  <a:gd name="T38" fmla="*/ 290 w 1084"/>
                  <a:gd name="T39" fmla="*/ 2704 h 4774"/>
                  <a:gd name="T40" fmla="*/ 253 w 1084"/>
                  <a:gd name="T41" fmla="*/ 2624 h 4774"/>
                  <a:gd name="T42" fmla="*/ 220 w 1084"/>
                  <a:gd name="T43" fmla="*/ 2541 h 4774"/>
                  <a:gd name="T44" fmla="*/ 192 w 1084"/>
                  <a:gd name="T45" fmla="*/ 2456 h 4774"/>
                  <a:gd name="T46" fmla="*/ 166 w 1084"/>
                  <a:gd name="T47" fmla="*/ 2371 h 4774"/>
                  <a:gd name="T48" fmla="*/ 144 w 1084"/>
                  <a:gd name="T49" fmla="*/ 2284 h 4774"/>
                  <a:gd name="T50" fmla="*/ 127 w 1084"/>
                  <a:gd name="T51" fmla="*/ 2197 h 4774"/>
                  <a:gd name="T52" fmla="*/ 111 w 1084"/>
                  <a:gd name="T53" fmla="*/ 2110 h 4774"/>
                  <a:gd name="T54" fmla="*/ 99 w 1084"/>
                  <a:gd name="T55" fmla="*/ 2025 h 4774"/>
                  <a:gd name="T56" fmla="*/ 90 w 1084"/>
                  <a:gd name="T57" fmla="*/ 1942 h 4774"/>
                  <a:gd name="T58" fmla="*/ 82 w 1084"/>
                  <a:gd name="T59" fmla="*/ 1862 h 4774"/>
                  <a:gd name="T60" fmla="*/ 78 w 1084"/>
                  <a:gd name="T61" fmla="*/ 1784 h 4774"/>
                  <a:gd name="T62" fmla="*/ 71 w 1084"/>
                  <a:gd name="T63" fmla="*/ 1638 h 4774"/>
                  <a:gd name="T64" fmla="*/ 61 w 1084"/>
                  <a:gd name="T65" fmla="*/ 1419 h 4774"/>
                  <a:gd name="T66" fmla="*/ 50 w 1084"/>
                  <a:gd name="T67" fmla="*/ 1201 h 4774"/>
                  <a:gd name="T68" fmla="*/ 39 w 1084"/>
                  <a:gd name="T69" fmla="*/ 982 h 4774"/>
                  <a:gd name="T70" fmla="*/ 28 w 1084"/>
                  <a:gd name="T71" fmla="*/ 764 h 4774"/>
                  <a:gd name="T72" fmla="*/ 18 w 1084"/>
                  <a:gd name="T73" fmla="*/ 545 h 4774"/>
                  <a:gd name="T74" fmla="*/ 9 w 1084"/>
                  <a:gd name="T75" fmla="*/ 327 h 4774"/>
                  <a:gd name="T76" fmla="*/ 3 w 1084"/>
                  <a:gd name="T77" fmla="*/ 108 h 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4" h="4774">
                    <a:moveTo>
                      <a:pt x="1084" y="4774"/>
                    </a:moveTo>
                    <a:lnTo>
                      <a:pt x="1079" y="4643"/>
                    </a:lnTo>
                    <a:lnTo>
                      <a:pt x="1072" y="4515"/>
                    </a:lnTo>
                    <a:lnTo>
                      <a:pt x="1069" y="4452"/>
                    </a:lnTo>
                    <a:lnTo>
                      <a:pt x="1064" y="4391"/>
                    </a:lnTo>
                    <a:lnTo>
                      <a:pt x="1059" y="4330"/>
                    </a:lnTo>
                    <a:lnTo>
                      <a:pt x="1053" y="4270"/>
                    </a:lnTo>
                    <a:lnTo>
                      <a:pt x="1047" y="4210"/>
                    </a:lnTo>
                    <a:lnTo>
                      <a:pt x="1040" y="4152"/>
                    </a:lnTo>
                    <a:lnTo>
                      <a:pt x="1031" y="4093"/>
                    </a:lnTo>
                    <a:lnTo>
                      <a:pt x="1022" y="4036"/>
                    </a:lnTo>
                    <a:lnTo>
                      <a:pt x="1012" y="3979"/>
                    </a:lnTo>
                    <a:lnTo>
                      <a:pt x="1000" y="3923"/>
                    </a:lnTo>
                    <a:lnTo>
                      <a:pt x="988" y="3868"/>
                    </a:lnTo>
                    <a:lnTo>
                      <a:pt x="974" y="3813"/>
                    </a:lnTo>
                    <a:lnTo>
                      <a:pt x="958" y="3759"/>
                    </a:lnTo>
                    <a:lnTo>
                      <a:pt x="942" y="3706"/>
                    </a:lnTo>
                    <a:lnTo>
                      <a:pt x="923" y="3653"/>
                    </a:lnTo>
                    <a:lnTo>
                      <a:pt x="903" y="3601"/>
                    </a:lnTo>
                    <a:lnTo>
                      <a:pt x="882" y="3550"/>
                    </a:lnTo>
                    <a:lnTo>
                      <a:pt x="858" y="3498"/>
                    </a:lnTo>
                    <a:lnTo>
                      <a:pt x="833" y="3448"/>
                    </a:lnTo>
                    <a:lnTo>
                      <a:pt x="806" y="3398"/>
                    </a:lnTo>
                    <a:lnTo>
                      <a:pt x="776" y="3349"/>
                    </a:lnTo>
                    <a:lnTo>
                      <a:pt x="745" y="3299"/>
                    </a:lnTo>
                    <a:lnTo>
                      <a:pt x="712" y="3250"/>
                    </a:lnTo>
                    <a:lnTo>
                      <a:pt x="676" y="3202"/>
                    </a:lnTo>
                    <a:lnTo>
                      <a:pt x="638" y="3155"/>
                    </a:lnTo>
                    <a:lnTo>
                      <a:pt x="598" y="3108"/>
                    </a:lnTo>
                    <a:lnTo>
                      <a:pt x="555" y="3060"/>
                    </a:lnTo>
                    <a:lnTo>
                      <a:pt x="510" y="3014"/>
                    </a:lnTo>
                    <a:lnTo>
                      <a:pt x="481" y="2984"/>
                    </a:lnTo>
                    <a:lnTo>
                      <a:pt x="453" y="2954"/>
                    </a:lnTo>
                    <a:lnTo>
                      <a:pt x="426" y="2922"/>
                    </a:lnTo>
                    <a:lnTo>
                      <a:pt x="400" y="2888"/>
                    </a:lnTo>
                    <a:lnTo>
                      <a:pt x="376" y="2853"/>
                    </a:lnTo>
                    <a:lnTo>
                      <a:pt x="353" y="2817"/>
                    </a:lnTo>
                    <a:lnTo>
                      <a:pt x="330" y="2781"/>
                    </a:lnTo>
                    <a:lnTo>
                      <a:pt x="310" y="2743"/>
                    </a:lnTo>
                    <a:lnTo>
                      <a:pt x="290" y="2704"/>
                    </a:lnTo>
                    <a:lnTo>
                      <a:pt x="270" y="2664"/>
                    </a:lnTo>
                    <a:lnTo>
                      <a:pt x="253" y="2624"/>
                    </a:lnTo>
                    <a:lnTo>
                      <a:pt x="236" y="2583"/>
                    </a:lnTo>
                    <a:lnTo>
                      <a:pt x="220" y="2541"/>
                    </a:lnTo>
                    <a:lnTo>
                      <a:pt x="205" y="2499"/>
                    </a:lnTo>
                    <a:lnTo>
                      <a:pt x="192" y="2456"/>
                    </a:lnTo>
                    <a:lnTo>
                      <a:pt x="178" y="2414"/>
                    </a:lnTo>
                    <a:lnTo>
                      <a:pt x="166" y="2371"/>
                    </a:lnTo>
                    <a:lnTo>
                      <a:pt x="155" y="2327"/>
                    </a:lnTo>
                    <a:lnTo>
                      <a:pt x="144" y="2284"/>
                    </a:lnTo>
                    <a:lnTo>
                      <a:pt x="135" y="2241"/>
                    </a:lnTo>
                    <a:lnTo>
                      <a:pt x="127" y="2197"/>
                    </a:lnTo>
                    <a:lnTo>
                      <a:pt x="118" y="2154"/>
                    </a:lnTo>
                    <a:lnTo>
                      <a:pt x="111" y="2110"/>
                    </a:lnTo>
                    <a:lnTo>
                      <a:pt x="105" y="2068"/>
                    </a:lnTo>
                    <a:lnTo>
                      <a:pt x="99" y="2025"/>
                    </a:lnTo>
                    <a:lnTo>
                      <a:pt x="94" y="1984"/>
                    </a:lnTo>
                    <a:lnTo>
                      <a:pt x="90" y="1942"/>
                    </a:lnTo>
                    <a:lnTo>
                      <a:pt x="85" y="1902"/>
                    </a:lnTo>
                    <a:lnTo>
                      <a:pt x="82" y="1862"/>
                    </a:lnTo>
                    <a:lnTo>
                      <a:pt x="80" y="1823"/>
                    </a:lnTo>
                    <a:lnTo>
                      <a:pt x="78" y="1784"/>
                    </a:lnTo>
                    <a:lnTo>
                      <a:pt x="76" y="1747"/>
                    </a:lnTo>
                    <a:lnTo>
                      <a:pt x="71" y="1638"/>
                    </a:lnTo>
                    <a:lnTo>
                      <a:pt x="66" y="1529"/>
                    </a:lnTo>
                    <a:lnTo>
                      <a:pt x="61" y="1419"/>
                    </a:lnTo>
                    <a:lnTo>
                      <a:pt x="55" y="1310"/>
                    </a:lnTo>
                    <a:lnTo>
                      <a:pt x="50" y="1201"/>
                    </a:lnTo>
                    <a:lnTo>
                      <a:pt x="44" y="1092"/>
                    </a:lnTo>
                    <a:lnTo>
                      <a:pt x="39" y="982"/>
                    </a:lnTo>
                    <a:lnTo>
                      <a:pt x="34" y="873"/>
                    </a:lnTo>
                    <a:lnTo>
                      <a:pt x="28" y="764"/>
                    </a:lnTo>
                    <a:lnTo>
                      <a:pt x="22" y="655"/>
                    </a:lnTo>
                    <a:lnTo>
                      <a:pt x="18" y="545"/>
                    </a:lnTo>
                    <a:lnTo>
                      <a:pt x="13" y="436"/>
                    </a:lnTo>
                    <a:lnTo>
                      <a:pt x="9" y="327"/>
                    </a:lnTo>
                    <a:lnTo>
                      <a:pt x="6" y="218"/>
                    </a:lnTo>
                    <a:lnTo>
                      <a:pt x="3" y="108"/>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5" name="Freeform 1195"/>
              <p:cNvSpPr>
                <a:spLocks noChangeAspect="1"/>
              </p:cNvSpPr>
              <p:nvPr/>
            </p:nvSpPr>
            <p:spPr bwMode="auto">
              <a:xfrm>
                <a:off x="4395" y="1833"/>
                <a:ext cx="45" cy="175"/>
              </a:xfrm>
              <a:custGeom>
                <a:avLst/>
                <a:gdLst>
                  <a:gd name="T0" fmla="*/ 989 w 995"/>
                  <a:gd name="T1" fmla="*/ 3731 h 3850"/>
                  <a:gd name="T2" fmla="*/ 979 w 995"/>
                  <a:gd name="T3" fmla="*/ 3492 h 3850"/>
                  <a:gd name="T4" fmla="*/ 966 w 995"/>
                  <a:gd name="T5" fmla="*/ 3314 h 3850"/>
                  <a:gd name="T6" fmla="*/ 952 w 995"/>
                  <a:gd name="T7" fmla="*/ 3198 h 3850"/>
                  <a:gd name="T8" fmla="*/ 936 w 995"/>
                  <a:gd name="T9" fmla="*/ 3084 h 3850"/>
                  <a:gd name="T10" fmla="*/ 913 w 995"/>
                  <a:gd name="T11" fmla="*/ 2971 h 3850"/>
                  <a:gd name="T12" fmla="*/ 885 w 995"/>
                  <a:gd name="T13" fmla="*/ 2862 h 3850"/>
                  <a:gd name="T14" fmla="*/ 850 w 995"/>
                  <a:gd name="T15" fmla="*/ 2756 h 3850"/>
                  <a:gd name="T16" fmla="*/ 808 w 995"/>
                  <a:gd name="T17" fmla="*/ 2655 h 3850"/>
                  <a:gd name="T18" fmla="*/ 756 w 995"/>
                  <a:gd name="T19" fmla="*/ 2557 h 3850"/>
                  <a:gd name="T20" fmla="*/ 695 w 995"/>
                  <a:gd name="T21" fmla="*/ 2465 h 3850"/>
                  <a:gd name="T22" fmla="*/ 624 w 995"/>
                  <a:gd name="T23" fmla="*/ 2379 h 3850"/>
                  <a:gd name="T24" fmla="*/ 541 w 995"/>
                  <a:gd name="T25" fmla="*/ 2299 h 3850"/>
                  <a:gd name="T26" fmla="*/ 447 w 995"/>
                  <a:gd name="T27" fmla="*/ 2225 h 3850"/>
                  <a:gd name="T28" fmla="*/ 367 w 995"/>
                  <a:gd name="T29" fmla="*/ 2170 h 3850"/>
                  <a:gd name="T30" fmla="*/ 317 w 995"/>
                  <a:gd name="T31" fmla="*/ 2123 h 3850"/>
                  <a:gd name="T32" fmla="*/ 275 w 995"/>
                  <a:gd name="T33" fmla="*/ 2071 h 3850"/>
                  <a:gd name="T34" fmla="*/ 239 w 995"/>
                  <a:gd name="T35" fmla="*/ 2014 h 3850"/>
                  <a:gd name="T36" fmla="*/ 209 w 995"/>
                  <a:gd name="T37" fmla="*/ 1951 h 3850"/>
                  <a:gd name="T38" fmla="*/ 184 w 995"/>
                  <a:gd name="T39" fmla="*/ 1885 h 3850"/>
                  <a:gd name="T40" fmla="*/ 164 w 995"/>
                  <a:gd name="T41" fmla="*/ 1816 h 3850"/>
                  <a:gd name="T42" fmla="*/ 148 w 995"/>
                  <a:gd name="T43" fmla="*/ 1744 h 3850"/>
                  <a:gd name="T44" fmla="*/ 135 w 995"/>
                  <a:gd name="T45" fmla="*/ 1669 h 3850"/>
                  <a:gd name="T46" fmla="*/ 126 w 995"/>
                  <a:gd name="T47" fmla="*/ 1592 h 3850"/>
                  <a:gd name="T48" fmla="*/ 115 w 995"/>
                  <a:gd name="T49" fmla="*/ 1475 h 3850"/>
                  <a:gd name="T50" fmla="*/ 105 w 995"/>
                  <a:gd name="T51" fmla="*/ 1318 h 3850"/>
                  <a:gd name="T52" fmla="*/ 95 w 995"/>
                  <a:gd name="T53" fmla="*/ 1163 h 3850"/>
                  <a:gd name="T54" fmla="*/ 89 w 995"/>
                  <a:gd name="T55" fmla="*/ 1049 h 3850"/>
                  <a:gd name="T56" fmla="*/ 86 w 995"/>
                  <a:gd name="T57" fmla="*/ 971 h 3850"/>
                  <a:gd name="T58" fmla="*/ 79 w 995"/>
                  <a:gd name="T59" fmla="*/ 861 h 3850"/>
                  <a:gd name="T60" fmla="*/ 62 w 995"/>
                  <a:gd name="T61" fmla="*/ 720 h 3850"/>
                  <a:gd name="T62" fmla="*/ 38 w 995"/>
                  <a:gd name="T63" fmla="*/ 586 h 3850"/>
                  <a:gd name="T64" fmla="*/ 21 w 995"/>
                  <a:gd name="T65" fmla="*/ 468 h 3850"/>
                  <a:gd name="T66" fmla="*/ 15 w 995"/>
                  <a:gd name="T67" fmla="*/ 331 h 3850"/>
                  <a:gd name="T68" fmla="*/ 9 w 995"/>
                  <a:gd name="T69" fmla="*/ 179 h 3850"/>
                  <a:gd name="T70" fmla="*/ 4 w 995"/>
                  <a:gd name="T71" fmla="*/ 46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5" h="3850">
                    <a:moveTo>
                      <a:pt x="995" y="3850"/>
                    </a:moveTo>
                    <a:lnTo>
                      <a:pt x="989" y="3731"/>
                    </a:lnTo>
                    <a:lnTo>
                      <a:pt x="984" y="3612"/>
                    </a:lnTo>
                    <a:lnTo>
                      <a:pt x="979" y="3492"/>
                    </a:lnTo>
                    <a:lnTo>
                      <a:pt x="971" y="3374"/>
                    </a:lnTo>
                    <a:lnTo>
                      <a:pt x="966" y="3314"/>
                    </a:lnTo>
                    <a:lnTo>
                      <a:pt x="960" y="3256"/>
                    </a:lnTo>
                    <a:lnTo>
                      <a:pt x="952" y="3198"/>
                    </a:lnTo>
                    <a:lnTo>
                      <a:pt x="945" y="3140"/>
                    </a:lnTo>
                    <a:lnTo>
                      <a:pt x="936" y="3084"/>
                    </a:lnTo>
                    <a:lnTo>
                      <a:pt x="925" y="3027"/>
                    </a:lnTo>
                    <a:lnTo>
                      <a:pt x="913" y="2971"/>
                    </a:lnTo>
                    <a:lnTo>
                      <a:pt x="901" y="2916"/>
                    </a:lnTo>
                    <a:lnTo>
                      <a:pt x="885" y="2862"/>
                    </a:lnTo>
                    <a:lnTo>
                      <a:pt x="869" y="2809"/>
                    </a:lnTo>
                    <a:lnTo>
                      <a:pt x="850" y="2756"/>
                    </a:lnTo>
                    <a:lnTo>
                      <a:pt x="830" y="2705"/>
                    </a:lnTo>
                    <a:lnTo>
                      <a:pt x="808" y="2655"/>
                    </a:lnTo>
                    <a:lnTo>
                      <a:pt x="783" y="2606"/>
                    </a:lnTo>
                    <a:lnTo>
                      <a:pt x="756" y="2557"/>
                    </a:lnTo>
                    <a:lnTo>
                      <a:pt x="727" y="2511"/>
                    </a:lnTo>
                    <a:lnTo>
                      <a:pt x="695" y="2465"/>
                    </a:lnTo>
                    <a:lnTo>
                      <a:pt x="661" y="2422"/>
                    </a:lnTo>
                    <a:lnTo>
                      <a:pt x="624" y="2379"/>
                    </a:lnTo>
                    <a:lnTo>
                      <a:pt x="585" y="2338"/>
                    </a:lnTo>
                    <a:lnTo>
                      <a:pt x="541" y="2299"/>
                    </a:lnTo>
                    <a:lnTo>
                      <a:pt x="496" y="2261"/>
                    </a:lnTo>
                    <a:lnTo>
                      <a:pt x="447" y="2225"/>
                    </a:lnTo>
                    <a:lnTo>
                      <a:pt x="395" y="2191"/>
                    </a:lnTo>
                    <a:lnTo>
                      <a:pt x="367" y="2170"/>
                    </a:lnTo>
                    <a:lnTo>
                      <a:pt x="342" y="2147"/>
                    </a:lnTo>
                    <a:lnTo>
                      <a:pt x="317" y="2123"/>
                    </a:lnTo>
                    <a:lnTo>
                      <a:pt x="296" y="2098"/>
                    </a:lnTo>
                    <a:lnTo>
                      <a:pt x="275" y="2071"/>
                    </a:lnTo>
                    <a:lnTo>
                      <a:pt x="256" y="2042"/>
                    </a:lnTo>
                    <a:lnTo>
                      <a:pt x="239" y="2014"/>
                    </a:lnTo>
                    <a:lnTo>
                      <a:pt x="223" y="1983"/>
                    </a:lnTo>
                    <a:lnTo>
                      <a:pt x="209" y="1951"/>
                    </a:lnTo>
                    <a:lnTo>
                      <a:pt x="196" y="1919"/>
                    </a:lnTo>
                    <a:lnTo>
                      <a:pt x="184" y="1885"/>
                    </a:lnTo>
                    <a:lnTo>
                      <a:pt x="174" y="1852"/>
                    </a:lnTo>
                    <a:lnTo>
                      <a:pt x="164" y="1816"/>
                    </a:lnTo>
                    <a:lnTo>
                      <a:pt x="156" y="1780"/>
                    </a:lnTo>
                    <a:lnTo>
                      <a:pt x="148" y="1744"/>
                    </a:lnTo>
                    <a:lnTo>
                      <a:pt x="142" y="1706"/>
                    </a:lnTo>
                    <a:lnTo>
                      <a:pt x="135" y="1669"/>
                    </a:lnTo>
                    <a:lnTo>
                      <a:pt x="130" y="1631"/>
                    </a:lnTo>
                    <a:lnTo>
                      <a:pt x="126" y="1592"/>
                    </a:lnTo>
                    <a:lnTo>
                      <a:pt x="122" y="1553"/>
                    </a:lnTo>
                    <a:lnTo>
                      <a:pt x="115" y="1475"/>
                    </a:lnTo>
                    <a:lnTo>
                      <a:pt x="110" y="1396"/>
                    </a:lnTo>
                    <a:lnTo>
                      <a:pt x="105" y="1318"/>
                    </a:lnTo>
                    <a:lnTo>
                      <a:pt x="100" y="1240"/>
                    </a:lnTo>
                    <a:lnTo>
                      <a:pt x="95" y="1163"/>
                    </a:lnTo>
                    <a:lnTo>
                      <a:pt x="89" y="1088"/>
                    </a:lnTo>
                    <a:lnTo>
                      <a:pt x="89" y="1049"/>
                    </a:lnTo>
                    <a:lnTo>
                      <a:pt x="88" y="1009"/>
                    </a:lnTo>
                    <a:lnTo>
                      <a:pt x="86" y="971"/>
                    </a:lnTo>
                    <a:lnTo>
                      <a:pt x="85" y="934"/>
                    </a:lnTo>
                    <a:lnTo>
                      <a:pt x="79" y="861"/>
                    </a:lnTo>
                    <a:lnTo>
                      <a:pt x="71" y="790"/>
                    </a:lnTo>
                    <a:lnTo>
                      <a:pt x="62" y="720"/>
                    </a:lnTo>
                    <a:lnTo>
                      <a:pt x="51" y="652"/>
                    </a:lnTo>
                    <a:lnTo>
                      <a:pt x="38" y="586"/>
                    </a:lnTo>
                    <a:lnTo>
                      <a:pt x="25" y="519"/>
                    </a:lnTo>
                    <a:lnTo>
                      <a:pt x="21" y="468"/>
                    </a:lnTo>
                    <a:lnTo>
                      <a:pt x="18" y="404"/>
                    </a:lnTo>
                    <a:lnTo>
                      <a:pt x="15" y="331"/>
                    </a:lnTo>
                    <a:lnTo>
                      <a:pt x="13" y="254"/>
                    </a:lnTo>
                    <a:lnTo>
                      <a:pt x="9" y="179"/>
                    </a:lnTo>
                    <a:lnTo>
                      <a:pt x="7" y="108"/>
                    </a:lnTo>
                    <a:lnTo>
                      <a:pt x="4" y="4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6" name="Freeform 1196"/>
              <p:cNvSpPr>
                <a:spLocks noChangeAspect="1"/>
              </p:cNvSpPr>
              <p:nvPr/>
            </p:nvSpPr>
            <p:spPr bwMode="auto">
              <a:xfrm>
                <a:off x="4394" y="1843"/>
                <a:ext cx="44" cy="214"/>
              </a:xfrm>
              <a:custGeom>
                <a:avLst/>
                <a:gdLst>
                  <a:gd name="T0" fmla="*/ 962 w 964"/>
                  <a:gd name="T1" fmla="*/ 4667 h 4700"/>
                  <a:gd name="T2" fmla="*/ 955 w 964"/>
                  <a:gd name="T3" fmla="*/ 4600 h 4700"/>
                  <a:gd name="T4" fmla="*/ 944 w 964"/>
                  <a:gd name="T5" fmla="*/ 4533 h 4700"/>
                  <a:gd name="T6" fmla="*/ 932 w 964"/>
                  <a:gd name="T7" fmla="*/ 4467 h 4700"/>
                  <a:gd name="T8" fmla="*/ 918 w 964"/>
                  <a:gd name="T9" fmla="*/ 4401 h 4700"/>
                  <a:gd name="T10" fmla="*/ 900 w 964"/>
                  <a:gd name="T11" fmla="*/ 4335 h 4700"/>
                  <a:gd name="T12" fmla="*/ 880 w 964"/>
                  <a:gd name="T13" fmla="*/ 4271 h 4700"/>
                  <a:gd name="T14" fmla="*/ 857 w 964"/>
                  <a:gd name="T15" fmla="*/ 4207 h 4700"/>
                  <a:gd name="T16" fmla="*/ 832 w 964"/>
                  <a:gd name="T17" fmla="*/ 4145 h 4700"/>
                  <a:gd name="T18" fmla="*/ 803 w 964"/>
                  <a:gd name="T19" fmla="*/ 4084 h 4700"/>
                  <a:gd name="T20" fmla="*/ 771 w 964"/>
                  <a:gd name="T21" fmla="*/ 4024 h 4700"/>
                  <a:gd name="T22" fmla="*/ 737 w 964"/>
                  <a:gd name="T23" fmla="*/ 3967 h 4700"/>
                  <a:gd name="T24" fmla="*/ 700 w 964"/>
                  <a:gd name="T25" fmla="*/ 3912 h 4700"/>
                  <a:gd name="T26" fmla="*/ 658 w 964"/>
                  <a:gd name="T27" fmla="*/ 3859 h 4700"/>
                  <a:gd name="T28" fmla="*/ 615 w 964"/>
                  <a:gd name="T29" fmla="*/ 3808 h 4700"/>
                  <a:gd name="T30" fmla="*/ 568 w 964"/>
                  <a:gd name="T31" fmla="*/ 3760 h 4700"/>
                  <a:gd name="T32" fmla="*/ 528 w 964"/>
                  <a:gd name="T33" fmla="*/ 3724 h 4700"/>
                  <a:gd name="T34" fmla="*/ 499 w 964"/>
                  <a:gd name="T35" fmla="*/ 3695 h 4700"/>
                  <a:gd name="T36" fmla="*/ 472 w 964"/>
                  <a:gd name="T37" fmla="*/ 3663 h 4700"/>
                  <a:gd name="T38" fmla="*/ 449 w 964"/>
                  <a:gd name="T39" fmla="*/ 3629 h 4700"/>
                  <a:gd name="T40" fmla="*/ 426 w 964"/>
                  <a:gd name="T41" fmla="*/ 3593 h 4700"/>
                  <a:gd name="T42" fmla="*/ 404 w 964"/>
                  <a:gd name="T43" fmla="*/ 3556 h 4700"/>
                  <a:gd name="T44" fmla="*/ 376 w 964"/>
                  <a:gd name="T45" fmla="*/ 3498 h 4700"/>
                  <a:gd name="T46" fmla="*/ 342 w 964"/>
                  <a:gd name="T47" fmla="*/ 3419 h 4700"/>
                  <a:gd name="T48" fmla="*/ 313 w 964"/>
                  <a:gd name="T49" fmla="*/ 3343 h 4700"/>
                  <a:gd name="T50" fmla="*/ 287 w 964"/>
                  <a:gd name="T51" fmla="*/ 3272 h 4700"/>
                  <a:gd name="T52" fmla="*/ 262 w 964"/>
                  <a:gd name="T53" fmla="*/ 3208 h 4700"/>
                  <a:gd name="T54" fmla="*/ 248 w 964"/>
                  <a:gd name="T55" fmla="*/ 3169 h 4700"/>
                  <a:gd name="T56" fmla="*/ 234 w 964"/>
                  <a:gd name="T57" fmla="*/ 3095 h 4700"/>
                  <a:gd name="T58" fmla="*/ 215 w 964"/>
                  <a:gd name="T59" fmla="*/ 2993 h 4700"/>
                  <a:gd name="T60" fmla="*/ 201 w 964"/>
                  <a:gd name="T61" fmla="*/ 2908 h 4700"/>
                  <a:gd name="T62" fmla="*/ 199 w 964"/>
                  <a:gd name="T63" fmla="*/ 2850 h 4700"/>
                  <a:gd name="T64" fmla="*/ 194 w 964"/>
                  <a:gd name="T65" fmla="*/ 2745 h 4700"/>
                  <a:gd name="T66" fmla="*/ 177 w 964"/>
                  <a:gd name="T67" fmla="*/ 2526 h 4700"/>
                  <a:gd name="T68" fmla="*/ 144 w 964"/>
                  <a:gd name="T69" fmla="*/ 2143 h 4700"/>
                  <a:gd name="T70" fmla="*/ 105 w 964"/>
                  <a:gd name="T71" fmla="*/ 1698 h 4700"/>
                  <a:gd name="T72" fmla="*/ 65 w 964"/>
                  <a:gd name="T73" fmla="*/ 1229 h 4700"/>
                  <a:gd name="T74" fmla="*/ 29 w 964"/>
                  <a:gd name="T75" fmla="*/ 779 h 4700"/>
                  <a:gd name="T76" fmla="*/ 11 w 964"/>
                  <a:gd name="T77" fmla="*/ 477 h 4700"/>
                  <a:gd name="T78" fmla="*/ 4 w 964"/>
                  <a:gd name="T79" fmla="*/ 304 h 4700"/>
                  <a:gd name="T80" fmla="*/ 0 w 964"/>
                  <a:gd name="T81" fmla="*/ 157 h 4700"/>
                  <a:gd name="T82" fmla="*/ 4 w 964"/>
                  <a:gd name="T83" fmla="*/ 44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4" h="4700">
                    <a:moveTo>
                      <a:pt x="964" y="4700"/>
                    </a:moveTo>
                    <a:lnTo>
                      <a:pt x="962" y="4667"/>
                    </a:lnTo>
                    <a:lnTo>
                      <a:pt x="958" y="4634"/>
                    </a:lnTo>
                    <a:lnTo>
                      <a:pt x="955" y="4600"/>
                    </a:lnTo>
                    <a:lnTo>
                      <a:pt x="950" y="4567"/>
                    </a:lnTo>
                    <a:lnTo>
                      <a:pt x="944" y="4533"/>
                    </a:lnTo>
                    <a:lnTo>
                      <a:pt x="939" y="4500"/>
                    </a:lnTo>
                    <a:lnTo>
                      <a:pt x="932" y="4467"/>
                    </a:lnTo>
                    <a:lnTo>
                      <a:pt x="926" y="4434"/>
                    </a:lnTo>
                    <a:lnTo>
                      <a:pt x="918" y="4401"/>
                    </a:lnTo>
                    <a:lnTo>
                      <a:pt x="909" y="4368"/>
                    </a:lnTo>
                    <a:lnTo>
                      <a:pt x="900" y="4335"/>
                    </a:lnTo>
                    <a:lnTo>
                      <a:pt x="891" y="4304"/>
                    </a:lnTo>
                    <a:lnTo>
                      <a:pt x="880" y="4271"/>
                    </a:lnTo>
                    <a:lnTo>
                      <a:pt x="869" y="4239"/>
                    </a:lnTo>
                    <a:lnTo>
                      <a:pt x="857" y="4207"/>
                    </a:lnTo>
                    <a:lnTo>
                      <a:pt x="844" y="4176"/>
                    </a:lnTo>
                    <a:lnTo>
                      <a:pt x="832" y="4145"/>
                    </a:lnTo>
                    <a:lnTo>
                      <a:pt x="817" y="4115"/>
                    </a:lnTo>
                    <a:lnTo>
                      <a:pt x="803" y="4084"/>
                    </a:lnTo>
                    <a:lnTo>
                      <a:pt x="787" y="4054"/>
                    </a:lnTo>
                    <a:lnTo>
                      <a:pt x="771" y="4024"/>
                    </a:lnTo>
                    <a:lnTo>
                      <a:pt x="754" y="3996"/>
                    </a:lnTo>
                    <a:lnTo>
                      <a:pt x="737" y="3967"/>
                    </a:lnTo>
                    <a:lnTo>
                      <a:pt x="718" y="3939"/>
                    </a:lnTo>
                    <a:lnTo>
                      <a:pt x="700" y="3912"/>
                    </a:lnTo>
                    <a:lnTo>
                      <a:pt x="680" y="3885"/>
                    </a:lnTo>
                    <a:lnTo>
                      <a:pt x="658" y="3859"/>
                    </a:lnTo>
                    <a:lnTo>
                      <a:pt x="638" y="3834"/>
                    </a:lnTo>
                    <a:lnTo>
                      <a:pt x="615" y="3808"/>
                    </a:lnTo>
                    <a:lnTo>
                      <a:pt x="592" y="3784"/>
                    </a:lnTo>
                    <a:lnTo>
                      <a:pt x="568" y="3760"/>
                    </a:lnTo>
                    <a:lnTo>
                      <a:pt x="544" y="3737"/>
                    </a:lnTo>
                    <a:lnTo>
                      <a:pt x="528" y="3724"/>
                    </a:lnTo>
                    <a:lnTo>
                      <a:pt x="514" y="3710"/>
                    </a:lnTo>
                    <a:lnTo>
                      <a:pt x="499" y="3695"/>
                    </a:lnTo>
                    <a:lnTo>
                      <a:pt x="486" y="3679"/>
                    </a:lnTo>
                    <a:lnTo>
                      <a:pt x="472" y="3663"/>
                    </a:lnTo>
                    <a:lnTo>
                      <a:pt x="460" y="3646"/>
                    </a:lnTo>
                    <a:lnTo>
                      <a:pt x="449" y="3629"/>
                    </a:lnTo>
                    <a:lnTo>
                      <a:pt x="436" y="3611"/>
                    </a:lnTo>
                    <a:lnTo>
                      <a:pt x="426" y="3593"/>
                    </a:lnTo>
                    <a:lnTo>
                      <a:pt x="415" y="3574"/>
                    </a:lnTo>
                    <a:lnTo>
                      <a:pt x="404" y="3556"/>
                    </a:lnTo>
                    <a:lnTo>
                      <a:pt x="395" y="3536"/>
                    </a:lnTo>
                    <a:lnTo>
                      <a:pt x="376" y="3498"/>
                    </a:lnTo>
                    <a:lnTo>
                      <a:pt x="359" y="3458"/>
                    </a:lnTo>
                    <a:lnTo>
                      <a:pt x="342" y="3419"/>
                    </a:lnTo>
                    <a:lnTo>
                      <a:pt x="327" y="3381"/>
                    </a:lnTo>
                    <a:lnTo>
                      <a:pt x="313" y="3343"/>
                    </a:lnTo>
                    <a:lnTo>
                      <a:pt x="300" y="3306"/>
                    </a:lnTo>
                    <a:lnTo>
                      <a:pt x="287" y="3272"/>
                    </a:lnTo>
                    <a:lnTo>
                      <a:pt x="274" y="3239"/>
                    </a:lnTo>
                    <a:lnTo>
                      <a:pt x="262" y="3208"/>
                    </a:lnTo>
                    <a:lnTo>
                      <a:pt x="250" y="3180"/>
                    </a:lnTo>
                    <a:lnTo>
                      <a:pt x="248" y="3169"/>
                    </a:lnTo>
                    <a:lnTo>
                      <a:pt x="242" y="3138"/>
                    </a:lnTo>
                    <a:lnTo>
                      <a:pt x="234" y="3095"/>
                    </a:lnTo>
                    <a:lnTo>
                      <a:pt x="225" y="3044"/>
                    </a:lnTo>
                    <a:lnTo>
                      <a:pt x="215" y="2993"/>
                    </a:lnTo>
                    <a:lnTo>
                      <a:pt x="207" y="2945"/>
                    </a:lnTo>
                    <a:lnTo>
                      <a:pt x="201" y="2908"/>
                    </a:lnTo>
                    <a:lnTo>
                      <a:pt x="199" y="2889"/>
                    </a:lnTo>
                    <a:lnTo>
                      <a:pt x="199" y="2850"/>
                    </a:lnTo>
                    <a:lnTo>
                      <a:pt x="197" y="2803"/>
                    </a:lnTo>
                    <a:lnTo>
                      <a:pt x="194" y="2745"/>
                    </a:lnTo>
                    <a:lnTo>
                      <a:pt x="188" y="2680"/>
                    </a:lnTo>
                    <a:lnTo>
                      <a:pt x="177" y="2526"/>
                    </a:lnTo>
                    <a:lnTo>
                      <a:pt x="163" y="2345"/>
                    </a:lnTo>
                    <a:lnTo>
                      <a:pt x="144" y="2143"/>
                    </a:lnTo>
                    <a:lnTo>
                      <a:pt x="125" y="1926"/>
                    </a:lnTo>
                    <a:lnTo>
                      <a:pt x="105" y="1698"/>
                    </a:lnTo>
                    <a:lnTo>
                      <a:pt x="84" y="1464"/>
                    </a:lnTo>
                    <a:lnTo>
                      <a:pt x="65" y="1229"/>
                    </a:lnTo>
                    <a:lnTo>
                      <a:pt x="46" y="1000"/>
                    </a:lnTo>
                    <a:lnTo>
                      <a:pt x="29" y="779"/>
                    </a:lnTo>
                    <a:lnTo>
                      <a:pt x="16" y="573"/>
                    </a:lnTo>
                    <a:lnTo>
                      <a:pt x="11" y="477"/>
                    </a:lnTo>
                    <a:lnTo>
                      <a:pt x="7" y="387"/>
                    </a:lnTo>
                    <a:lnTo>
                      <a:pt x="4" y="304"/>
                    </a:lnTo>
                    <a:lnTo>
                      <a:pt x="2" y="227"/>
                    </a:lnTo>
                    <a:lnTo>
                      <a:pt x="0" y="157"/>
                    </a:lnTo>
                    <a:lnTo>
                      <a:pt x="2" y="96"/>
                    </a:lnTo>
                    <a:lnTo>
                      <a:pt x="4" y="44"/>
                    </a:lnTo>
                    <a:lnTo>
                      <a:pt x="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7" name="Freeform 1197"/>
              <p:cNvSpPr>
                <a:spLocks noChangeAspect="1"/>
              </p:cNvSpPr>
              <p:nvPr/>
            </p:nvSpPr>
            <p:spPr bwMode="auto">
              <a:xfrm>
                <a:off x="4395" y="1854"/>
                <a:ext cx="38" cy="216"/>
              </a:xfrm>
              <a:custGeom>
                <a:avLst/>
                <a:gdLst>
                  <a:gd name="T0" fmla="*/ 822 w 829"/>
                  <a:gd name="T1" fmla="*/ 4709 h 4762"/>
                  <a:gd name="T2" fmla="*/ 808 w 829"/>
                  <a:gd name="T3" fmla="*/ 4608 h 4762"/>
                  <a:gd name="T4" fmla="*/ 794 w 829"/>
                  <a:gd name="T5" fmla="*/ 4517 h 4762"/>
                  <a:gd name="T6" fmla="*/ 776 w 829"/>
                  <a:gd name="T7" fmla="*/ 4433 h 4762"/>
                  <a:gd name="T8" fmla="*/ 758 w 829"/>
                  <a:gd name="T9" fmla="*/ 4357 h 4762"/>
                  <a:gd name="T10" fmla="*/ 736 w 829"/>
                  <a:gd name="T11" fmla="*/ 4287 h 4762"/>
                  <a:gd name="T12" fmla="*/ 713 w 829"/>
                  <a:gd name="T13" fmla="*/ 4223 h 4762"/>
                  <a:gd name="T14" fmla="*/ 687 w 829"/>
                  <a:gd name="T15" fmla="*/ 4164 h 4762"/>
                  <a:gd name="T16" fmla="*/ 659 w 829"/>
                  <a:gd name="T17" fmla="*/ 4110 h 4762"/>
                  <a:gd name="T18" fmla="*/ 628 w 829"/>
                  <a:gd name="T19" fmla="*/ 4060 h 4762"/>
                  <a:gd name="T20" fmla="*/ 595 w 829"/>
                  <a:gd name="T21" fmla="*/ 4013 h 4762"/>
                  <a:gd name="T22" fmla="*/ 559 w 829"/>
                  <a:gd name="T23" fmla="*/ 3969 h 4762"/>
                  <a:gd name="T24" fmla="*/ 519 w 829"/>
                  <a:gd name="T25" fmla="*/ 3927 h 4762"/>
                  <a:gd name="T26" fmla="*/ 477 w 829"/>
                  <a:gd name="T27" fmla="*/ 3886 h 4762"/>
                  <a:gd name="T28" fmla="*/ 407 w 829"/>
                  <a:gd name="T29" fmla="*/ 3827 h 4762"/>
                  <a:gd name="T30" fmla="*/ 338 w 829"/>
                  <a:gd name="T31" fmla="*/ 3772 h 4762"/>
                  <a:gd name="T32" fmla="*/ 304 w 829"/>
                  <a:gd name="T33" fmla="*/ 3733 h 4762"/>
                  <a:gd name="T34" fmla="*/ 271 w 829"/>
                  <a:gd name="T35" fmla="*/ 3684 h 4762"/>
                  <a:gd name="T36" fmla="*/ 241 w 829"/>
                  <a:gd name="T37" fmla="*/ 3624 h 4762"/>
                  <a:gd name="T38" fmla="*/ 212 w 829"/>
                  <a:gd name="T39" fmla="*/ 3556 h 4762"/>
                  <a:gd name="T40" fmla="*/ 184 w 829"/>
                  <a:gd name="T41" fmla="*/ 3479 h 4762"/>
                  <a:gd name="T42" fmla="*/ 160 w 829"/>
                  <a:gd name="T43" fmla="*/ 3396 h 4762"/>
                  <a:gd name="T44" fmla="*/ 137 w 829"/>
                  <a:gd name="T45" fmla="*/ 3309 h 4762"/>
                  <a:gd name="T46" fmla="*/ 117 w 829"/>
                  <a:gd name="T47" fmla="*/ 3216 h 4762"/>
                  <a:gd name="T48" fmla="*/ 99 w 829"/>
                  <a:gd name="T49" fmla="*/ 3122 h 4762"/>
                  <a:gd name="T50" fmla="*/ 84 w 829"/>
                  <a:gd name="T51" fmla="*/ 3025 h 4762"/>
                  <a:gd name="T52" fmla="*/ 71 w 829"/>
                  <a:gd name="T53" fmla="*/ 2928 h 4762"/>
                  <a:gd name="T54" fmla="*/ 62 w 829"/>
                  <a:gd name="T55" fmla="*/ 2833 h 4762"/>
                  <a:gd name="T56" fmla="*/ 54 w 829"/>
                  <a:gd name="T57" fmla="*/ 2738 h 4762"/>
                  <a:gd name="T58" fmla="*/ 50 w 829"/>
                  <a:gd name="T59" fmla="*/ 2648 h 4762"/>
                  <a:gd name="T60" fmla="*/ 49 w 829"/>
                  <a:gd name="T61" fmla="*/ 2561 h 4762"/>
                  <a:gd name="T62" fmla="*/ 50 w 829"/>
                  <a:gd name="T63" fmla="*/ 2490 h 4762"/>
                  <a:gd name="T64" fmla="*/ 50 w 829"/>
                  <a:gd name="T65" fmla="*/ 2403 h 4762"/>
                  <a:gd name="T66" fmla="*/ 47 w 829"/>
                  <a:gd name="T67" fmla="*/ 2297 h 4762"/>
                  <a:gd name="T68" fmla="*/ 42 w 829"/>
                  <a:gd name="T69" fmla="*/ 2195 h 4762"/>
                  <a:gd name="T70" fmla="*/ 37 w 829"/>
                  <a:gd name="T71" fmla="*/ 2133 h 4762"/>
                  <a:gd name="T72" fmla="*/ 34 w 829"/>
                  <a:gd name="T73" fmla="*/ 2052 h 4762"/>
                  <a:gd name="T74" fmla="*/ 28 w 829"/>
                  <a:gd name="T75" fmla="*/ 1946 h 4762"/>
                  <a:gd name="T76" fmla="*/ 25 w 829"/>
                  <a:gd name="T77" fmla="*/ 1859 h 4762"/>
                  <a:gd name="T78" fmla="*/ 22 w 829"/>
                  <a:gd name="T79" fmla="*/ 1793 h 4762"/>
                  <a:gd name="T80" fmla="*/ 18 w 829"/>
                  <a:gd name="T81" fmla="*/ 1623 h 4762"/>
                  <a:gd name="T82" fmla="*/ 13 w 829"/>
                  <a:gd name="T83" fmla="*/ 1374 h 4762"/>
                  <a:gd name="T84" fmla="*/ 9 w 829"/>
                  <a:gd name="T85" fmla="*/ 1076 h 4762"/>
                  <a:gd name="T86" fmla="*/ 6 w 829"/>
                  <a:gd name="T87" fmla="*/ 761 h 4762"/>
                  <a:gd name="T88" fmla="*/ 3 w 829"/>
                  <a:gd name="T89" fmla="*/ 462 h 4762"/>
                  <a:gd name="T90" fmla="*/ 1 w 829"/>
                  <a:gd name="T91" fmla="*/ 213 h 4762"/>
                  <a:gd name="T92" fmla="*/ 0 w 829"/>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9" h="4762">
                    <a:moveTo>
                      <a:pt x="829" y="4762"/>
                    </a:moveTo>
                    <a:lnTo>
                      <a:pt x="822" y="4709"/>
                    </a:lnTo>
                    <a:lnTo>
                      <a:pt x="815" y="4657"/>
                    </a:lnTo>
                    <a:lnTo>
                      <a:pt x="808" y="4608"/>
                    </a:lnTo>
                    <a:lnTo>
                      <a:pt x="801" y="4562"/>
                    </a:lnTo>
                    <a:lnTo>
                      <a:pt x="794" y="4517"/>
                    </a:lnTo>
                    <a:lnTo>
                      <a:pt x="785" y="4474"/>
                    </a:lnTo>
                    <a:lnTo>
                      <a:pt x="776" y="4433"/>
                    </a:lnTo>
                    <a:lnTo>
                      <a:pt x="767" y="4394"/>
                    </a:lnTo>
                    <a:lnTo>
                      <a:pt x="758" y="4357"/>
                    </a:lnTo>
                    <a:lnTo>
                      <a:pt x="747" y="4321"/>
                    </a:lnTo>
                    <a:lnTo>
                      <a:pt x="736" y="4287"/>
                    </a:lnTo>
                    <a:lnTo>
                      <a:pt x="724" y="4254"/>
                    </a:lnTo>
                    <a:lnTo>
                      <a:pt x="713" y="4223"/>
                    </a:lnTo>
                    <a:lnTo>
                      <a:pt x="701" y="4193"/>
                    </a:lnTo>
                    <a:lnTo>
                      <a:pt x="687" y="4164"/>
                    </a:lnTo>
                    <a:lnTo>
                      <a:pt x="674" y="4136"/>
                    </a:lnTo>
                    <a:lnTo>
                      <a:pt x="659" y="4110"/>
                    </a:lnTo>
                    <a:lnTo>
                      <a:pt x="644" y="4085"/>
                    </a:lnTo>
                    <a:lnTo>
                      <a:pt x="628" y="4060"/>
                    </a:lnTo>
                    <a:lnTo>
                      <a:pt x="612" y="4036"/>
                    </a:lnTo>
                    <a:lnTo>
                      <a:pt x="595" y="4013"/>
                    </a:lnTo>
                    <a:lnTo>
                      <a:pt x="577" y="3991"/>
                    </a:lnTo>
                    <a:lnTo>
                      <a:pt x="559" y="3969"/>
                    </a:lnTo>
                    <a:lnTo>
                      <a:pt x="540" y="3948"/>
                    </a:lnTo>
                    <a:lnTo>
                      <a:pt x="519" y="3927"/>
                    </a:lnTo>
                    <a:lnTo>
                      <a:pt x="498" y="3907"/>
                    </a:lnTo>
                    <a:lnTo>
                      <a:pt x="477" y="3886"/>
                    </a:lnTo>
                    <a:lnTo>
                      <a:pt x="455" y="3867"/>
                    </a:lnTo>
                    <a:lnTo>
                      <a:pt x="407" y="3827"/>
                    </a:lnTo>
                    <a:lnTo>
                      <a:pt x="357" y="3787"/>
                    </a:lnTo>
                    <a:lnTo>
                      <a:pt x="338" y="3772"/>
                    </a:lnTo>
                    <a:lnTo>
                      <a:pt x="322" y="3755"/>
                    </a:lnTo>
                    <a:lnTo>
                      <a:pt x="304" y="3733"/>
                    </a:lnTo>
                    <a:lnTo>
                      <a:pt x="288" y="3710"/>
                    </a:lnTo>
                    <a:lnTo>
                      <a:pt x="271" y="3684"/>
                    </a:lnTo>
                    <a:lnTo>
                      <a:pt x="256" y="3655"/>
                    </a:lnTo>
                    <a:lnTo>
                      <a:pt x="241" y="3624"/>
                    </a:lnTo>
                    <a:lnTo>
                      <a:pt x="226" y="3591"/>
                    </a:lnTo>
                    <a:lnTo>
                      <a:pt x="212" y="3556"/>
                    </a:lnTo>
                    <a:lnTo>
                      <a:pt x="198" y="3518"/>
                    </a:lnTo>
                    <a:lnTo>
                      <a:pt x="184" y="3479"/>
                    </a:lnTo>
                    <a:lnTo>
                      <a:pt x="172" y="3438"/>
                    </a:lnTo>
                    <a:lnTo>
                      <a:pt x="160" y="3396"/>
                    </a:lnTo>
                    <a:lnTo>
                      <a:pt x="148" y="3353"/>
                    </a:lnTo>
                    <a:lnTo>
                      <a:pt x="137" y="3309"/>
                    </a:lnTo>
                    <a:lnTo>
                      <a:pt x="127" y="3262"/>
                    </a:lnTo>
                    <a:lnTo>
                      <a:pt x="117" y="3216"/>
                    </a:lnTo>
                    <a:lnTo>
                      <a:pt x="108" y="3169"/>
                    </a:lnTo>
                    <a:lnTo>
                      <a:pt x="99" y="3122"/>
                    </a:lnTo>
                    <a:lnTo>
                      <a:pt x="91" y="3074"/>
                    </a:lnTo>
                    <a:lnTo>
                      <a:pt x="84" y="3025"/>
                    </a:lnTo>
                    <a:lnTo>
                      <a:pt x="77" y="2976"/>
                    </a:lnTo>
                    <a:lnTo>
                      <a:pt x="71" y="2928"/>
                    </a:lnTo>
                    <a:lnTo>
                      <a:pt x="66" y="2880"/>
                    </a:lnTo>
                    <a:lnTo>
                      <a:pt x="62" y="2833"/>
                    </a:lnTo>
                    <a:lnTo>
                      <a:pt x="57" y="2785"/>
                    </a:lnTo>
                    <a:lnTo>
                      <a:pt x="54" y="2738"/>
                    </a:lnTo>
                    <a:lnTo>
                      <a:pt x="52" y="2692"/>
                    </a:lnTo>
                    <a:lnTo>
                      <a:pt x="50" y="2648"/>
                    </a:lnTo>
                    <a:lnTo>
                      <a:pt x="49" y="2604"/>
                    </a:lnTo>
                    <a:lnTo>
                      <a:pt x="49" y="2561"/>
                    </a:lnTo>
                    <a:lnTo>
                      <a:pt x="50" y="2520"/>
                    </a:lnTo>
                    <a:lnTo>
                      <a:pt x="50" y="2490"/>
                    </a:lnTo>
                    <a:lnTo>
                      <a:pt x="50" y="2450"/>
                    </a:lnTo>
                    <a:lnTo>
                      <a:pt x="50" y="2403"/>
                    </a:lnTo>
                    <a:lnTo>
                      <a:pt x="49" y="2351"/>
                    </a:lnTo>
                    <a:lnTo>
                      <a:pt x="47" y="2297"/>
                    </a:lnTo>
                    <a:lnTo>
                      <a:pt x="45" y="2244"/>
                    </a:lnTo>
                    <a:lnTo>
                      <a:pt x="42" y="2195"/>
                    </a:lnTo>
                    <a:lnTo>
                      <a:pt x="38" y="2153"/>
                    </a:lnTo>
                    <a:lnTo>
                      <a:pt x="37" y="2133"/>
                    </a:lnTo>
                    <a:lnTo>
                      <a:pt x="36" y="2098"/>
                    </a:lnTo>
                    <a:lnTo>
                      <a:pt x="34" y="2052"/>
                    </a:lnTo>
                    <a:lnTo>
                      <a:pt x="32" y="2000"/>
                    </a:lnTo>
                    <a:lnTo>
                      <a:pt x="28" y="1946"/>
                    </a:lnTo>
                    <a:lnTo>
                      <a:pt x="26" y="1898"/>
                    </a:lnTo>
                    <a:lnTo>
                      <a:pt x="25" y="1859"/>
                    </a:lnTo>
                    <a:lnTo>
                      <a:pt x="25" y="1837"/>
                    </a:lnTo>
                    <a:lnTo>
                      <a:pt x="22" y="1793"/>
                    </a:lnTo>
                    <a:lnTo>
                      <a:pt x="20" y="1720"/>
                    </a:lnTo>
                    <a:lnTo>
                      <a:pt x="18" y="1623"/>
                    </a:lnTo>
                    <a:lnTo>
                      <a:pt x="15" y="1506"/>
                    </a:lnTo>
                    <a:lnTo>
                      <a:pt x="13" y="1374"/>
                    </a:lnTo>
                    <a:lnTo>
                      <a:pt x="11" y="1228"/>
                    </a:lnTo>
                    <a:lnTo>
                      <a:pt x="9" y="1076"/>
                    </a:lnTo>
                    <a:lnTo>
                      <a:pt x="8" y="918"/>
                    </a:lnTo>
                    <a:lnTo>
                      <a:pt x="6" y="761"/>
                    </a:lnTo>
                    <a:lnTo>
                      <a:pt x="4" y="608"/>
                    </a:lnTo>
                    <a:lnTo>
                      <a:pt x="3" y="462"/>
                    </a:lnTo>
                    <a:lnTo>
                      <a:pt x="2" y="330"/>
                    </a:lnTo>
                    <a:lnTo>
                      <a:pt x="1" y="213"/>
                    </a:lnTo>
                    <a:lnTo>
                      <a:pt x="0"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8" name="Freeform 1198"/>
              <p:cNvSpPr>
                <a:spLocks noChangeAspect="1"/>
              </p:cNvSpPr>
              <p:nvPr/>
            </p:nvSpPr>
            <p:spPr bwMode="auto">
              <a:xfrm>
                <a:off x="4394" y="1869"/>
                <a:ext cx="34" cy="201"/>
              </a:xfrm>
              <a:custGeom>
                <a:avLst/>
                <a:gdLst>
                  <a:gd name="T0" fmla="*/ 753 w 753"/>
                  <a:gd name="T1" fmla="*/ 4421 h 4433"/>
                  <a:gd name="T2" fmla="*/ 753 w 753"/>
                  <a:gd name="T3" fmla="*/ 4422 h 4433"/>
                  <a:gd name="T4" fmla="*/ 753 w 753"/>
                  <a:gd name="T5" fmla="*/ 4433 h 4433"/>
                  <a:gd name="T6" fmla="*/ 731 w 753"/>
                  <a:gd name="T7" fmla="*/ 4377 h 4433"/>
                  <a:gd name="T8" fmla="*/ 708 w 753"/>
                  <a:gd name="T9" fmla="*/ 4321 h 4433"/>
                  <a:gd name="T10" fmla="*/ 685 w 753"/>
                  <a:gd name="T11" fmla="*/ 4267 h 4433"/>
                  <a:gd name="T12" fmla="*/ 662 w 753"/>
                  <a:gd name="T13" fmla="*/ 4215 h 4433"/>
                  <a:gd name="T14" fmla="*/ 636 w 753"/>
                  <a:gd name="T15" fmla="*/ 4163 h 4433"/>
                  <a:gd name="T16" fmla="*/ 610 w 753"/>
                  <a:gd name="T17" fmla="*/ 4112 h 4433"/>
                  <a:gd name="T18" fmla="*/ 581 w 753"/>
                  <a:gd name="T19" fmla="*/ 4063 h 4433"/>
                  <a:gd name="T20" fmla="*/ 551 w 753"/>
                  <a:gd name="T21" fmla="*/ 4015 h 4433"/>
                  <a:gd name="T22" fmla="*/ 536 w 753"/>
                  <a:gd name="T23" fmla="*/ 3991 h 4433"/>
                  <a:gd name="T24" fmla="*/ 519 w 753"/>
                  <a:gd name="T25" fmla="*/ 3968 h 4433"/>
                  <a:gd name="T26" fmla="*/ 503 w 753"/>
                  <a:gd name="T27" fmla="*/ 3945 h 4433"/>
                  <a:gd name="T28" fmla="*/ 485 w 753"/>
                  <a:gd name="T29" fmla="*/ 3922 h 4433"/>
                  <a:gd name="T30" fmla="*/ 467 w 753"/>
                  <a:gd name="T31" fmla="*/ 3900 h 4433"/>
                  <a:gd name="T32" fmla="*/ 448 w 753"/>
                  <a:gd name="T33" fmla="*/ 3878 h 4433"/>
                  <a:gd name="T34" fmla="*/ 428 w 753"/>
                  <a:gd name="T35" fmla="*/ 3856 h 4433"/>
                  <a:gd name="T36" fmla="*/ 408 w 753"/>
                  <a:gd name="T37" fmla="*/ 3834 h 4433"/>
                  <a:gd name="T38" fmla="*/ 387 w 753"/>
                  <a:gd name="T39" fmla="*/ 3814 h 4433"/>
                  <a:gd name="T40" fmla="*/ 365 w 753"/>
                  <a:gd name="T41" fmla="*/ 3792 h 4433"/>
                  <a:gd name="T42" fmla="*/ 343 w 753"/>
                  <a:gd name="T43" fmla="*/ 3771 h 4433"/>
                  <a:gd name="T44" fmla="*/ 319 w 753"/>
                  <a:gd name="T45" fmla="*/ 3751 h 4433"/>
                  <a:gd name="T46" fmla="*/ 295 w 753"/>
                  <a:gd name="T47" fmla="*/ 3731 h 4433"/>
                  <a:gd name="T48" fmla="*/ 269 w 753"/>
                  <a:gd name="T49" fmla="*/ 3712 h 4433"/>
                  <a:gd name="T50" fmla="*/ 243 w 753"/>
                  <a:gd name="T51" fmla="*/ 3692 h 4433"/>
                  <a:gd name="T52" fmla="*/ 217 w 753"/>
                  <a:gd name="T53" fmla="*/ 3673 h 4433"/>
                  <a:gd name="T54" fmla="*/ 193 w 753"/>
                  <a:gd name="T55" fmla="*/ 3646 h 4433"/>
                  <a:gd name="T56" fmla="*/ 170 w 753"/>
                  <a:gd name="T57" fmla="*/ 3603 h 4433"/>
                  <a:gd name="T58" fmla="*/ 150 w 753"/>
                  <a:gd name="T59" fmla="*/ 3546 h 4433"/>
                  <a:gd name="T60" fmla="*/ 132 w 753"/>
                  <a:gd name="T61" fmla="*/ 3473 h 4433"/>
                  <a:gd name="T62" fmla="*/ 114 w 753"/>
                  <a:gd name="T63" fmla="*/ 3387 h 4433"/>
                  <a:gd name="T64" fmla="*/ 100 w 753"/>
                  <a:gd name="T65" fmla="*/ 3288 h 4433"/>
                  <a:gd name="T66" fmla="*/ 85 w 753"/>
                  <a:gd name="T67" fmla="*/ 3180 h 4433"/>
                  <a:gd name="T68" fmla="*/ 73 w 753"/>
                  <a:gd name="T69" fmla="*/ 3060 h 4433"/>
                  <a:gd name="T70" fmla="*/ 63 w 753"/>
                  <a:gd name="T71" fmla="*/ 2931 h 4433"/>
                  <a:gd name="T72" fmla="*/ 52 w 753"/>
                  <a:gd name="T73" fmla="*/ 2796 h 4433"/>
                  <a:gd name="T74" fmla="*/ 44 w 753"/>
                  <a:gd name="T75" fmla="*/ 2652 h 4433"/>
                  <a:gd name="T76" fmla="*/ 37 w 753"/>
                  <a:gd name="T77" fmla="*/ 2505 h 4433"/>
                  <a:gd name="T78" fmla="*/ 31 w 753"/>
                  <a:gd name="T79" fmla="*/ 2351 h 4433"/>
                  <a:gd name="T80" fmla="*/ 26 w 753"/>
                  <a:gd name="T81" fmla="*/ 2194 h 4433"/>
                  <a:gd name="T82" fmla="*/ 21 w 753"/>
                  <a:gd name="T83" fmla="*/ 2035 h 4433"/>
                  <a:gd name="T84" fmla="*/ 17 w 753"/>
                  <a:gd name="T85" fmla="*/ 1875 h 4433"/>
                  <a:gd name="T86" fmla="*/ 14 w 753"/>
                  <a:gd name="T87" fmla="*/ 1714 h 4433"/>
                  <a:gd name="T88" fmla="*/ 12 w 753"/>
                  <a:gd name="T89" fmla="*/ 1554 h 4433"/>
                  <a:gd name="T90" fmla="*/ 10 w 753"/>
                  <a:gd name="T91" fmla="*/ 1396 h 4433"/>
                  <a:gd name="T92" fmla="*/ 9 w 753"/>
                  <a:gd name="T93" fmla="*/ 1240 h 4433"/>
                  <a:gd name="T94" fmla="*/ 8 w 753"/>
                  <a:gd name="T95" fmla="*/ 942 h 4433"/>
                  <a:gd name="T96" fmla="*/ 7 w 753"/>
                  <a:gd name="T97" fmla="*/ 670 h 4433"/>
                  <a:gd name="T98" fmla="*/ 6 w 753"/>
                  <a:gd name="T99" fmla="*/ 431 h 4433"/>
                  <a:gd name="T100" fmla="*/ 6 w 753"/>
                  <a:gd name="T101" fmla="*/ 234 h 4433"/>
                  <a:gd name="T102" fmla="*/ 5 w 753"/>
                  <a:gd name="T103" fmla="*/ 154 h 4433"/>
                  <a:gd name="T104" fmla="*/ 4 w 753"/>
                  <a:gd name="T105" fmla="*/ 87 h 4433"/>
                  <a:gd name="T106" fmla="*/ 2 w 753"/>
                  <a:gd name="T107" fmla="*/ 36 h 4433"/>
                  <a:gd name="T108" fmla="*/ 0 w 753"/>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4433">
                    <a:moveTo>
                      <a:pt x="753" y="4421"/>
                    </a:moveTo>
                    <a:lnTo>
                      <a:pt x="753" y="4422"/>
                    </a:lnTo>
                    <a:lnTo>
                      <a:pt x="753" y="4433"/>
                    </a:lnTo>
                    <a:lnTo>
                      <a:pt x="731" y="4377"/>
                    </a:lnTo>
                    <a:lnTo>
                      <a:pt x="708" y="4321"/>
                    </a:lnTo>
                    <a:lnTo>
                      <a:pt x="685" y="4267"/>
                    </a:lnTo>
                    <a:lnTo>
                      <a:pt x="662" y="4215"/>
                    </a:lnTo>
                    <a:lnTo>
                      <a:pt x="636" y="4163"/>
                    </a:lnTo>
                    <a:lnTo>
                      <a:pt x="610" y="4112"/>
                    </a:lnTo>
                    <a:lnTo>
                      <a:pt x="581" y="4063"/>
                    </a:lnTo>
                    <a:lnTo>
                      <a:pt x="551" y="4015"/>
                    </a:lnTo>
                    <a:lnTo>
                      <a:pt x="536" y="3991"/>
                    </a:lnTo>
                    <a:lnTo>
                      <a:pt x="519" y="3968"/>
                    </a:lnTo>
                    <a:lnTo>
                      <a:pt x="503" y="3945"/>
                    </a:lnTo>
                    <a:lnTo>
                      <a:pt x="485" y="3922"/>
                    </a:lnTo>
                    <a:lnTo>
                      <a:pt x="467" y="3900"/>
                    </a:lnTo>
                    <a:lnTo>
                      <a:pt x="448" y="3878"/>
                    </a:lnTo>
                    <a:lnTo>
                      <a:pt x="428" y="3856"/>
                    </a:lnTo>
                    <a:lnTo>
                      <a:pt x="408" y="3834"/>
                    </a:lnTo>
                    <a:lnTo>
                      <a:pt x="387" y="3814"/>
                    </a:lnTo>
                    <a:lnTo>
                      <a:pt x="365" y="3792"/>
                    </a:lnTo>
                    <a:lnTo>
                      <a:pt x="343" y="3771"/>
                    </a:lnTo>
                    <a:lnTo>
                      <a:pt x="319" y="3751"/>
                    </a:lnTo>
                    <a:lnTo>
                      <a:pt x="295" y="3731"/>
                    </a:lnTo>
                    <a:lnTo>
                      <a:pt x="269" y="3712"/>
                    </a:lnTo>
                    <a:lnTo>
                      <a:pt x="243" y="3692"/>
                    </a:lnTo>
                    <a:lnTo>
                      <a:pt x="217" y="3673"/>
                    </a:lnTo>
                    <a:lnTo>
                      <a:pt x="193" y="3646"/>
                    </a:lnTo>
                    <a:lnTo>
                      <a:pt x="170" y="3603"/>
                    </a:lnTo>
                    <a:lnTo>
                      <a:pt x="150" y="3546"/>
                    </a:lnTo>
                    <a:lnTo>
                      <a:pt x="132" y="3473"/>
                    </a:lnTo>
                    <a:lnTo>
                      <a:pt x="114" y="3387"/>
                    </a:lnTo>
                    <a:lnTo>
                      <a:pt x="100" y="3288"/>
                    </a:lnTo>
                    <a:lnTo>
                      <a:pt x="85" y="3180"/>
                    </a:lnTo>
                    <a:lnTo>
                      <a:pt x="73" y="3060"/>
                    </a:lnTo>
                    <a:lnTo>
                      <a:pt x="63" y="2931"/>
                    </a:lnTo>
                    <a:lnTo>
                      <a:pt x="52" y="2796"/>
                    </a:lnTo>
                    <a:lnTo>
                      <a:pt x="44" y="2652"/>
                    </a:lnTo>
                    <a:lnTo>
                      <a:pt x="37" y="2505"/>
                    </a:lnTo>
                    <a:lnTo>
                      <a:pt x="31" y="2351"/>
                    </a:lnTo>
                    <a:lnTo>
                      <a:pt x="26" y="2194"/>
                    </a:lnTo>
                    <a:lnTo>
                      <a:pt x="21" y="2035"/>
                    </a:lnTo>
                    <a:lnTo>
                      <a:pt x="17" y="1875"/>
                    </a:lnTo>
                    <a:lnTo>
                      <a:pt x="14" y="1714"/>
                    </a:lnTo>
                    <a:lnTo>
                      <a:pt x="12" y="1554"/>
                    </a:lnTo>
                    <a:lnTo>
                      <a:pt x="10" y="1396"/>
                    </a:lnTo>
                    <a:lnTo>
                      <a:pt x="9" y="1240"/>
                    </a:lnTo>
                    <a:lnTo>
                      <a:pt x="8" y="942"/>
                    </a:lnTo>
                    <a:lnTo>
                      <a:pt x="7" y="670"/>
                    </a:lnTo>
                    <a:lnTo>
                      <a:pt x="6" y="431"/>
                    </a:lnTo>
                    <a:lnTo>
                      <a:pt x="6" y="234"/>
                    </a:lnTo>
                    <a:lnTo>
                      <a:pt x="5" y="154"/>
                    </a:lnTo>
                    <a:lnTo>
                      <a:pt x="4"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09" name="Freeform 1199"/>
              <p:cNvSpPr>
                <a:spLocks noChangeAspect="1"/>
              </p:cNvSpPr>
              <p:nvPr/>
            </p:nvSpPr>
            <p:spPr bwMode="auto">
              <a:xfrm>
                <a:off x="4394" y="1903"/>
                <a:ext cx="29" cy="170"/>
              </a:xfrm>
              <a:custGeom>
                <a:avLst/>
                <a:gdLst>
                  <a:gd name="T0" fmla="*/ 638 w 638"/>
                  <a:gd name="T1" fmla="*/ 3723 h 3723"/>
                  <a:gd name="T2" fmla="*/ 616 w 638"/>
                  <a:gd name="T3" fmla="*/ 3683 h 3723"/>
                  <a:gd name="T4" fmla="*/ 594 w 638"/>
                  <a:gd name="T5" fmla="*/ 3643 h 3723"/>
                  <a:gd name="T6" fmla="*/ 571 w 638"/>
                  <a:gd name="T7" fmla="*/ 3603 h 3723"/>
                  <a:gd name="T8" fmla="*/ 548 w 638"/>
                  <a:gd name="T9" fmla="*/ 3563 h 3723"/>
                  <a:gd name="T10" fmla="*/ 523 w 638"/>
                  <a:gd name="T11" fmla="*/ 3525 h 3723"/>
                  <a:gd name="T12" fmla="*/ 499 w 638"/>
                  <a:gd name="T13" fmla="*/ 3486 h 3723"/>
                  <a:gd name="T14" fmla="*/ 473 w 638"/>
                  <a:gd name="T15" fmla="*/ 3449 h 3723"/>
                  <a:gd name="T16" fmla="*/ 446 w 638"/>
                  <a:gd name="T17" fmla="*/ 3414 h 3723"/>
                  <a:gd name="T18" fmla="*/ 418 w 638"/>
                  <a:gd name="T19" fmla="*/ 3379 h 3723"/>
                  <a:gd name="T20" fmla="*/ 389 w 638"/>
                  <a:gd name="T21" fmla="*/ 3345 h 3723"/>
                  <a:gd name="T22" fmla="*/ 358 w 638"/>
                  <a:gd name="T23" fmla="*/ 3313 h 3723"/>
                  <a:gd name="T24" fmla="*/ 325 w 638"/>
                  <a:gd name="T25" fmla="*/ 3282 h 3723"/>
                  <a:gd name="T26" fmla="*/ 309 w 638"/>
                  <a:gd name="T27" fmla="*/ 3267 h 3723"/>
                  <a:gd name="T28" fmla="*/ 291 w 638"/>
                  <a:gd name="T29" fmla="*/ 3254 h 3723"/>
                  <a:gd name="T30" fmla="*/ 273 w 638"/>
                  <a:gd name="T31" fmla="*/ 3239 h 3723"/>
                  <a:gd name="T32" fmla="*/ 256 w 638"/>
                  <a:gd name="T33" fmla="*/ 3226 h 3723"/>
                  <a:gd name="T34" fmla="*/ 237 w 638"/>
                  <a:gd name="T35" fmla="*/ 3214 h 3723"/>
                  <a:gd name="T36" fmla="*/ 218 w 638"/>
                  <a:gd name="T37" fmla="*/ 3201 h 3723"/>
                  <a:gd name="T38" fmla="*/ 198 w 638"/>
                  <a:gd name="T39" fmla="*/ 3190 h 3723"/>
                  <a:gd name="T40" fmla="*/ 178 w 638"/>
                  <a:gd name="T41" fmla="*/ 3179 h 3723"/>
                  <a:gd name="T42" fmla="*/ 158 w 638"/>
                  <a:gd name="T43" fmla="*/ 3167 h 3723"/>
                  <a:gd name="T44" fmla="*/ 139 w 638"/>
                  <a:gd name="T45" fmla="*/ 3154 h 3723"/>
                  <a:gd name="T46" fmla="*/ 122 w 638"/>
                  <a:gd name="T47" fmla="*/ 3139 h 3723"/>
                  <a:gd name="T48" fmla="*/ 106 w 638"/>
                  <a:gd name="T49" fmla="*/ 3122 h 3723"/>
                  <a:gd name="T50" fmla="*/ 93 w 638"/>
                  <a:gd name="T51" fmla="*/ 3105 h 3723"/>
                  <a:gd name="T52" fmla="*/ 80 w 638"/>
                  <a:gd name="T53" fmla="*/ 3085 h 3723"/>
                  <a:gd name="T54" fmla="*/ 69 w 638"/>
                  <a:gd name="T55" fmla="*/ 3065 h 3723"/>
                  <a:gd name="T56" fmla="*/ 60 w 638"/>
                  <a:gd name="T57" fmla="*/ 3042 h 3723"/>
                  <a:gd name="T58" fmla="*/ 50 w 638"/>
                  <a:gd name="T59" fmla="*/ 3020 h 3723"/>
                  <a:gd name="T60" fmla="*/ 43 w 638"/>
                  <a:gd name="T61" fmla="*/ 2996 h 3723"/>
                  <a:gd name="T62" fmla="*/ 37 w 638"/>
                  <a:gd name="T63" fmla="*/ 2970 h 3723"/>
                  <a:gd name="T64" fmla="*/ 32 w 638"/>
                  <a:gd name="T65" fmla="*/ 2945 h 3723"/>
                  <a:gd name="T66" fmla="*/ 28 w 638"/>
                  <a:gd name="T67" fmla="*/ 2919 h 3723"/>
                  <a:gd name="T68" fmla="*/ 23 w 638"/>
                  <a:gd name="T69" fmla="*/ 2892 h 3723"/>
                  <a:gd name="T70" fmla="*/ 21 w 638"/>
                  <a:gd name="T71" fmla="*/ 2865 h 3723"/>
                  <a:gd name="T72" fmla="*/ 19 w 638"/>
                  <a:gd name="T73" fmla="*/ 2837 h 3723"/>
                  <a:gd name="T74" fmla="*/ 16 w 638"/>
                  <a:gd name="T75" fmla="*/ 2781 h 3723"/>
                  <a:gd name="T76" fmla="*/ 16 w 638"/>
                  <a:gd name="T77" fmla="*/ 2724 h 3723"/>
                  <a:gd name="T78" fmla="*/ 16 w 638"/>
                  <a:gd name="T79" fmla="*/ 2668 h 3723"/>
                  <a:gd name="T80" fmla="*/ 17 w 638"/>
                  <a:gd name="T81" fmla="*/ 2612 h 3723"/>
                  <a:gd name="T82" fmla="*/ 17 w 638"/>
                  <a:gd name="T83" fmla="*/ 2559 h 3723"/>
                  <a:gd name="T84" fmla="*/ 17 w 638"/>
                  <a:gd name="T85" fmla="*/ 2509 h 3723"/>
                  <a:gd name="T86" fmla="*/ 17 w 638"/>
                  <a:gd name="T87" fmla="*/ 2485 h 3723"/>
                  <a:gd name="T88" fmla="*/ 16 w 638"/>
                  <a:gd name="T89" fmla="*/ 2462 h 3723"/>
                  <a:gd name="T90" fmla="*/ 15 w 638"/>
                  <a:gd name="T91" fmla="*/ 2440 h 3723"/>
                  <a:gd name="T92" fmla="*/ 13 w 638"/>
                  <a:gd name="T93" fmla="*/ 2419 h 3723"/>
                  <a:gd name="T94" fmla="*/ 0 w 638"/>
                  <a:gd name="T95"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3723">
                    <a:moveTo>
                      <a:pt x="638" y="3723"/>
                    </a:moveTo>
                    <a:lnTo>
                      <a:pt x="616" y="3683"/>
                    </a:lnTo>
                    <a:lnTo>
                      <a:pt x="594" y="3643"/>
                    </a:lnTo>
                    <a:lnTo>
                      <a:pt x="571" y="3603"/>
                    </a:lnTo>
                    <a:lnTo>
                      <a:pt x="548" y="3563"/>
                    </a:lnTo>
                    <a:lnTo>
                      <a:pt x="523" y="3525"/>
                    </a:lnTo>
                    <a:lnTo>
                      <a:pt x="499" y="3486"/>
                    </a:lnTo>
                    <a:lnTo>
                      <a:pt x="473" y="3449"/>
                    </a:lnTo>
                    <a:lnTo>
                      <a:pt x="446" y="3414"/>
                    </a:lnTo>
                    <a:lnTo>
                      <a:pt x="418" y="3379"/>
                    </a:lnTo>
                    <a:lnTo>
                      <a:pt x="389" y="3345"/>
                    </a:lnTo>
                    <a:lnTo>
                      <a:pt x="358" y="3313"/>
                    </a:lnTo>
                    <a:lnTo>
                      <a:pt x="325" y="3282"/>
                    </a:lnTo>
                    <a:lnTo>
                      <a:pt x="309" y="3267"/>
                    </a:lnTo>
                    <a:lnTo>
                      <a:pt x="291" y="3254"/>
                    </a:lnTo>
                    <a:lnTo>
                      <a:pt x="273" y="3239"/>
                    </a:lnTo>
                    <a:lnTo>
                      <a:pt x="256" y="3226"/>
                    </a:lnTo>
                    <a:lnTo>
                      <a:pt x="237" y="3214"/>
                    </a:lnTo>
                    <a:lnTo>
                      <a:pt x="218" y="3201"/>
                    </a:lnTo>
                    <a:lnTo>
                      <a:pt x="198" y="3190"/>
                    </a:lnTo>
                    <a:lnTo>
                      <a:pt x="178" y="3179"/>
                    </a:lnTo>
                    <a:lnTo>
                      <a:pt x="158" y="3167"/>
                    </a:lnTo>
                    <a:lnTo>
                      <a:pt x="139" y="3154"/>
                    </a:lnTo>
                    <a:lnTo>
                      <a:pt x="122" y="3139"/>
                    </a:lnTo>
                    <a:lnTo>
                      <a:pt x="106" y="3122"/>
                    </a:lnTo>
                    <a:lnTo>
                      <a:pt x="93" y="3105"/>
                    </a:lnTo>
                    <a:lnTo>
                      <a:pt x="80" y="3085"/>
                    </a:lnTo>
                    <a:lnTo>
                      <a:pt x="69" y="3065"/>
                    </a:lnTo>
                    <a:lnTo>
                      <a:pt x="60" y="3042"/>
                    </a:lnTo>
                    <a:lnTo>
                      <a:pt x="50" y="3020"/>
                    </a:lnTo>
                    <a:lnTo>
                      <a:pt x="43" y="2996"/>
                    </a:lnTo>
                    <a:lnTo>
                      <a:pt x="37" y="2970"/>
                    </a:lnTo>
                    <a:lnTo>
                      <a:pt x="32" y="2945"/>
                    </a:lnTo>
                    <a:lnTo>
                      <a:pt x="28" y="2919"/>
                    </a:lnTo>
                    <a:lnTo>
                      <a:pt x="23" y="2892"/>
                    </a:lnTo>
                    <a:lnTo>
                      <a:pt x="21" y="2865"/>
                    </a:lnTo>
                    <a:lnTo>
                      <a:pt x="19" y="2837"/>
                    </a:lnTo>
                    <a:lnTo>
                      <a:pt x="16" y="2781"/>
                    </a:lnTo>
                    <a:lnTo>
                      <a:pt x="16" y="2724"/>
                    </a:lnTo>
                    <a:lnTo>
                      <a:pt x="16" y="2668"/>
                    </a:lnTo>
                    <a:lnTo>
                      <a:pt x="17" y="2612"/>
                    </a:lnTo>
                    <a:lnTo>
                      <a:pt x="17" y="2559"/>
                    </a:lnTo>
                    <a:lnTo>
                      <a:pt x="17" y="2509"/>
                    </a:lnTo>
                    <a:lnTo>
                      <a:pt x="17" y="2485"/>
                    </a:lnTo>
                    <a:lnTo>
                      <a:pt x="16" y="2462"/>
                    </a:lnTo>
                    <a:lnTo>
                      <a:pt x="15" y="2440"/>
                    </a:lnTo>
                    <a:lnTo>
                      <a:pt x="13"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0" name="Freeform 1200"/>
              <p:cNvSpPr>
                <a:spLocks noChangeAspect="1"/>
              </p:cNvSpPr>
              <p:nvPr/>
            </p:nvSpPr>
            <p:spPr bwMode="auto">
              <a:xfrm>
                <a:off x="4434" y="1958"/>
                <a:ext cx="28" cy="48"/>
              </a:xfrm>
              <a:custGeom>
                <a:avLst/>
                <a:gdLst>
                  <a:gd name="T0" fmla="*/ 0 w 625"/>
                  <a:gd name="T1" fmla="*/ 0 h 1076"/>
                  <a:gd name="T2" fmla="*/ 14 w 625"/>
                  <a:gd name="T3" fmla="*/ 23 h 1076"/>
                  <a:gd name="T4" fmla="*/ 27 w 625"/>
                  <a:gd name="T5" fmla="*/ 49 h 1076"/>
                  <a:gd name="T6" fmla="*/ 38 w 625"/>
                  <a:gd name="T7" fmla="*/ 75 h 1076"/>
                  <a:gd name="T8" fmla="*/ 51 w 625"/>
                  <a:gd name="T9" fmla="*/ 101 h 1076"/>
                  <a:gd name="T10" fmla="*/ 63 w 625"/>
                  <a:gd name="T11" fmla="*/ 127 h 1076"/>
                  <a:gd name="T12" fmla="*/ 76 w 625"/>
                  <a:gd name="T13" fmla="*/ 153 h 1076"/>
                  <a:gd name="T14" fmla="*/ 88 w 625"/>
                  <a:gd name="T15" fmla="*/ 178 h 1076"/>
                  <a:gd name="T16" fmla="*/ 102 w 625"/>
                  <a:gd name="T17" fmla="*/ 202 h 1076"/>
                  <a:gd name="T18" fmla="*/ 133 w 625"/>
                  <a:gd name="T19" fmla="*/ 257 h 1076"/>
                  <a:gd name="T20" fmla="*/ 166 w 625"/>
                  <a:gd name="T21" fmla="*/ 312 h 1076"/>
                  <a:gd name="T22" fmla="*/ 201 w 625"/>
                  <a:gd name="T23" fmla="*/ 366 h 1076"/>
                  <a:gd name="T24" fmla="*/ 236 w 625"/>
                  <a:gd name="T25" fmla="*/ 420 h 1076"/>
                  <a:gd name="T26" fmla="*/ 271 w 625"/>
                  <a:gd name="T27" fmla="*/ 476 h 1076"/>
                  <a:gd name="T28" fmla="*/ 307 w 625"/>
                  <a:gd name="T29" fmla="*/ 530 h 1076"/>
                  <a:gd name="T30" fmla="*/ 342 w 625"/>
                  <a:gd name="T31" fmla="*/ 584 h 1076"/>
                  <a:gd name="T32" fmla="*/ 378 w 625"/>
                  <a:gd name="T33" fmla="*/ 639 h 1076"/>
                  <a:gd name="T34" fmla="*/ 412 w 625"/>
                  <a:gd name="T35" fmla="*/ 694 h 1076"/>
                  <a:gd name="T36" fmla="*/ 447 w 625"/>
                  <a:gd name="T37" fmla="*/ 749 h 1076"/>
                  <a:gd name="T38" fmla="*/ 480 w 625"/>
                  <a:gd name="T39" fmla="*/ 803 h 1076"/>
                  <a:gd name="T40" fmla="*/ 512 w 625"/>
                  <a:gd name="T41" fmla="*/ 857 h 1076"/>
                  <a:gd name="T42" fmla="*/ 543 w 625"/>
                  <a:gd name="T43" fmla="*/ 913 h 1076"/>
                  <a:gd name="T44" fmla="*/ 572 w 625"/>
                  <a:gd name="T45" fmla="*/ 967 h 1076"/>
                  <a:gd name="T46" fmla="*/ 600 w 625"/>
                  <a:gd name="T47" fmla="*/ 1021 h 1076"/>
                  <a:gd name="T48" fmla="*/ 625 w 625"/>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6">
                    <a:moveTo>
                      <a:pt x="0" y="0"/>
                    </a:moveTo>
                    <a:lnTo>
                      <a:pt x="14" y="23"/>
                    </a:lnTo>
                    <a:lnTo>
                      <a:pt x="27" y="49"/>
                    </a:lnTo>
                    <a:lnTo>
                      <a:pt x="38" y="75"/>
                    </a:lnTo>
                    <a:lnTo>
                      <a:pt x="51" y="101"/>
                    </a:lnTo>
                    <a:lnTo>
                      <a:pt x="63" y="127"/>
                    </a:lnTo>
                    <a:lnTo>
                      <a:pt x="76" y="153"/>
                    </a:lnTo>
                    <a:lnTo>
                      <a:pt x="88" y="178"/>
                    </a:lnTo>
                    <a:lnTo>
                      <a:pt x="102" y="202"/>
                    </a:lnTo>
                    <a:lnTo>
                      <a:pt x="133" y="257"/>
                    </a:lnTo>
                    <a:lnTo>
                      <a:pt x="166" y="312"/>
                    </a:lnTo>
                    <a:lnTo>
                      <a:pt x="201" y="366"/>
                    </a:lnTo>
                    <a:lnTo>
                      <a:pt x="236" y="420"/>
                    </a:lnTo>
                    <a:lnTo>
                      <a:pt x="271" y="476"/>
                    </a:lnTo>
                    <a:lnTo>
                      <a:pt x="307" y="530"/>
                    </a:lnTo>
                    <a:lnTo>
                      <a:pt x="342" y="584"/>
                    </a:lnTo>
                    <a:lnTo>
                      <a:pt x="378" y="639"/>
                    </a:lnTo>
                    <a:lnTo>
                      <a:pt x="412" y="694"/>
                    </a:lnTo>
                    <a:lnTo>
                      <a:pt x="447" y="749"/>
                    </a:lnTo>
                    <a:lnTo>
                      <a:pt x="480" y="803"/>
                    </a:lnTo>
                    <a:lnTo>
                      <a:pt x="512" y="857"/>
                    </a:lnTo>
                    <a:lnTo>
                      <a:pt x="543" y="913"/>
                    </a:lnTo>
                    <a:lnTo>
                      <a:pt x="572" y="967"/>
                    </a:lnTo>
                    <a:lnTo>
                      <a:pt x="600" y="1021"/>
                    </a:lnTo>
                    <a:lnTo>
                      <a:pt x="625"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1" name="Freeform 1201"/>
              <p:cNvSpPr>
                <a:spLocks noChangeAspect="1"/>
              </p:cNvSpPr>
              <p:nvPr/>
            </p:nvSpPr>
            <p:spPr bwMode="auto">
              <a:xfrm>
                <a:off x="4449" y="1958"/>
                <a:ext cx="13" cy="42"/>
              </a:xfrm>
              <a:custGeom>
                <a:avLst/>
                <a:gdLst>
                  <a:gd name="T0" fmla="*/ 0 w 284"/>
                  <a:gd name="T1" fmla="*/ 0 h 924"/>
                  <a:gd name="T2" fmla="*/ 11 w 284"/>
                  <a:gd name="T3" fmla="*/ 29 h 924"/>
                  <a:gd name="T4" fmla="*/ 22 w 284"/>
                  <a:gd name="T5" fmla="*/ 56 h 924"/>
                  <a:gd name="T6" fmla="*/ 35 w 284"/>
                  <a:gd name="T7" fmla="*/ 85 h 924"/>
                  <a:gd name="T8" fmla="*/ 48 w 284"/>
                  <a:gd name="T9" fmla="*/ 113 h 924"/>
                  <a:gd name="T10" fmla="*/ 75 w 284"/>
                  <a:gd name="T11" fmla="*/ 168 h 924"/>
                  <a:gd name="T12" fmla="*/ 104 w 284"/>
                  <a:gd name="T13" fmla="*/ 223 h 924"/>
                  <a:gd name="T14" fmla="*/ 133 w 284"/>
                  <a:gd name="T15" fmla="*/ 278 h 924"/>
                  <a:gd name="T16" fmla="*/ 161 w 284"/>
                  <a:gd name="T17" fmla="*/ 332 h 924"/>
                  <a:gd name="T18" fmla="*/ 188 w 284"/>
                  <a:gd name="T19" fmla="*/ 388 h 924"/>
                  <a:gd name="T20" fmla="*/ 213 w 284"/>
                  <a:gd name="T21" fmla="*/ 443 h 924"/>
                  <a:gd name="T22" fmla="*/ 225 w 284"/>
                  <a:gd name="T23" fmla="*/ 472 h 924"/>
                  <a:gd name="T24" fmla="*/ 235 w 284"/>
                  <a:gd name="T25" fmla="*/ 500 h 924"/>
                  <a:gd name="T26" fmla="*/ 245 w 284"/>
                  <a:gd name="T27" fmla="*/ 528 h 924"/>
                  <a:gd name="T28" fmla="*/ 255 w 284"/>
                  <a:gd name="T29" fmla="*/ 556 h 924"/>
                  <a:gd name="T30" fmla="*/ 262 w 284"/>
                  <a:gd name="T31" fmla="*/ 586 h 924"/>
                  <a:gd name="T32" fmla="*/ 269 w 284"/>
                  <a:gd name="T33" fmla="*/ 615 h 924"/>
                  <a:gd name="T34" fmla="*/ 274 w 284"/>
                  <a:gd name="T35" fmla="*/ 644 h 924"/>
                  <a:gd name="T36" fmla="*/ 280 w 284"/>
                  <a:gd name="T37" fmla="*/ 673 h 924"/>
                  <a:gd name="T38" fmla="*/ 282 w 284"/>
                  <a:gd name="T39" fmla="*/ 704 h 924"/>
                  <a:gd name="T40" fmla="*/ 284 w 284"/>
                  <a:gd name="T41" fmla="*/ 733 h 924"/>
                  <a:gd name="T42" fmla="*/ 283 w 284"/>
                  <a:gd name="T43" fmla="*/ 764 h 924"/>
                  <a:gd name="T44" fmla="*/ 282 w 284"/>
                  <a:gd name="T45" fmla="*/ 796 h 924"/>
                  <a:gd name="T46" fmla="*/ 277 w 284"/>
                  <a:gd name="T47" fmla="*/ 827 h 924"/>
                  <a:gd name="T48" fmla="*/ 272 w 284"/>
                  <a:gd name="T49" fmla="*/ 860 h 924"/>
                  <a:gd name="T50" fmla="*/ 264 w 284"/>
                  <a:gd name="T51" fmla="*/ 891 h 924"/>
                  <a:gd name="T52" fmla="*/ 255 w 284"/>
                  <a:gd name="T53" fmla="*/ 924 h 924"/>
                  <a:gd name="T54" fmla="*/ 241 w 284"/>
                  <a:gd name="T55" fmla="*/ 891 h 924"/>
                  <a:gd name="T56" fmla="*/ 229 w 284"/>
                  <a:gd name="T57" fmla="*/ 858 h 924"/>
                  <a:gd name="T58" fmla="*/ 219 w 284"/>
                  <a:gd name="T59" fmla="*/ 823 h 924"/>
                  <a:gd name="T60" fmla="*/ 209 w 284"/>
                  <a:gd name="T61" fmla="*/ 788 h 924"/>
                  <a:gd name="T62" fmla="*/ 192 w 284"/>
                  <a:gd name="T63" fmla="*/ 717 h 924"/>
                  <a:gd name="T64" fmla="*/ 176 w 284"/>
                  <a:gd name="T65" fmla="*/ 646 h 924"/>
                  <a:gd name="T66" fmla="*/ 168 w 284"/>
                  <a:gd name="T67" fmla="*/ 610 h 924"/>
                  <a:gd name="T68" fmla="*/ 160 w 284"/>
                  <a:gd name="T69" fmla="*/ 575 h 924"/>
                  <a:gd name="T70" fmla="*/ 151 w 284"/>
                  <a:gd name="T71" fmla="*/ 540 h 924"/>
                  <a:gd name="T72" fmla="*/ 141 w 284"/>
                  <a:gd name="T73" fmla="*/ 505 h 924"/>
                  <a:gd name="T74" fmla="*/ 131 w 284"/>
                  <a:gd name="T75" fmla="*/ 470 h 924"/>
                  <a:gd name="T76" fmla="*/ 118 w 284"/>
                  <a:gd name="T77" fmla="*/ 435 h 924"/>
                  <a:gd name="T78" fmla="*/ 104 w 284"/>
                  <a:gd name="T79" fmla="*/ 401 h 924"/>
                  <a:gd name="T80" fmla="*/ 88 w 284"/>
                  <a:gd name="T81" fmla="*/ 367 h 924"/>
                  <a:gd name="T82" fmla="*/ 0 w 284"/>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4">
                    <a:moveTo>
                      <a:pt x="0" y="0"/>
                    </a:moveTo>
                    <a:lnTo>
                      <a:pt x="11" y="29"/>
                    </a:lnTo>
                    <a:lnTo>
                      <a:pt x="22" y="56"/>
                    </a:lnTo>
                    <a:lnTo>
                      <a:pt x="35" y="85"/>
                    </a:lnTo>
                    <a:lnTo>
                      <a:pt x="48" y="113"/>
                    </a:lnTo>
                    <a:lnTo>
                      <a:pt x="75" y="168"/>
                    </a:lnTo>
                    <a:lnTo>
                      <a:pt x="104" y="223"/>
                    </a:lnTo>
                    <a:lnTo>
                      <a:pt x="133" y="278"/>
                    </a:lnTo>
                    <a:lnTo>
                      <a:pt x="161" y="332"/>
                    </a:lnTo>
                    <a:lnTo>
                      <a:pt x="188" y="388"/>
                    </a:lnTo>
                    <a:lnTo>
                      <a:pt x="213" y="443"/>
                    </a:lnTo>
                    <a:lnTo>
                      <a:pt x="225" y="472"/>
                    </a:lnTo>
                    <a:lnTo>
                      <a:pt x="235" y="500"/>
                    </a:lnTo>
                    <a:lnTo>
                      <a:pt x="245" y="528"/>
                    </a:lnTo>
                    <a:lnTo>
                      <a:pt x="255" y="556"/>
                    </a:lnTo>
                    <a:lnTo>
                      <a:pt x="262" y="586"/>
                    </a:lnTo>
                    <a:lnTo>
                      <a:pt x="269" y="615"/>
                    </a:lnTo>
                    <a:lnTo>
                      <a:pt x="274" y="644"/>
                    </a:lnTo>
                    <a:lnTo>
                      <a:pt x="280" y="673"/>
                    </a:lnTo>
                    <a:lnTo>
                      <a:pt x="282" y="704"/>
                    </a:lnTo>
                    <a:lnTo>
                      <a:pt x="284" y="733"/>
                    </a:lnTo>
                    <a:lnTo>
                      <a:pt x="283" y="764"/>
                    </a:lnTo>
                    <a:lnTo>
                      <a:pt x="282" y="796"/>
                    </a:lnTo>
                    <a:lnTo>
                      <a:pt x="277" y="827"/>
                    </a:lnTo>
                    <a:lnTo>
                      <a:pt x="272" y="860"/>
                    </a:lnTo>
                    <a:lnTo>
                      <a:pt x="264" y="891"/>
                    </a:lnTo>
                    <a:lnTo>
                      <a:pt x="255" y="924"/>
                    </a:lnTo>
                    <a:lnTo>
                      <a:pt x="241" y="891"/>
                    </a:lnTo>
                    <a:lnTo>
                      <a:pt x="229" y="858"/>
                    </a:lnTo>
                    <a:lnTo>
                      <a:pt x="219" y="823"/>
                    </a:lnTo>
                    <a:lnTo>
                      <a:pt x="209" y="788"/>
                    </a:lnTo>
                    <a:lnTo>
                      <a:pt x="192" y="717"/>
                    </a:lnTo>
                    <a:lnTo>
                      <a:pt x="176" y="646"/>
                    </a:lnTo>
                    <a:lnTo>
                      <a:pt x="168" y="610"/>
                    </a:lnTo>
                    <a:lnTo>
                      <a:pt x="160" y="575"/>
                    </a:lnTo>
                    <a:lnTo>
                      <a:pt x="151" y="540"/>
                    </a:lnTo>
                    <a:lnTo>
                      <a:pt x="141" y="505"/>
                    </a:lnTo>
                    <a:lnTo>
                      <a:pt x="131" y="470"/>
                    </a:lnTo>
                    <a:lnTo>
                      <a:pt x="118" y="435"/>
                    </a:lnTo>
                    <a:lnTo>
                      <a:pt x="104" y="401"/>
                    </a:lnTo>
                    <a:lnTo>
                      <a:pt x="88" y="3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2" name="Freeform 1202"/>
              <p:cNvSpPr>
                <a:spLocks noChangeAspect="1"/>
              </p:cNvSpPr>
              <p:nvPr/>
            </p:nvSpPr>
            <p:spPr bwMode="auto">
              <a:xfrm>
                <a:off x="4449" y="1958"/>
                <a:ext cx="13" cy="42"/>
              </a:xfrm>
              <a:custGeom>
                <a:avLst/>
                <a:gdLst>
                  <a:gd name="T0" fmla="*/ 0 w 284"/>
                  <a:gd name="T1" fmla="*/ 0 h 924"/>
                  <a:gd name="T2" fmla="*/ 11 w 284"/>
                  <a:gd name="T3" fmla="*/ 29 h 924"/>
                  <a:gd name="T4" fmla="*/ 22 w 284"/>
                  <a:gd name="T5" fmla="*/ 56 h 924"/>
                  <a:gd name="T6" fmla="*/ 35 w 284"/>
                  <a:gd name="T7" fmla="*/ 85 h 924"/>
                  <a:gd name="T8" fmla="*/ 48 w 284"/>
                  <a:gd name="T9" fmla="*/ 113 h 924"/>
                  <a:gd name="T10" fmla="*/ 75 w 284"/>
                  <a:gd name="T11" fmla="*/ 168 h 924"/>
                  <a:gd name="T12" fmla="*/ 104 w 284"/>
                  <a:gd name="T13" fmla="*/ 223 h 924"/>
                  <a:gd name="T14" fmla="*/ 133 w 284"/>
                  <a:gd name="T15" fmla="*/ 278 h 924"/>
                  <a:gd name="T16" fmla="*/ 161 w 284"/>
                  <a:gd name="T17" fmla="*/ 332 h 924"/>
                  <a:gd name="T18" fmla="*/ 188 w 284"/>
                  <a:gd name="T19" fmla="*/ 388 h 924"/>
                  <a:gd name="T20" fmla="*/ 213 w 284"/>
                  <a:gd name="T21" fmla="*/ 443 h 924"/>
                  <a:gd name="T22" fmla="*/ 225 w 284"/>
                  <a:gd name="T23" fmla="*/ 472 h 924"/>
                  <a:gd name="T24" fmla="*/ 235 w 284"/>
                  <a:gd name="T25" fmla="*/ 500 h 924"/>
                  <a:gd name="T26" fmla="*/ 245 w 284"/>
                  <a:gd name="T27" fmla="*/ 528 h 924"/>
                  <a:gd name="T28" fmla="*/ 255 w 284"/>
                  <a:gd name="T29" fmla="*/ 556 h 924"/>
                  <a:gd name="T30" fmla="*/ 262 w 284"/>
                  <a:gd name="T31" fmla="*/ 586 h 924"/>
                  <a:gd name="T32" fmla="*/ 269 w 284"/>
                  <a:gd name="T33" fmla="*/ 615 h 924"/>
                  <a:gd name="T34" fmla="*/ 274 w 284"/>
                  <a:gd name="T35" fmla="*/ 644 h 924"/>
                  <a:gd name="T36" fmla="*/ 280 w 284"/>
                  <a:gd name="T37" fmla="*/ 673 h 924"/>
                  <a:gd name="T38" fmla="*/ 282 w 284"/>
                  <a:gd name="T39" fmla="*/ 704 h 924"/>
                  <a:gd name="T40" fmla="*/ 284 w 284"/>
                  <a:gd name="T41" fmla="*/ 733 h 924"/>
                  <a:gd name="T42" fmla="*/ 283 w 284"/>
                  <a:gd name="T43" fmla="*/ 764 h 924"/>
                  <a:gd name="T44" fmla="*/ 282 w 284"/>
                  <a:gd name="T45" fmla="*/ 796 h 924"/>
                  <a:gd name="T46" fmla="*/ 277 w 284"/>
                  <a:gd name="T47" fmla="*/ 827 h 924"/>
                  <a:gd name="T48" fmla="*/ 272 w 284"/>
                  <a:gd name="T49" fmla="*/ 860 h 924"/>
                  <a:gd name="T50" fmla="*/ 264 w 284"/>
                  <a:gd name="T51" fmla="*/ 891 h 924"/>
                  <a:gd name="T52" fmla="*/ 255 w 284"/>
                  <a:gd name="T53" fmla="*/ 924 h 924"/>
                  <a:gd name="T54" fmla="*/ 241 w 284"/>
                  <a:gd name="T55" fmla="*/ 891 h 924"/>
                  <a:gd name="T56" fmla="*/ 229 w 284"/>
                  <a:gd name="T57" fmla="*/ 858 h 924"/>
                  <a:gd name="T58" fmla="*/ 219 w 284"/>
                  <a:gd name="T59" fmla="*/ 823 h 924"/>
                  <a:gd name="T60" fmla="*/ 209 w 284"/>
                  <a:gd name="T61" fmla="*/ 788 h 924"/>
                  <a:gd name="T62" fmla="*/ 192 w 284"/>
                  <a:gd name="T63" fmla="*/ 717 h 924"/>
                  <a:gd name="T64" fmla="*/ 176 w 284"/>
                  <a:gd name="T65" fmla="*/ 646 h 924"/>
                  <a:gd name="T66" fmla="*/ 168 w 284"/>
                  <a:gd name="T67" fmla="*/ 610 h 924"/>
                  <a:gd name="T68" fmla="*/ 160 w 284"/>
                  <a:gd name="T69" fmla="*/ 575 h 924"/>
                  <a:gd name="T70" fmla="*/ 151 w 284"/>
                  <a:gd name="T71" fmla="*/ 540 h 924"/>
                  <a:gd name="T72" fmla="*/ 141 w 284"/>
                  <a:gd name="T73" fmla="*/ 505 h 924"/>
                  <a:gd name="T74" fmla="*/ 131 w 284"/>
                  <a:gd name="T75" fmla="*/ 470 h 924"/>
                  <a:gd name="T76" fmla="*/ 118 w 284"/>
                  <a:gd name="T77" fmla="*/ 435 h 924"/>
                  <a:gd name="T78" fmla="*/ 104 w 284"/>
                  <a:gd name="T79" fmla="*/ 401 h 924"/>
                  <a:gd name="T80" fmla="*/ 88 w 284"/>
                  <a:gd name="T81" fmla="*/ 367 h 924"/>
                  <a:gd name="T82" fmla="*/ 0 w 284"/>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4">
                    <a:moveTo>
                      <a:pt x="0" y="0"/>
                    </a:moveTo>
                    <a:lnTo>
                      <a:pt x="11" y="29"/>
                    </a:lnTo>
                    <a:lnTo>
                      <a:pt x="22" y="56"/>
                    </a:lnTo>
                    <a:lnTo>
                      <a:pt x="35" y="85"/>
                    </a:lnTo>
                    <a:lnTo>
                      <a:pt x="48" y="113"/>
                    </a:lnTo>
                    <a:lnTo>
                      <a:pt x="75" y="168"/>
                    </a:lnTo>
                    <a:lnTo>
                      <a:pt x="104" y="223"/>
                    </a:lnTo>
                    <a:lnTo>
                      <a:pt x="133" y="278"/>
                    </a:lnTo>
                    <a:lnTo>
                      <a:pt x="161" y="332"/>
                    </a:lnTo>
                    <a:lnTo>
                      <a:pt x="188" y="388"/>
                    </a:lnTo>
                    <a:lnTo>
                      <a:pt x="213" y="443"/>
                    </a:lnTo>
                    <a:lnTo>
                      <a:pt x="225" y="472"/>
                    </a:lnTo>
                    <a:lnTo>
                      <a:pt x="235" y="500"/>
                    </a:lnTo>
                    <a:lnTo>
                      <a:pt x="245" y="528"/>
                    </a:lnTo>
                    <a:lnTo>
                      <a:pt x="255" y="556"/>
                    </a:lnTo>
                    <a:lnTo>
                      <a:pt x="262" y="586"/>
                    </a:lnTo>
                    <a:lnTo>
                      <a:pt x="269" y="615"/>
                    </a:lnTo>
                    <a:lnTo>
                      <a:pt x="274" y="644"/>
                    </a:lnTo>
                    <a:lnTo>
                      <a:pt x="280" y="673"/>
                    </a:lnTo>
                    <a:lnTo>
                      <a:pt x="282" y="704"/>
                    </a:lnTo>
                    <a:lnTo>
                      <a:pt x="284" y="733"/>
                    </a:lnTo>
                    <a:lnTo>
                      <a:pt x="283" y="764"/>
                    </a:lnTo>
                    <a:lnTo>
                      <a:pt x="282" y="796"/>
                    </a:lnTo>
                    <a:lnTo>
                      <a:pt x="277" y="827"/>
                    </a:lnTo>
                    <a:lnTo>
                      <a:pt x="272" y="860"/>
                    </a:lnTo>
                    <a:lnTo>
                      <a:pt x="264" y="891"/>
                    </a:lnTo>
                    <a:lnTo>
                      <a:pt x="255" y="924"/>
                    </a:lnTo>
                    <a:lnTo>
                      <a:pt x="241" y="891"/>
                    </a:lnTo>
                    <a:lnTo>
                      <a:pt x="229" y="858"/>
                    </a:lnTo>
                    <a:lnTo>
                      <a:pt x="219" y="823"/>
                    </a:lnTo>
                    <a:lnTo>
                      <a:pt x="209" y="788"/>
                    </a:lnTo>
                    <a:lnTo>
                      <a:pt x="192" y="717"/>
                    </a:lnTo>
                    <a:lnTo>
                      <a:pt x="176" y="646"/>
                    </a:lnTo>
                    <a:lnTo>
                      <a:pt x="168" y="610"/>
                    </a:lnTo>
                    <a:lnTo>
                      <a:pt x="160" y="575"/>
                    </a:lnTo>
                    <a:lnTo>
                      <a:pt x="151" y="540"/>
                    </a:lnTo>
                    <a:lnTo>
                      <a:pt x="141" y="505"/>
                    </a:lnTo>
                    <a:lnTo>
                      <a:pt x="131" y="470"/>
                    </a:lnTo>
                    <a:lnTo>
                      <a:pt x="118" y="435"/>
                    </a:lnTo>
                    <a:lnTo>
                      <a:pt x="104" y="401"/>
                    </a:lnTo>
                    <a:lnTo>
                      <a:pt x="88" y="367"/>
                    </a:lnTo>
                    <a:lnTo>
                      <a:pt x="0"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3" name="Freeform 1203"/>
              <p:cNvSpPr>
                <a:spLocks noChangeAspect="1"/>
              </p:cNvSpPr>
              <p:nvPr/>
            </p:nvSpPr>
            <p:spPr bwMode="auto">
              <a:xfrm>
                <a:off x="4331" y="1874"/>
                <a:ext cx="35" cy="95"/>
              </a:xfrm>
              <a:custGeom>
                <a:avLst/>
                <a:gdLst>
                  <a:gd name="T0" fmla="*/ 791 w 791"/>
                  <a:gd name="T1" fmla="*/ 0 h 2103"/>
                  <a:gd name="T2" fmla="*/ 785 w 791"/>
                  <a:gd name="T3" fmla="*/ 1 h 2103"/>
                  <a:gd name="T4" fmla="*/ 778 w 791"/>
                  <a:gd name="T5" fmla="*/ 2 h 2103"/>
                  <a:gd name="T6" fmla="*/ 772 w 791"/>
                  <a:gd name="T7" fmla="*/ 5 h 2103"/>
                  <a:gd name="T8" fmla="*/ 765 w 791"/>
                  <a:gd name="T9" fmla="*/ 10 h 2103"/>
                  <a:gd name="T10" fmla="*/ 757 w 791"/>
                  <a:gd name="T11" fmla="*/ 15 h 2103"/>
                  <a:gd name="T12" fmla="*/ 751 w 791"/>
                  <a:gd name="T13" fmla="*/ 21 h 2103"/>
                  <a:gd name="T14" fmla="*/ 743 w 791"/>
                  <a:gd name="T15" fmla="*/ 27 h 2103"/>
                  <a:gd name="T16" fmla="*/ 736 w 791"/>
                  <a:gd name="T17" fmla="*/ 35 h 2103"/>
                  <a:gd name="T18" fmla="*/ 721 w 791"/>
                  <a:gd name="T19" fmla="*/ 52 h 2103"/>
                  <a:gd name="T20" fmla="*/ 706 w 791"/>
                  <a:gd name="T21" fmla="*/ 71 h 2103"/>
                  <a:gd name="T22" fmla="*/ 691 w 791"/>
                  <a:gd name="T23" fmla="*/ 93 h 2103"/>
                  <a:gd name="T24" fmla="*/ 676 w 791"/>
                  <a:gd name="T25" fmla="*/ 114 h 2103"/>
                  <a:gd name="T26" fmla="*/ 662 w 791"/>
                  <a:gd name="T27" fmla="*/ 137 h 2103"/>
                  <a:gd name="T28" fmla="*/ 649 w 791"/>
                  <a:gd name="T29" fmla="*/ 160 h 2103"/>
                  <a:gd name="T30" fmla="*/ 636 w 791"/>
                  <a:gd name="T31" fmla="*/ 182 h 2103"/>
                  <a:gd name="T32" fmla="*/ 626 w 791"/>
                  <a:gd name="T33" fmla="*/ 203 h 2103"/>
                  <a:gd name="T34" fmla="*/ 617 w 791"/>
                  <a:gd name="T35" fmla="*/ 223 h 2103"/>
                  <a:gd name="T36" fmla="*/ 609 w 791"/>
                  <a:gd name="T37" fmla="*/ 240 h 2103"/>
                  <a:gd name="T38" fmla="*/ 603 w 791"/>
                  <a:gd name="T39" fmla="*/ 255 h 2103"/>
                  <a:gd name="T40" fmla="*/ 599 w 791"/>
                  <a:gd name="T41" fmla="*/ 266 h 2103"/>
                  <a:gd name="T42" fmla="*/ 562 w 791"/>
                  <a:gd name="T43" fmla="*/ 372 h 2103"/>
                  <a:gd name="T44" fmla="*/ 527 w 791"/>
                  <a:gd name="T45" fmla="*/ 474 h 2103"/>
                  <a:gd name="T46" fmla="*/ 493 w 791"/>
                  <a:gd name="T47" fmla="*/ 574 h 2103"/>
                  <a:gd name="T48" fmla="*/ 461 w 791"/>
                  <a:gd name="T49" fmla="*/ 672 h 2103"/>
                  <a:gd name="T50" fmla="*/ 429 w 791"/>
                  <a:gd name="T51" fmla="*/ 769 h 2103"/>
                  <a:gd name="T52" fmla="*/ 398 w 791"/>
                  <a:gd name="T53" fmla="*/ 865 h 2103"/>
                  <a:gd name="T54" fmla="*/ 368 w 791"/>
                  <a:gd name="T55" fmla="*/ 959 h 2103"/>
                  <a:gd name="T56" fmla="*/ 338 w 791"/>
                  <a:gd name="T57" fmla="*/ 1055 h 2103"/>
                  <a:gd name="T58" fmla="*/ 308 w 791"/>
                  <a:gd name="T59" fmla="*/ 1150 h 2103"/>
                  <a:gd name="T60" fmla="*/ 278 w 791"/>
                  <a:gd name="T61" fmla="*/ 1246 h 2103"/>
                  <a:gd name="T62" fmla="*/ 247 w 791"/>
                  <a:gd name="T63" fmla="*/ 1343 h 2103"/>
                  <a:gd name="T64" fmla="*/ 216 w 791"/>
                  <a:gd name="T65" fmla="*/ 1442 h 2103"/>
                  <a:gd name="T66" fmla="*/ 183 w 791"/>
                  <a:gd name="T67" fmla="*/ 1543 h 2103"/>
                  <a:gd name="T68" fmla="*/ 149 w 791"/>
                  <a:gd name="T69" fmla="*/ 1646 h 2103"/>
                  <a:gd name="T70" fmla="*/ 114 w 791"/>
                  <a:gd name="T71" fmla="*/ 1752 h 2103"/>
                  <a:gd name="T72" fmla="*/ 77 w 791"/>
                  <a:gd name="T73" fmla="*/ 1862 h 2103"/>
                  <a:gd name="T74" fmla="*/ 66 w 791"/>
                  <a:gd name="T75" fmla="*/ 1888 h 2103"/>
                  <a:gd name="T76" fmla="*/ 56 w 791"/>
                  <a:gd name="T77" fmla="*/ 1917 h 2103"/>
                  <a:gd name="T78" fmla="*/ 45 w 791"/>
                  <a:gd name="T79" fmla="*/ 1949 h 2103"/>
                  <a:gd name="T80" fmla="*/ 33 w 791"/>
                  <a:gd name="T81" fmla="*/ 1982 h 2103"/>
                  <a:gd name="T82" fmla="*/ 23 w 791"/>
                  <a:gd name="T83" fmla="*/ 2016 h 2103"/>
                  <a:gd name="T84" fmla="*/ 14 w 791"/>
                  <a:gd name="T85" fmla="*/ 2048 h 2103"/>
                  <a:gd name="T86" fmla="*/ 7 w 791"/>
                  <a:gd name="T87" fmla="*/ 2076 h 2103"/>
                  <a:gd name="T88" fmla="*/ 0 w 791"/>
                  <a:gd name="T89"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1" h="2103">
                    <a:moveTo>
                      <a:pt x="791" y="0"/>
                    </a:moveTo>
                    <a:lnTo>
                      <a:pt x="785" y="1"/>
                    </a:lnTo>
                    <a:lnTo>
                      <a:pt x="778" y="2"/>
                    </a:lnTo>
                    <a:lnTo>
                      <a:pt x="772" y="5"/>
                    </a:lnTo>
                    <a:lnTo>
                      <a:pt x="765" y="10"/>
                    </a:lnTo>
                    <a:lnTo>
                      <a:pt x="757" y="15"/>
                    </a:lnTo>
                    <a:lnTo>
                      <a:pt x="751" y="21"/>
                    </a:lnTo>
                    <a:lnTo>
                      <a:pt x="743" y="27"/>
                    </a:lnTo>
                    <a:lnTo>
                      <a:pt x="736" y="35"/>
                    </a:lnTo>
                    <a:lnTo>
                      <a:pt x="721" y="52"/>
                    </a:lnTo>
                    <a:lnTo>
                      <a:pt x="706" y="71"/>
                    </a:lnTo>
                    <a:lnTo>
                      <a:pt x="691" y="93"/>
                    </a:lnTo>
                    <a:lnTo>
                      <a:pt x="676" y="114"/>
                    </a:lnTo>
                    <a:lnTo>
                      <a:pt x="662" y="137"/>
                    </a:lnTo>
                    <a:lnTo>
                      <a:pt x="649" y="160"/>
                    </a:lnTo>
                    <a:lnTo>
                      <a:pt x="636" y="182"/>
                    </a:lnTo>
                    <a:lnTo>
                      <a:pt x="626" y="203"/>
                    </a:lnTo>
                    <a:lnTo>
                      <a:pt x="617" y="223"/>
                    </a:lnTo>
                    <a:lnTo>
                      <a:pt x="609" y="240"/>
                    </a:lnTo>
                    <a:lnTo>
                      <a:pt x="603" y="255"/>
                    </a:lnTo>
                    <a:lnTo>
                      <a:pt x="599" y="266"/>
                    </a:lnTo>
                    <a:lnTo>
                      <a:pt x="562" y="372"/>
                    </a:lnTo>
                    <a:lnTo>
                      <a:pt x="527" y="474"/>
                    </a:lnTo>
                    <a:lnTo>
                      <a:pt x="493" y="574"/>
                    </a:lnTo>
                    <a:lnTo>
                      <a:pt x="461" y="672"/>
                    </a:lnTo>
                    <a:lnTo>
                      <a:pt x="429" y="769"/>
                    </a:lnTo>
                    <a:lnTo>
                      <a:pt x="398" y="865"/>
                    </a:lnTo>
                    <a:lnTo>
                      <a:pt x="368" y="959"/>
                    </a:lnTo>
                    <a:lnTo>
                      <a:pt x="338" y="1055"/>
                    </a:lnTo>
                    <a:lnTo>
                      <a:pt x="308" y="1150"/>
                    </a:lnTo>
                    <a:lnTo>
                      <a:pt x="278" y="1246"/>
                    </a:lnTo>
                    <a:lnTo>
                      <a:pt x="247" y="1343"/>
                    </a:lnTo>
                    <a:lnTo>
                      <a:pt x="216" y="1442"/>
                    </a:lnTo>
                    <a:lnTo>
                      <a:pt x="183" y="1543"/>
                    </a:lnTo>
                    <a:lnTo>
                      <a:pt x="149" y="1646"/>
                    </a:lnTo>
                    <a:lnTo>
                      <a:pt x="114" y="1752"/>
                    </a:lnTo>
                    <a:lnTo>
                      <a:pt x="77" y="1862"/>
                    </a:lnTo>
                    <a:lnTo>
                      <a:pt x="66" y="1888"/>
                    </a:lnTo>
                    <a:lnTo>
                      <a:pt x="56" y="1917"/>
                    </a:lnTo>
                    <a:lnTo>
                      <a:pt x="45" y="1949"/>
                    </a:lnTo>
                    <a:lnTo>
                      <a:pt x="33" y="1982"/>
                    </a:lnTo>
                    <a:lnTo>
                      <a:pt x="23" y="2016"/>
                    </a:lnTo>
                    <a:lnTo>
                      <a:pt x="14" y="2048"/>
                    </a:lnTo>
                    <a:lnTo>
                      <a:pt x="7" y="2076"/>
                    </a:lnTo>
                    <a:lnTo>
                      <a:pt x="0" y="210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4" name="Freeform 1204"/>
              <p:cNvSpPr>
                <a:spLocks noChangeAspect="1"/>
              </p:cNvSpPr>
              <p:nvPr/>
            </p:nvSpPr>
            <p:spPr bwMode="auto">
              <a:xfrm>
                <a:off x="4355" y="1854"/>
                <a:ext cx="39" cy="216"/>
              </a:xfrm>
              <a:custGeom>
                <a:avLst/>
                <a:gdLst>
                  <a:gd name="T0" fmla="*/ 5 w 854"/>
                  <a:gd name="T1" fmla="*/ 4709 h 4762"/>
                  <a:gd name="T2" fmla="*/ 16 w 854"/>
                  <a:gd name="T3" fmla="*/ 4608 h 4762"/>
                  <a:gd name="T4" fmla="*/ 31 w 854"/>
                  <a:gd name="T5" fmla="*/ 4517 h 4762"/>
                  <a:gd name="T6" fmla="*/ 46 w 854"/>
                  <a:gd name="T7" fmla="*/ 4433 h 4762"/>
                  <a:gd name="T8" fmla="*/ 65 w 854"/>
                  <a:gd name="T9" fmla="*/ 4357 h 4762"/>
                  <a:gd name="T10" fmla="*/ 85 w 854"/>
                  <a:gd name="T11" fmla="*/ 4287 h 4762"/>
                  <a:gd name="T12" fmla="*/ 109 w 854"/>
                  <a:gd name="T13" fmla="*/ 4223 h 4762"/>
                  <a:gd name="T14" fmla="*/ 135 w 854"/>
                  <a:gd name="T15" fmla="*/ 4164 h 4762"/>
                  <a:gd name="T16" fmla="*/ 164 w 854"/>
                  <a:gd name="T17" fmla="*/ 4110 h 4762"/>
                  <a:gd name="T18" fmla="*/ 196 w 854"/>
                  <a:gd name="T19" fmla="*/ 4060 h 4762"/>
                  <a:gd name="T20" fmla="*/ 230 w 854"/>
                  <a:gd name="T21" fmla="*/ 4013 h 4762"/>
                  <a:gd name="T22" fmla="*/ 267 w 854"/>
                  <a:gd name="T23" fmla="*/ 3969 h 4762"/>
                  <a:gd name="T24" fmla="*/ 306 w 854"/>
                  <a:gd name="T25" fmla="*/ 3927 h 4762"/>
                  <a:gd name="T26" fmla="*/ 350 w 854"/>
                  <a:gd name="T27" fmla="*/ 3886 h 4762"/>
                  <a:gd name="T28" fmla="*/ 420 w 854"/>
                  <a:gd name="T29" fmla="*/ 3827 h 4762"/>
                  <a:gd name="T30" fmla="*/ 489 w 854"/>
                  <a:gd name="T31" fmla="*/ 3772 h 4762"/>
                  <a:gd name="T32" fmla="*/ 523 w 854"/>
                  <a:gd name="T33" fmla="*/ 3734 h 4762"/>
                  <a:gd name="T34" fmla="*/ 555 w 854"/>
                  <a:gd name="T35" fmla="*/ 3685 h 4762"/>
                  <a:gd name="T36" fmla="*/ 585 w 854"/>
                  <a:gd name="T37" fmla="*/ 3627 h 4762"/>
                  <a:gd name="T38" fmla="*/ 613 w 854"/>
                  <a:gd name="T39" fmla="*/ 3560 h 4762"/>
                  <a:gd name="T40" fmla="*/ 639 w 854"/>
                  <a:gd name="T41" fmla="*/ 3485 h 4762"/>
                  <a:gd name="T42" fmla="*/ 663 w 854"/>
                  <a:gd name="T43" fmla="*/ 3404 h 4762"/>
                  <a:gd name="T44" fmla="*/ 684 w 854"/>
                  <a:gd name="T45" fmla="*/ 3317 h 4762"/>
                  <a:gd name="T46" fmla="*/ 704 w 854"/>
                  <a:gd name="T47" fmla="*/ 3227 h 4762"/>
                  <a:gd name="T48" fmla="*/ 721 w 854"/>
                  <a:gd name="T49" fmla="*/ 3132 h 4762"/>
                  <a:gd name="T50" fmla="*/ 735 w 854"/>
                  <a:gd name="T51" fmla="*/ 3037 h 4762"/>
                  <a:gd name="T52" fmla="*/ 746 w 854"/>
                  <a:gd name="T53" fmla="*/ 2939 h 4762"/>
                  <a:gd name="T54" fmla="*/ 756 w 854"/>
                  <a:gd name="T55" fmla="*/ 2843 h 4762"/>
                  <a:gd name="T56" fmla="*/ 762 w 854"/>
                  <a:gd name="T57" fmla="*/ 2746 h 4762"/>
                  <a:gd name="T58" fmla="*/ 765 w 854"/>
                  <a:gd name="T59" fmla="*/ 2653 h 4762"/>
                  <a:gd name="T60" fmla="*/ 766 w 854"/>
                  <a:gd name="T61" fmla="*/ 2564 h 4762"/>
                  <a:gd name="T62" fmla="*/ 765 w 854"/>
                  <a:gd name="T63" fmla="*/ 2490 h 4762"/>
                  <a:gd name="T64" fmla="*/ 769 w 854"/>
                  <a:gd name="T65" fmla="*/ 2403 h 4762"/>
                  <a:gd name="T66" fmla="*/ 773 w 854"/>
                  <a:gd name="T67" fmla="*/ 2297 h 4762"/>
                  <a:gd name="T68" fmla="*/ 777 w 854"/>
                  <a:gd name="T69" fmla="*/ 2195 h 4762"/>
                  <a:gd name="T70" fmla="*/ 778 w 854"/>
                  <a:gd name="T71" fmla="*/ 2133 h 4762"/>
                  <a:gd name="T72" fmla="*/ 781 w 854"/>
                  <a:gd name="T73" fmla="*/ 2052 h 4762"/>
                  <a:gd name="T74" fmla="*/ 787 w 854"/>
                  <a:gd name="T75" fmla="*/ 1946 h 4762"/>
                  <a:gd name="T76" fmla="*/ 790 w 854"/>
                  <a:gd name="T77" fmla="*/ 1859 h 4762"/>
                  <a:gd name="T78" fmla="*/ 793 w 854"/>
                  <a:gd name="T79" fmla="*/ 1793 h 4762"/>
                  <a:gd name="T80" fmla="*/ 800 w 854"/>
                  <a:gd name="T81" fmla="*/ 1623 h 4762"/>
                  <a:gd name="T82" fmla="*/ 808 w 854"/>
                  <a:gd name="T83" fmla="*/ 1374 h 4762"/>
                  <a:gd name="T84" fmla="*/ 818 w 854"/>
                  <a:gd name="T85" fmla="*/ 1076 h 4762"/>
                  <a:gd name="T86" fmla="*/ 827 w 854"/>
                  <a:gd name="T87" fmla="*/ 761 h 4762"/>
                  <a:gd name="T88" fmla="*/ 836 w 854"/>
                  <a:gd name="T89" fmla="*/ 462 h 4762"/>
                  <a:gd name="T90" fmla="*/ 844 w 854"/>
                  <a:gd name="T91" fmla="*/ 213 h 4762"/>
                  <a:gd name="T92" fmla="*/ 852 w 854"/>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4" h="4762">
                    <a:moveTo>
                      <a:pt x="0" y="4762"/>
                    </a:moveTo>
                    <a:lnTo>
                      <a:pt x="5" y="4709"/>
                    </a:lnTo>
                    <a:lnTo>
                      <a:pt x="10" y="4657"/>
                    </a:lnTo>
                    <a:lnTo>
                      <a:pt x="16" y="4608"/>
                    </a:lnTo>
                    <a:lnTo>
                      <a:pt x="23" y="4562"/>
                    </a:lnTo>
                    <a:lnTo>
                      <a:pt x="31" y="4517"/>
                    </a:lnTo>
                    <a:lnTo>
                      <a:pt x="38" y="4474"/>
                    </a:lnTo>
                    <a:lnTo>
                      <a:pt x="46" y="4433"/>
                    </a:lnTo>
                    <a:lnTo>
                      <a:pt x="55" y="4394"/>
                    </a:lnTo>
                    <a:lnTo>
                      <a:pt x="65" y="4357"/>
                    </a:lnTo>
                    <a:lnTo>
                      <a:pt x="75" y="4321"/>
                    </a:lnTo>
                    <a:lnTo>
                      <a:pt x="85" y="4287"/>
                    </a:lnTo>
                    <a:lnTo>
                      <a:pt x="97" y="4254"/>
                    </a:lnTo>
                    <a:lnTo>
                      <a:pt x="109" y="4223"/>
                    </a:lnTo>
                    <a:lnTo>
                      <a:pt x="122" y="4193"/>
                    </a:lnTo>
                    <a:lnTo>
                      <a:pt x="135" y="4164"/>
                    </a:lnTo>
                    <a:lnTo>
                      <a:pt x="149" y="4136"/>
                    </a:lnTo>
                    <a:lnTo>
                      <a:pt x="164" y="4110"/>
                    </a:lnTo>
                    <a:lnTo>
                      <a:pt x="179" y="4085"/>
                    </a:lnTo>
                    <a:lnTo>
                      <a:pt x="196" y="4060"/>
                    </a:lnTo>
                    <a:lnTo>
                      <a:pt x="212" y="4036"/>
                    </a:lnTo>
                    <a:lnTo>
                      <a:pt x="230" y="4013"/>
                    </a:lnTo>
                    <a:lnTo>
                      <a:pt x="248" y="3991"/>
                    </a:lnTo>
                    <a:lnTo>
                      <a:pt x="267" y="3969"/>
                    </a:lnTo>
                    <a:lnTo>
                      <a:pt x="287" y="3948"/>
                    </a:lnTo>
                    <a:lnTo>
                      <a:pt x="306" y="3927"/>
                    </a:lnTo>
                    <a:lnTo>
                      <a:pt x="328" y="3907"/>
                    </a:lnTo>
                    <a:lnTo>
                      <a:pt x="350" y="3886"/>
                    </a:lnTo>
                    <a:lnTo>
                      <a:pt x="372" y="3867"/>
                    </a:lnTo>
                    <a:lnTo>
                      <a:pt x="420" y="3827"/>
                    </a:lnTo>
                    <a:lnTo>
                      <a:pt x="472" y="3787"/>
                    </a:lnTo>
                    <a:lnTo>
                      <a:pt x="489" y="3772"/>
                    </a:lnTo>
                    <a:lnTo>
                      <a:pt x="507" y="3755"/>
                    </a:lnTo>
                    <a:lnTo>
                      <a:pt x="523" y="3734"/>
                    </a:lnTo>
                    <a:lnTo>
                      <a:pt x="540" y="3711"/>
                    </a:lnTo>
                    <a:lnTo>
                      <a:pt x="555" y="3685"/>
                    </a:lnTo>
                    <a:lnTo>
                      <a:pt x="571" y="3657"/>
                    </a:lnTo>
                    <a:lnTo>
                      <a:pt x="585" y="3627"/>
                    </a:lnTo>
                    <a:lnTo>
                      <a:pt x="600" y="3594"/>
                    </a:lnTo>
                    <a:lnTo>
                      <a:pt x="613" y="3560"/>
                    </a:lnTo>
                    <a:lnTo>
                      <a:pt x="627" y="3523"/>
                    </a:lnTo>
                    <a:lnTo>
                      <a:pt x="639" y="3485"/>
                    </a:lnTo>
                    <a:lnTo>
                      <a:pt x="651" y="3445"/>
                    </a:lnTo>
                    <a:lnTo>
                      <a:pt x="663" y="3404"/>
                    </a:lnTo>
                    <a:lnTo>
                      <a:pt x="674" y="3361"/>
                    </a:lnTo>
                    <a:lnTo>
                      <a:pt x="684" y="3317"/>
                    </a:lnTo>
                    <a:lnTo>
                      <a:pt x="695" y="3272"/>
                    </a:lnTo>
                    <a:lnTo>
                      <a:pt x="704" y="3227"/>
                    </a:lnTo>
                    <a:lnTo>
                      <a:pt x="712" y="3179"/>
                    </a:lnTo>
                    <a:lnTo>
                      <a:pt x="721" y="3132"/>
                    </a:lnTo>
                    <a:lnTo>
                      <a:pt x="728" y="3085"/>
                    </a:lnTo>
                    <a:lnTo>
                      <a:pt x="735" y="3037"/>
                    </a:lnTo>
                    <a:lnTo>
                      <a:pt x="741" y="2988"/>
                    </a:lnTo>
                    <a:lnTo>
                      <a:pt x="746" y="2939"/>
                    </a:lnTo>
                    <a:lnTo>
                      <a:pt x="751" y="2891"/>
                    </a:lnTo>
                    <a:lnTo>
                      <a:pt x="756" y="2843"/>
                    </a:lnTo>
                    <a:lnTo>
                      <a:pt x="759" y="2795"/>
                    </a:lnTo>
                    <a:lnTo>
                      <a:pt x="762" y="2746"/>
                    </a:lnTo>
                    <a:lnTo>
                      <a:pt x="764" y="2699"/>
                    </a:lnTo>
                    <a:lnTo>
                      <a:pt x="765" y="2653"/>
                    </a:lnTo>
                    <a:lnTo>
                      <a:pt x="766" y="2608"/>
                    </a:lnTo>
                    <a:lnTo>
                      <a:pt x="766" y="2564"/>
                    </a:lnTo>
                    <a:lnTo>
                      <a:pt x="765" y="2520"/>
                    </a:lnTo>
                    <a:lnTo>
                      <a:pt x="765" y="2490"/>
                    </a:lnTo>
                    <a:lnTo>
                      <a:pt x="767" y="2450"/>
                    </a:lnTo>
                    <a:lnTo>
                      <a:pt x="769" y="2403"/>
                    </a:lnTo>
                    <a:lnTo>
                      <a:pt x="771" y="2351"/>
                    </a:lnTo>
                    <a:lnTo>
                      <a:pt x="773" y="2297"/>
                    </a:lnTo>
                    <a:lnTo>
                      <a:pt x="775" y="2244"/>
                    </a:lnTo>
                    <a:lnTo>
                      <a:pt x="777" y="2195"/>
                    </a:lnTo>
                    <a:lnTo>
                      <a:pt x="777" y="2153"/>
                    </a:lnTo>
                    <a:lnTo>
                      <a:pt x="778" y="2133"/>
                    </a:lnTo>
                    <a:lnTo>
                      <a:pt x="779" y="2098"/>
                    </a:lnTo>
                    <a:lnTo>
                      <a:pt x="781" y="2052"/>
                    </a:lnTo>
                    <a:lnTo>
                      <a:pt x="784" y="2000"/>
                    </a:lnTo>
                    <a:lnTo>
                      <a:pt x="787" y="1946"/>
                    </a:lnTo>
                    <a:lnTo>
                      <a:pt x="789" y="1898"/>
                    </a:lnTo>
                    <a:lnTo>
                      <a:pt x="790" y="1859"/>
                    </a:lnTo>
                    <a:lnTo>
                      <a:pt x="790" y="1837"/>
                    </a:lnTo>
                    <a:lnTo>
                      <a:pt x="793" y="1793"/>
                    </a:lnTo>
                    <a:lnTo>
                      <a:pt x="796" y="1720"/>
                    </a:lnTo>
                    <a:lnTo>
                      <a:pt x="800" y="1623"/>
                    </a:lnTo>
                    <a:lnTo>
                      <a:pt x="804" y="1506"/>
                    </a:lnTo>
                    <a:lnTo>
                      <a:pt x="808" y="1374"/>
                    </a:lnTo>
                    <a:lnTo>
                      <a:pt x="812" y="1228"/>
                    </a:lnTo>
                    <a:lnTo>
                      <a:pt x="818" y="1076"/>
                    </a:lnTo>
                    <a:lnTo>
                      <a:pt x="822" y="918"/>
                    </a:lnTo>
                    <a:lnTo>
                      <a:pt x="827" y="761"/>
                    </a:lnTo>
                    <a:lnTo>
                      <a:pt x="831" y="608"/>
                    </a:lnTo>
                    <a:lnTo>
                      <a:pt x="836" y="462"/>
                    </a:lnTo>
                    <a:lnTo>
                      <a:pt x="840" y="330"/>
                    </a:lnTo>
                    <a:lnTo>
                      <a:pt x="844" y="213"/>
                    </a:lnTo>
                    <a:lnTo>
                      <a:pt x="848" y="116"/>
                    </a:lnTo>
                    <a:lnTo>
                      <a:pt x="852" y="44"/>
                    </a:lnTo>
                    <a:lnTo>
                      <a:pt x="854"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5" name="Freeform 1205"/>
              <p:cNvSpPr>
                <a:spLocks noChangeAspect="1"/>
              </p:cNvSpPr>
              <p:nvPr/>
            </p:nvSpPr>
            <p:spPr bwMode="auto">
              <a:xfrm>
                <a:off x="4359" y="1869"/>
                <a:ext cx="36" cy="201"/>
              </a:xfrm>
              <a:custGeom>
                <a:avLst/>
                <a:gdLst>
                  <a:gd name="T0" fmla="*/ 0 w 792"/>
                  <a:gd name="T1" fmla="*/ 4421 h 4433"/>
                  <a:gd name="T2" fmla="*/ 0 w 792"/>
                  <a:gd name="T3" fmla="*/ 4422 h 4433"/>
                  <a:gd name="T4" fmla="*/ 0 w 792"/>
                  <a:gd name="T5" fmla="*/ 4433 h 4433"/>
                  <a:gd name="T6" fmla="*/ 22 w 792"/>
                  <a:gd name="T7" fmla="*/ 4377 h 4433"/>
                  <a:gd name="T8" fmla="*/ 45 w 792"/>
                  <a:gd name="T9" fmla="*/ 4322 h 4433"/>
                  <a:gd name="T10" fmla="*/ 69 w 792"/>
                  <a:gd name="T11" fmla="*/ 4269 h 4433"/>
                  <a:gd name="T12" fmla="*/ 93 w 792"/>
                  <a:gd name="T13" fmla="*/ 4217 h 4433"/>
                  <a:gd name="T14" fmla="*/ 119 w 792"/>
                  <a:gd name="T15" fmla="*/ 4165 h 4433"/>
                  <a:gd name="T16" fmla="*/ 147 w 792"/>
                  <a:gd name="T17" fmla="*/ 4116 h 4433"/>
                  <a:gd name="T18" fmla="*/ 161 w 792"/>
                  <a:gd name="T19" fmla="*/ 4093 h 4433"/>
                  <a:gd name="T20" fmla="*/ 176 w 792"/>
                  <a:gd name="T21" fmla="*/ 4068 h 4433"/>
                  <a:gd name="T22" fmla="*/ 191 w 792"/>
                  <a:gd name="T23" fmla="*/ 4044 h 4433"/>
                  <a:gd name="T24" fmla="*/ 206 w 792"/>
                  <a:gd name="T25" fmla="*/ 4022 h 4433"/>
                  <a:gd name="T26" fmla="*/ 223 w 792"/>
                  <a:gd name="T27" fmla="*/ 3998 h 4433"/>
                  <a:gd name="T28" fmla="*/ 239 w 792"/>
                  <a:gd name="T29" fmla="*/ 3976 h 4433"/>
                  <a:gd name="T30" fmla="*/ 257 w 792"/>
                  <a:gd name="T31" fmla="*/ 3953 h 4433"/>
                  <a:gd name="T32" fmla="*/ 274 w 792"/>
                  <a:gd name="T33" fmla="*/ 3931 h 4433"/>
                  <a:gd name="T34" fmla="*/ 292 w 792"/>
                  <a:gd name="T35" fmla="*/ 3909 h 4433"/>
                  <a:gd name="T36" fmla="*/ 311 w 792"/>
                  <a:gd name="T37" fmla="*/ 3887 h 4433"/>
                  <a:gd name="T38" fmla="*/ 330 w 792"/>
                  <a:gd name="T39" fmla="*/ 3866 h 4433"/>
                  <a:gd name="T40" fmla="*/ 351 w 792"/>
                  <a:gd name="T41" fmla="*/ 3845 h 4433"/>
                  <a:gd name="T42" fmla="*/ 371 w 792"/>
                  <a:gd name="T43" fmla="*/ 3825 h 4433"/>
                  <a:gd name="T44" fmla="*/ 393 w 792"/>
                  <a:gd name="T45" fmla="*/ 3804 h 4433"/>
                  <a:gd name="T46" fmla="*/ 415 w 792"/>
                  <a:gd name="T47" fmla="*/ 3784 h 4433"/>
                  <a:gd name="T48" fmla="*/ 437 w 792"/>
                  <a:gd name="T49" fmla="*/ 3763 h 4433"/>
                  <a:gd name="T50" fmla="*/ 461 w 792"/>
                  <a:gd name="T51" fmla="*/ 3744 h 4433"/>
                  <a:gd name="T52" fmla="*/ 486 w 792"/>
                  <a:gd name="T53" fmla="*/ 3724 h 4433"/>
                  <a:gd name="T54" fmla="*/ 511 w 792"/>
                  <a:gd name="T55" fmla="*/ 3705 h 4433"/>
                  <a:gd name="T56" fmla="*/ 536 w 792"/>
                  <a:gd name="T57" fmla="*/ 3685 h 4433"/>
                  <a:gd name="T58" fmla="*/ 560 w 792"/>
                  <a:gd name="T59" fmla="*/ 3660 h 4433"/>
                  <a:gd name="T60" fmla="*/ 583 w 792"/>
                  <a:gd name="T61" fmla="*/ 3617 h 4433"/>
                  <a:gd name="T62" fmla="*/ 604 w 792"/>
                  <a:gd name="T63" fmla="*/ 3558 h 4433"/>
                  <a:gd name="T64" fmla="*/ 622 w 792"/>
                  <a:gd name="T65" fmla="*/ 3484 h 4433"/>
                  <a:gd name="T66" fmla="*/ 640 w 792"/>
                  <a:gd name="T67" fmla="*/ 3398 h 4433"/>
                  <a:gd name="T68" fmla="*/ 656 w 792"/>
                  <a:gd name="T69" fmla="*/ 3300 h 4433"/>
                  <a:gd name="T70" fmla="*/ 671 w 792"/>
                  <a:gd name="T71" fmla="*/ 3191 h 4433"/>
                  <a:gd name="T72" fmla="*/ 684 w 792"/>
                  <a:gd name="T73" fmla="*/ 3071 h 4433"/>
                  <a:gd name="T74" fmla="*/ 696 w 792"/>
                  <a:gd name="T75" fmla="*/ 2942 h 4433"/>
                  <a:gd name="T76" fmla="*/ 707 w 792"/>
                  <a:gd name="T77" fmla="*/ 2805 h 4433"/>
                  <a:gd name="T78" fmla="*/ 716 w 792"/>
                  <a:gd name="T79" fmla="*/ 2662 h 4433"/>
                  <a:gd name="T80" fmla="*/ 724 w 792"/>
                  <a:gd name="T81" fmla="*/ 2513 h 4433"/>
                  <a:gd name="T82" fmla="*/ 733 w 792"/>
                  <a:gd name="T83" fmla="*/ 2359 h 4433"/>
                  <a:gd name="T84" fmla="*/ 739 w 792"/>
                  <a:gd name="T85" fmla="*/ 2202 h 4433"/>
                  <a:gd name="T86" fmla="*/ 745 w 792"/>
                  <a:gd name="T87" fmla="*/ 2042 h 4433"/>
                  <a:gd name="T88" fmla="*/ 750 w 792"/>
                  <a:gd name="T89" fmla="*/ 1881 h 4433"/>
                  <a:gd name="T90" fmla="*/ 758 w 792"/>
                  <a:gd name="T91" fmla="*/ 1559 h 4433"/>
                  <a:gd name="T92" fmla="*/ 765 w 792"/>
                  <a:gd name="T93" fmla="*/ 1244 h 4433"/>
                  <a:gd name="T94" fmla="*/ 769 w 792"/>
                  <a:gd name="T95" fmla="*/ 946 h 4433"/>
                  <a:gd name="T96" fmla="*/ 773 w 792"/>
                  <a:gd name="T97" fmla="*/ 672 h 4433"/>
                  <a:gd name="T98" fmla="*/ 776 w 792"/>
                  <a:gd name="T99" fmla="*/ 432 h 4433"/>
                  <a:gd name="T100" fmla="*/ 780 w 792"/>
                  <a:gd name="T101" fmla="*/ 235 h 4433"/>
                  <a:gd name="T102" fmla="*/ 782 w 792"/>
                  <a:gd name="T103" fmla="*/ 154 h 4433"/>
                  <a:gd name="T104" fmla="*/ 785 w 792"/>
                  <a:gd name="T105" fmla="*/ 87 h 4433"/>
                  <a:gd name="T106" fmla="*/ 788 w 792"/>
                  <a:gd name="T107" fmla="*/ 36 h 4433"/>
                  <a:gd name="T108" fmla="*/ 792 w 792"/>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4433">
                    <a:moveTo>
                      <a:pt x="0" y="4421"/>
                    </a:moveTo>
                    <a:lnTo>
                      <a:pt x="0" y="4422"/>
                    </a:lnTo>
                    <a:lnTo>
                      <a:pt x="0" y="4433"/>
                    </a:lnTo>
                    <a:lnTo>
                      <a:pt x="22" y="4377"/>
                    </a:lnTo>
                    <a:lnTo>
                      <a:pt x="45" y="4322"/>
                    </a:lnTo>
                    <a:lnTo>
                      <a:pt x="69" y="4269"/>
                    </a:lnTo>
                    <a:lnTo>
                      <a:pt x="93" y="4217"/>
                    </a:lnTo>
                    <a:lnTo>
                      <a:pt x="119" y="4165"/>
                    </a:lnTo>
                    <a:lnTo>
                      <a:pt x="147" y="4116"/>
                    </a:lnTo>
                    <a:lnTo>
                      <a:pt x="161" y="4093"/>
                    </a:lnTo>
                    <a:lnTo>
                      <a:pt x="176" y="4068"/>
                    </a:lnTo>
                    <a:lnTo>
                      <a:pt x="191" y="4044"/>
                    </a:lnTo>
                    <a:lnTo>
                      <a:pt x="206" y="4022"/>
                    </a:lnTo>
                    <a:lnTo>
                      <a:pt x="223" y="3998"/>
                    </a:lnTo>
                    <a:lnTo>
                      <a:pt x="239" y="3976"/>
                    </a:lnTo>
                    <a:lnTo>
                      <a:pt x="257" y="3953"/>
                    </a:lnTo>
                    <a:lnTo>
                      <a:pt x="274" y="3931"/>
                    </a:lnTo>
                    <a:lnTo>
                      <a:pt x="292" y="3909"/>
                    </a:lnTo>
                    <a:lnTo>
                      <a:pt x="311" y="3887"/>
                    </a:lnTo>
                    <a:lnTo>
                      <a:pt x="330" y="3866"/>
                    </a:lnTo>
                    <a:lnTo>
                      <a:pt x="351" y="3845"/>
                    </a:lnTo>
                    <a:lnTo>
                      <a:pt x="371" y="3825"/>
                    </a:lnTo>
                    <a:lnTo>
                      <a:pt x="393" y="3804"/>
                    </a:lnTo>
                    <a:lnTo>
                      <a:pt x="415" y="3784"/>
                    </a:lnTo>
                    <a:lnTo>
                      <a:pt x="437" y="3763"/>
                    </a:lnTo>
                    <a:lnTo>
                      <a:pt x="461" y="3744"/>
                    </a:lnTo>
                    <a:lnTo>
                      <a:pt x="486" y="3724"/>
                    </a:lnTo>
                    <a:lnTo>
                      <a:pt x="511" y="3705"/>
                    </a:lnTo>
                    <a:lnTo>
                      <a:pt x="536" y="3685"/>
                    </a:lnTo>
                    <a:lnTo>
                      <a:pt x="560" y="3660"/>
                    </a:lnTo>
                    <a:lnTo>
                      <a:pt x="583" y="3617"/>
                    </a:lnTo>
                    <a:lnTo>
                      <a:pt x="604" y="3558"/>
                    </a:lnTo>
                    <a:lnTo>
                      <a:pt x="622" y="3484"/>
                    </a:lnTo>
                    <a:lnTo>
                      <a:pt x="640" y="3398"/>
                    </a:lnTo>
                    <a:lnTo>
                      <a:pt x="656" y="3300"/>
                    </a:lnTo>
                    <a:lnTo>
                      <a:pt x="671" y="3191"/>
                    </a:lnTo>
                    <a:lnTo>
                      <a:pt x="684" y="3071"/>
                    </a:lnTo>
                    <a:lnTo>
                      <a:pt x="696" y="2942"/>
                    </a:lnTo>
                    <a:lnTo>
                      <a:pt x="707" y="2805"/>
                    </a:lnTo>
                    <a:lnTo>
                      <a:pt x="716" y="2662"/>
                    </a:lnTo>
                    <a:lnTo>
                      <a:pt x="724" y="2513"/>
                    </a:lnTo>
                    <a:lnTo>
                      <a:pt x="733" y="2359"/>
                    </a:lnTo>
                    <a:lnTo>
                      <a:pt x="739" y="2202"/>
                    </a:lnTo>
                    <a:lnTo>
                      <a:pt x="745" y="2042"/>
                    </a:lnTo>
                    <a:lnTo>
                      <a:pt x="750" y="1881"/>
                    </a:lnTo>
                    <a:lnTo>
                      <a:pt x="758" y="1559"/>
                    </a:lnTo>
                    <a:lnTo>
                      <a:pt x="765" y="1244"/>
                    </a:lnTo>
                    <a:lnTo>
                      <a:pt x="769" y="946"/>
                    </a:lnTo>
                    <a:lnTo>
                      <a:pt x="773" y="672"/>
                    </a:lnTo>
                    <a:lnTo>
                      <a:pt x="776" y="432"/>
                    </a:lnTo>
                    <a:lnTo>
                      <a:pt x="780" y="235"/>
                    </a:lnTo>
                    <a:lnTo>
                      <a:pt x="782" y="154"/>
                    </a:lnTo>
                    <a:lnTo>
                      <a:pt x="785" y="87"/>
                    </a:lnTo>
                    <a:lnTo>
                      <a:pt x="788" y="36"/>
                    </a:lnTo>
                    <a:lnTo>
                      <a:pt x="7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6" name="Freeform 1206"/>
              <p:cNvSpPr>
                <a:spLocks noChangeAspect="1"/>
              </p:cNvSpPr>
              <p:nvPr/>
            </p:nvSpPr>
            <p:spPr bwMode="auto">
              <a:xfrm>
                <a:off x="4365" y="1903"/>
                <a:ext cx="30" cy="170"/>
              </a:xfrm>
              <a:custGeom>
                <a:avLst/>
                <a:gdLst>
                  <a:gd name="T0" fmla="*/ 0 w 663"/>
                  <a:gd name="T1" fmla="*/ 3723 h 3723"/>
                  <a:gd name="T2" fmla="*/ 47 w 663"/>
                  <a:gd name="T3" fmla="*/ 3643 h 3723"/>
                  <a:gd name="T4" fmla="*/ 95 w 663"/>
                  <a:gd name="T5" fmla="*/ 3563 h 3723"/>
                  <a:gd name="T6" fmla="*/ 119 w 663"/>
                  <a:gd name="T7" fmla="*/ 3525 h 3723"/>
                  <a:gd name="T8" fmla="*/ 145 w 663"/>
                  <a:gd name="T9" fmla="*/ 3486 h 3723"/>
                  <a:gd name="T10" fmla="*/ 171 w 663"/>
                  <a:gd name="T11" fmla="*/ 3449 h 3723"/>
                  <a:gd name="T12" fmla="*/ 197 w 663"/>
                  <a:gd name="T13" fmla="*/ 3414 h 3723"/>
                  <a:gd name="T14" fmla="*/ 225 w 663"/>
                  <a:gd name="T15" fmla="*/ 3379 h 3723"/>
                  <a:gd name="T16" fmla="*/ 255 w 663"/>
                  <a:gd name="T17" fmla="*/ 3345 h 3723"/>
                  <a:gd name="T18" fmla="*/ 270 w 663"/>
                  <a:gd name="T19" fmla="*/ 3328 h 3723"/>
                  <a:gd name="T20" fmla="*/ 286 w 663"/>
                  <a:gd name="T21" fmla="*/ 3313 h 3723"/>
                  <a:gd name="T22" fmla="*/ 302 w 663"/>
                  <a:gd name="T23" fmla="*/ 3297 h 3723"/>
                  <a:gd name="T24" fmla="*/ 319 w 663"/>
                  <a:gd name="T25" fmla="*/ 3282 h 3723"/>
                  <a:gd name="T26" fmla="*/ 336 w 663"/>
                  <a:gd name="T27" fmla="*/ 3267 h 3723"/>
                  <a:gd name="T28" fmla="*/ 353 w 663"/>
                  <a:gd name="T29" fmla="*/ 3254 h 3723"/>
                  <a:gd name="T30" fmla="*/ 372 w 663"/>
                  <a:gd name="T31" fmla="*/ 3239 h 3723"/>
                  <a:gd name="T32" fmla="*/ 391 w 663"/>
                  <a:gd name="T33" fmla="*/ 3226 h 3723"/>
                  <a:gd name="T34" fmla="*/ 410 w 663"/>
                  <a:gd name="T35" fmla="*/ 3214 h 3723"/>
                  <a:gd name="T36" fmla="*/ 430 w 663"/>
                  <a:gd name="T37" fmla="*/ 3201 h 3723"/>
                  <a:gd name="T38" fmla="*/ 450 w 663"/>
                  <a:gd name="T39" fmla="*/ 3190 h 3723"/>
                  <a:gd name="T40" fmla="*/ 471 w 663"/>
                  <a:gd name="T41" fmla="*/ 3179 h 3723"/>
                  <a:gd name="T42" fmla="*/ 492 w 663"/>
                  <a:gd name="T43" fmla="*/ 3167 h 3723"/>
                  <a:gd name="T44" fmla="*/ 511 w 663"/>
                  <a:gd name="T45" fmla="*/ 3154 h 3723"/>
                  <a:gd name="T46" fmla="*/ 528 w 663"/>
                  <a:gd name="T47" fmla="*/ 3140 h 3723"/>
                  <a:gd name="T48" fmla="*/ 544 w 663"/>
                  <a:gd name="T49" fmla="*/ 3124 h 3723"/>
                  <a:gd name="T50" fmla="*/ 558 w 663"/>
                  <a:gd name="T51" fmla="*/ 3107 h 3723"/>
                  <a:gd name="T52" fmla="*/ 571 w 663"/>
                  <a:gd name="T53" fmla="*/ 3088 h 3723"/>
                  <a:gd name="T54" fmla="*/ 583 w 663"/>
                  <a:gd name="T55" fmla="*/ 3069 h 3723"/>
                  <a:gd name="T56" fmla="*/ 593 w 663"/>
                  <a:gd name="T57" fmla="*/ 3047 h 3723"/>
                  <a:gd name="T58" fmla="*/ 601 w 663"/>
                  <a:gd name="T59" fmla="*/ 3026 h 3723"/>
                  <a:gd name="T60" fmla="*/ 609 w 663"/>
                  <a:gd name="T61" fmla="*/ 3003 h 3723"/>
                  <a:gd name="T62" fmla="*/ 617 w 663"/>
                  <a:gd name="T63" fmla="*/ 2980 h 3723"/>
                  <a:gd name="T64" fmla="*/ 622 w 663"/>
                  <a:gd name="T65" fmla="*/ 2955 h 3723"/>
                  <a:gd name="T66" fmla="*/ 627 w 663"/>
                  <a:gd name="T67" fmla="*/ 2930 h 3723"/>
                  <a:gd name="T68" fmla="*/ 631 w 663"/>
                  <a:gd name="T69" fmla="*/ 2905 h 3723"/>
                  <a:gd name="T70" fmla="*/ 634 w 663"/>
                  <a:gd name="T71" fmla="*/ 2878 h 3723"/>
                  <a:gd name="T72" fmla="*/ 637 w 663"/>
                  <a:gd name="T73" fmla="*/ 2851 h 3723"/>
                  <a:gd name="T74" fmla="*/ 640 w 663"/>
                  <a:gd name="T75" fmla="*/ 2796 h 3723"/>
                  <a:gd name="T76" fmla="*/ 642 w 663"/>
                  <a:gd name="T77" fmla="*/ 2741 h 3723"/>
                  <a:gd name="T78" fmla="*/ 644 w 663"/>
                  <a:gd name="T79" fmla="*/ 2684 h 3723"/>
                  <a:gd name="T80" fmla="*/ 644 w 663"/>
                  <a:gd name="T81" fmla="*/ 2629 h 3723"/>
                  <a:gd name="T82" fmla="*/ 644 w 663"/>
                  <a:gd name="T83" fmla="*/ 2573 h 3723"/>
                  <a:gd name="T84" fmla="*/ 645 w 663"/>
                  <a:gd name="T85" fmla="*/ 2520 h 3723"/>
                  <a:gd name="T86" fmla="*/ 647 w 663"/>
                  <a:gd name="T87" fmla="*/ 2468 h 3723"/>
                  <a:gd name="T88" fmla="*/ 650 w 663"/>
                  <a:gd name="T89" fmla="*/ 2419 h 3723"/>
                  <a:gd name="T90" fmla="*/ 663 w 663"/>
                  <a:gd name="T91"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3" h="3723">
                    <a:moveTo>
                      <a:pt x="0" y="3723"/>
                    </a:moveTo>
                    <a:lnTo>
                      <a:pt x="47" y="3643"/>
                    </a:lnTo>
                    <a:lnTo>
                      <a:pt x="95" y="3563"/>
                    </a:lnTo>
                    <a:lnTo>
                      <a:pt x="119" y="3525"/>
                    </a:lnTo>
                    <a:lnTo>
                      <a:pt x="145" y="3486"/>
                    </a:lnTo>
                    <a:lnTo>
                      <a:pt x="171" y="3449"/>
                    </a:lnTo>
                    <a:lnTo>
                      <a:pt x="197" y="3414"/>
                    </a:lnTo>
                    <a:lnTo>
                      <a:pt x="225" y="3379"/>
                    </a:lnTo>
                    <a:lnTo>
                      <a:pt x="255" y="3345"/>
                    </a:lnTo>
                    <a:lnTo>
                      <a:pt x="270" y="3328"/>
                    </a:lnTo>
                    <a:lnTo>
                      <a:pt x="286" y="3313"/>
                    </a:lnTo>
                    <a:lnTo>
                      <a:pt x="302" y="3297"/>
                    </a:lnTo>
                    <a:lnTo>
                      <a:pt x="319" y="3282"/>
                    </a:lnTo>
                    <a:lnTo>
                      <a:pt x="336" y="3267"/>
                    </a:lnTo>
                    <a:lnTo>
                      <a:pt x="353" y="3254"/>
                    </a:lnTo>
                    <a:lnTo>
                      <a:pt x="372" y="3239"/>
                    </a:lnTo>
                    <a:lnTo>
                      <a:pt x="391" y="3226"/>
                    </a:lnTo>
                    <a:lnTo>
                      <a:pt x="410" y="3214"/>
                    </a:lnTo>
                    <a:lnTo>
                      <a:pt x="430" y="3201"/>
                    </a:lnTo>
                    <a:lnTo>
                      <a:pt x="450" y="3190"/>
                    </a:lnTo>
                    <a:lnTo>
                      <a:pt x="471" y="3179"/>
                    </a:lnTo>
                    <a:lnTo>
                      <a:pt x="492" y="3167"/>
                    </a:lnTo>
                    <a:lnTo>
                      <a:pt x="511" y="3154"/>
                    </a:lnTo>
                    <a:lnTo>
                      <a:pt x="528" y="3140"/>
                    </a:lnTo>
                    <a:lnTo>
                      <a:pt x="544" y="3124"/>
                    </a:lnTo>
                    <a:lnTo>
                      <a:pt x="558" y="3107"/>
                    </a:lnTo>
                    <a:lnTo>
                      <a:pt x="571" y="3088"/>
                    </a:lnTo>
                    <a:lnTo>
                      <a:pt x="583" y="3069"/>
                    </a:lnTo>
                    <a:lnTo>
                      <a:pt x="593" y="3047"/>
                    </a:lnTo>
                    <a:lnTo>
                      <a:pt x="601" y="3026"/>
                    </a:lnTo>
                    <a:lnTo>
                      <a:pt x="609" y="3003"/>
                    </a:lnTo>
                    <a:lnTo>
                      <a:pt x="617" y="2980"/>
                    </a:lnTo>
                    <a:lnTo>
                      <a:pt x="622" y="2955"/>
                    </a:lnTo>
                    <a:lnTo>
                      <a:pt x="627" y="2930"/>
                    </a:lnTo>
                    <a:lnTo>
                      <a:pt x="631" y="2905"/>
                    </a:lnTo>
                    <a:lnTo>
                      <a:pt x="634" y="2878"/>
                    </a:lnTo>
                    <a:lnTo>
                      <a:pt x="637" y="2851"/>
                    </a:lnTo>
                    <a:lnTo>
                      <a:pt x="640" y="2796"/>
                    </a:lnTo>
                    <a:lnTo>
                      <a:pt x="642" y="2741"/>
                    </a:lnTo>
                    <a:lnTo>
                      <a:pt x="644" y="2684"/>
                    </a:lnTo>
                    <a:lnTo>
                      <a:pt x="644" y="2629"/>
                    </a:lnTo>
                    <a:lnTo>
                      <a:pt x="644" y="2573"/>
                    </a:lnTo>
                    <a:lnTo>
                      <a:pt x="645" y="2520"/>
                    </a:lnTo>
                    <a:lnTo>
                      <a:pt x="647" y="2468"/>
                    </a:lnTo>
                    <a:lnTo>
                      <a:pt x="650" y="2419"/>
                    </a:lnTo>
                    <a:lnTo>
                      <a:pt x="663"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7" name="Freeform 1207"/>
              <p:cNvSpPr>
                <a:spLocks noChangeAspect="1"/>
              </p:cNvSpPr>
              <p:nvPr/>
            </p:nvSpPr>
            <p:spPr bwMode="auto">
              <a:xfrm>
                <a:off x="4326" y="1958"/>
                <a:ext cx="29" cy="48"/>
              </a:xfrm>
              <a:custGeom>
                <a:avLst/>
                <a:gdLst>
                  <a:gd name="T0" fmla="*/ 638 w 638"/>
                  <a:gd name="T1" fmla="*/ 0 h 1076"/>
                  <a:gd name="T2" fmla="*/ 624 w 638"/>
                  <a:gd name="T3" fmla="*/ 23 h 1076"/>
                  <a:gd name="T4" fmla="*/ 609 w 638"/>
                  <a:gd name="T5" fmla="*/ 49 h 1076"/>
                  <a:gd name="T6" fmla="*/ 595 w 638"/>
                  <a:gd name="T7" fmla="*/ 75 h 1076"/>
                  <a:gd name="T8" fmla="*/ 580 w 638"/>
                  <a:gd name="T9" fmla="*/ 101 h 1076"/>
                  <a:gd name="T10" fmla="*/ 566 w 638"/>
                  <a:gd name="T11" fmla="*/ 127 h 1076"/>
                  <a:gd name="T12" fmla="*/ 552 w 638"/>
                  <a:gd name="T13" fmla="*/ 153 h 1076"/>
                  <a:gd name="T14" fmla="*/ 537 w 638"/>
                  <a:gd name="T15" fmla="*/ 178 h 1076"/>
                  <a:gd name="T16" fmla="*/ 523 w 638"/>
                  <a:gd name="T17" fmla="*/ 202 h 1076"/>
                  <a:gd name="T18" fmla="*/ 492 w 638"/>
                  <a:gd name="T19" fmla="*/ 257 h 1076"/>
                  <a:gd name="T20" fmla="*/ 459 w 638"/>
                  <a:gd name="T21" fmla="*/ 312 h 1076"/>
                  <a:gd name="T22" fmla="*/ 426 w 638"/>
                  <a:gd name="T23" fmla="*/ 366 h 1076"/>
                  <a:gd name="T24" fmla="*/ 391 w 638"/>
                  <a:gd name="T25" fmla="*/ 420 h 1076"/>
                  <a:gd name="T26" fmla="*/ 356 w 638"/>
                  <a:gd name="T27" fmla="*/ 476 h 1076"/>
                  <a:gd name="T28" fmla="*/ 321 w 638"/>
                  <a:gd name="T29" fmla="*/ 530 h 1076"/>
                  <a:gd name="T30" fmla="*/ 287 w 638"/>
                  <a:gd name="T31" fmla="*/ 584 h 1076"/>
                  <a:gd name="T32" fmla="*/ 252 w 638"/>
                  <a:gd name="T33" fmla="*/ 639 h 1076"/>
                  <a:gd name="T34" fmla="*/ 218 w 638"/>
                  <a:gd name="T35" fmla="*/ 694 h 1076"/>
                  <a:gd name="T36" fmla="*/ 184 w 638"/>
                  <a:gd name="T37" fmla="*/ 749 h 1076"/>
                  <a:gd name="T38" fmla="*/ 150 w 638"/>
                  <a:gd name="T39" fmla="*/ 803 h 1076"/>
                  <a:gd name="T40" fmla="*/ 118 w 638"/>
                  <a:gd name="T41" fmla="*/ 857 h 1076"/>
                  <a:gd name="T42" fmla="*/ 87 w 638"/>
                  <a:gd name="T43" fmla="*/ 913 h 1076"/>
                  <a:gd name="T44" fmla="*/ 56 w 638"/>
                  <a:gd name="T45" fmla="*/ 967 h 1076"/>
                  <a:gd name="T46" fmla="*/ 27 w 638"/>
                  <a:gd name="T47" fmla="*/ 1021 h 1076"/>
                  <a:gd name="T48" fmla="*/ 0 w 638"/>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8" h="1076">
                    <a:moveTo>
                      <a:pt x="638" y="0"/>
                    </a:moveTo>
                    <a:lnTo>
                      <a:pt x="624" y="23"/>
                    </a:lnTo>
                    <a:lnTo>
                      <a:pt x="609" y="49"/>
                    </a:lnTo>
                    <a:lnTo>
                      <a:pt x="595" y="75"/>
                    </a:lnTo>
                    <a:lnTo>
                      <a:pt x="580" y="101"/>
                    </a:lnTo>
                    <a:lnTo>
                      <a:pt x="566" y="127"/>
                    </a:lnTo>
                    <a:lnTo>
                      <a:pt x="552" y="153"/>
                    </a:lnTo>
                    <a:lnTo>
                      <a:pt x="537" y="178"/>
                    </a:lnTo>
                    <a:lnTo>
                      <a:pt x="523" y="202"/>
                    </a:lnTo>
                    <a:lnTo>
                      <a:pt x="492" y="257"/>
                    </a:lnTo>
                    <a:lnTo>
                      <a:pt x="459" y="312"/>
                    </a:lnTo>
                    <a:lnTo>
                      <a:pt x="426" y="366"/>
                    </a:lnTo>
                    <a:lnTo>
                      <a:pt x="391" y="420"/>
                    </a:lnTo>
                    <a:lnTo>
                      <a:pt x="356" y="476"/>
                    </a:lnTo>
                    <a:lnTo>
                      <a:pt x="321" y="530"/>
                    </a:lnTo>
                    <a:lnTo>
                      <a:pt x="287" y="584"/>
                    </a:lnTo>
                    <a:lnTo>
                      <a:pt x="252" y="639"/>
                    </a:lnTo>
                    <a:lnTo>
                      <a:pt x="218" y="694"/>
                    </a:lnTo>
                    <a:lnTo>
                      <a:pt x="184" y="749"/>
                    </a:lnTo>
                    <a:lnTo>
                      <a:pt x="150" y="803"/>
                    </a:lnTo>
                    <a:lnTo>
                      <a:pt x="118" y="857"/>
                    </a:lnTo>
                    <a:lnTo>
                      <a:pt x="87" y="913"/>
                    </a:lnTo>
                    <a:lnTo>
                      <a:pt x="56" y="967"/>
                    </a:lnTo>
                    <a:lnTo>
                      <a:pt x="27" y="1021"/>
                    </a:lnTo>
                    <a:lnTo>
                      <a:pt x="0"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18" name="Freeform 1208"/>
              <p:cNvSpPr>
                <a:spLocks noChangeAspect="1"/>
              </p:cNvSpPr>
              <p:nvPr/>
            </p:nvSpPr>
            <p:spPr bwMode="auto">
              <a:xfrm>
                <a:off x="4327" y="1958"/>
                <a:ext cx="13" cy="42"/>
              </a:xfrm>
              <a:custGeom>
                <a:avLst/>
                <a:gdLst>
                  <a:gd name="T0" fmla="*/ 292 w 292"/>
                  <a:gd name="T1" fmla="*/ 0 h 924"/>
                  <a:gd name="T2" fmla="*/ 266 w 292"/>
                  <a:gd name="T3" fmla="*/ 56 h 924"/>
                  <a:gd name="T4" fmla="*/ 239 w 292"/>
                  <a:gd name="T5" fmla="*/ 113 h 924"/>
                  <a:gd name="T6" fmla="*/ 210 w 292"/>
                  <a:gd name="T7" fmla="*/ 168 h 924"/>
                  <a:gd name="T8" fmla="*/ 181 w 292"/>
                  <a:gd name="T9" fmla="*/ 223 h 924"/>
                  <a:gd name="T10" fmla="*/ 152 w 292"/>
                  <a:gd name="T11" fmla="*/ 278 h 924"/>
                  <a:gd name="T12" fmla="*/ 123 w 292"/>
                  <a:gd name="T13" fmla="*/ 332 h 924"/>
                  <a:gd name="T14" fmla="*/ 97 w 292"/>
                  <a:gd name="T15" fmla="*/ 388 h 924"/>
                  <a:gd name="T16" fmla="*/ 72 w 292"/>
                  <a:gd name="T17" fmla="*/ 443 h 924"/>
                  <a:gd name="T18" fmla="*/ 59 w 292"/>
                  <a:gd name="T19" fmla="*/ 472 h 924"/>
                  <a:gd name="T20" fmla="*/ 49 w 292"/>
                  <a:gd name="T21" fmla="*/ 500 h 924"/>
                  <a:gd name="T22" fmla="*/ 39 w 292"/>
                  <a:gd name="T23" fmla="*/ 528 h 924"/>
                  <a:gd name="T24" fmla="*/ 29 w 292"/>
                  <a:gd name="T25" fmla="*/ 556 h 924"/>
                  <a:gd name="T26" fmla="*/ 21 w 292"/>
                  <a:gd name="T27" fmla="*/ 586 h 924"/>
                  <a:gd name="T28" fmla="*/ 15 w 292"/>
                  <a:gd name="T29" fmla="*/ 615 h 924"/>
                  <a:gd name="T30" fmla="*/ 9 w 292"/>
                  <a:gd name="T31" fmla="*/ 644 h 924"/>
                  <a:gd name="T32" fmla="*/ 5 w 292"/>
                  <a:gd name="T33" fmla="*/ 673 h 924"/>
                  <a:gd name="T34" fmla="*/ 2 w 292"/>
                  <a:gd name="T35" fmla="*/ 704 h 924"/>
                  <a:gd name="T36" fmla="*/ 0 w 292"/>
                  <a:gd name="T37" fmla="*/ 733 h 924"/>
                  <a:gd name="T38" fmla="*/ 0 w 292"/>
                  <a:gd name="T39" fmla="*/ 764 h 924"/>
                  <a:gd name="T40" fmla="*/ 1 w 292"/>
                  <a:gd name="T41" fmla="*/ 796 h 924"/>
                  <a:gd name="T42" fmla="*/ 4 w 292"/>
                  <a:gd name="T43" fmla="*/ 827 h 924"/>
                  <a:gd name="T44" fmla="*/ 8 w 292"/>
                  <a:gd name="T45" fmla="*/ 860 h 924"/>
                  <a:gd name="T46" fmla="*/ 15 w 292"/>
                  <a:gd name="T47" fmla="*/ 891 h 924"/>
                  <a:gd name="T48" fmla="*/ 23 w 292"/>
                  <a:gd name="T49" fmla="*/ 924 h 924"/>
                  <a:gd name="T50" fmla="*/ 39 w 292"/>
                  <a:gd name="T51" fmla="*/ 891 h 924"/>
                  <a:gd name="T52" fmla="*/ 53 w 292"/>
                  <a:gd name="T53" fmla="*/ 858 h 924"/>
                  <a:gd name="T54" fmla="*/ 66 w 292"/>
                  <a:gd name="T55" fmla="*/ 823 h 924"/>
                  <a:gd name="T56" fmla="*/ 76 w 292"/>
                  <a:gd name="T57" fmla="*/ 788 h 924"/>
                  <a:gd name="T58" fmla="*/ 86 w 292"/>
                  <a:gd name="T59" fmla="*/ 753 h 924"/>
                  <a:gd name="T60" fmla="*/ 95 w 292"/>
                  <a:gd name="T61" fmla="*/ 717 h 924"/>
                  <a:gd name="T62" fmla="*/ 103 w 292"/>
                  <a:gd name="T63" fmla="*/ 682 h 924"/>
                  <a:gd name="T64" fmla="*/ 111 w 292"/>
                  <a:gd name="T65" fmla="*/ 646 h 924"/>
                  <a:gd name="T66" fmla="*/ 127 w 292"/>
                  <a:gd name="T67" fmla="*/ 575 h 924"/>
                  <a:gd name="T68" fmla="*/ 144 w 292"/>
                  <a:gd name="T69" fmla="*/ 505 h 924"/>
                  <a:gd name="T70" fmla="*/ 153 w 292"/>
                  <a:gd name="T71" fmla="*/ 470 h 924"/>
                  <a:gd name="T72" fmla="*/ 164 w 292"/>
                  <a:gd name="T73" fmla="*/ 435 h 924"/>
                  <a:gd name="T74" fmla="*/ 176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6" y="56"/>
                    </a:lnTo>
                    <a:lnTo>
                      <a:pt x="239" y="113"/>
                    </a:lnTo>
                    <a:lnTo>
                      <a:pt x="210" y="168"/>
                    </a:lnTo>
                    <a:lnTo>
                      <a:pt x="181" y="223"/>
                    </a:lnTo>
                    <a:lnTo>
                      <a:pt x="152" y="278"/>
                    </a:lnTo>
                    <a:lnTo>
                      <a:pt x="123" y="332"/>
                    </a:lnTo>
                    <a:lnTo>
                      <a:pt x="97" y="388"/>
                    </a:lnTo>
                    <a:lnTo>
                      <a:pt x="72" y="443"/>
                    </a:lnTo>
                    <a:lnTo>
                      <a:pt x="59" y="472"/>
                    </a:lnTo>
                    <a:lnTo>
                      <a:pt x="49" y="500"/>
                    </a:lnTo>
                    <a:lnTo>
                      <a:pt x="39" y="528"/>
                    </a:lnTo>
                    <a:lnTo>
                      <a:pt x="29" y="556"/>
                    </a:lnTo>
                    <a:lnTo>
                      <a:pt x="21" y="586"/>
                    </a:lnTo>
                    <a:lnTo>
                      <a:pt x="15" y="615"/>
                    </a:lnTo>
                    <a:lnTo>
                      <a:pt x="9" y="644"/>
                    </a:lnTo>
                    <a:lnTo>
                      <a:pt x="5" y="673"/>
                    </a:lnTo>
                    <a:lnTo>
                      <a:pt x="2" y="704"/>
                    </a:lnTo>
                    <a:lnTo>
                      <a:pt x="0" y="733"/>
                    </a:lnTo>
                    <a:lnTo>
                      <a:pt x="0" y="764"/>
                    </a:lnTo>
                    <a:lnTo>
                      <a:pt x="1" y="796"/>
                    </a:lnTo>
                    <a:lnTo>
                      <a:pt x="4" y="827"/>
                    </a:lnTo>
                    <a:lnTo>
                      <a:pt x="8" y="860"/>
                    </a:lnTo>
                    <a:lnTo>
                      <a:pt x="15" y="891"/>
                    </a:lnTo>
                    <a:lnTo>
                      <a:pt x="23" y="924"/>
                    </a:lnTo>
                    <a:lnTo>
                      <a:pt x="39" y="891"/>
                    </a:lnTo>
                    <a:lnTo>
                      <a:pt x="53" y="858"/>
                    </a:lnTo>
                    <a:lnTo>
                      <a:pt x="66" y="823"/>
                    </a:lnTo>
                    <a:lnTo>
                      <a:pt x="76" y="788"/>
                    </a:lnTo>
                    <a:lnTo>
                      <a:pt x="86" y="753"/>
                    </a:lnTo>
                    <a:lnTo>
                      <a:pt x="95" y="717"/>
                    </a:lnTo>
                    <a:lnTo>
                      <a:pt x="103" y="682"/>
                    </a:lnTo>
                    <a:lnTo>
                      <a:pt x="111" y="646"/>
                    </a:lnTo>
                    <a:lnTo>
                      <a:pt x="127" y="575"/>
                    </a:lnTo>
                    <a:lnTo>
                      <a:pt x="144" y="505"/>
                    </a:lnTo>
                    <a:lnTo>
                      <a:pt x="153" y="470"/>
                    </a:lnTo>
                    <a:lnTo>
                      <a:pt x="164" y="435"/>
                    </a:lnTo>
                    <a:lnTo>
                      <a:pt x="176" y="401"/>
                    </a:lnTo>
                    <a:lnTo>
                      <a:pt x="190" y="367"/>
                    </a:lnTo>
                    <a:lnTo>
                      <a:pt x="2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19" name="Freeform 1209"/>
              <p:cNvSpPr>
                <a:spLocks noChangeAspect="1"/>
              </p:cNvSpPr>
              <p:nvPr/>
            </p:nvSpPr>
            <p:spPr bwMode="auto">
              <a:xfrm>
                <a:off x="4327" y="1958"/>
                <a:ext cx="13" cy="42"/>
              </a:xfrm>
              <a:custGeom>
                <a:avLst/>
                <a:gdLst>
                  <a:gd name="T0" fmla="*/ 292 w 292"/>
                  <a:gd name="T1" fmla="*/ 0 h 924"/>
                  <a:gd name="T2" fmla="*/ 266 w 292"/>
                  <a:gd name="T3" fmla="*/ 56 h 924"/>
                  <a:gd name="T4" fmla="*/ 239 w 292"/>
                  <a:gd name="T5" fmla="*/ 113 h 924"/>
                  <a:gd name="T6" fmla="*/ 210 w 292"/>
                  <a:gd name="T7" fmla="*/ 168 h 924"/>
                  <a:gd name="T8" fmla="*/ 181 w 292"/>
                  <a:gd name="T9" fmla="*/ 223 h 924"/>
                  <a:gd name="T10" fmla="*/ 152 w 292"/>
                  <a:gd name="T11" fmla="*/ 278 h 924"/>
                  <a:gd name="T12" fmla="*/ 123 w 292"/>
                  <a:gd name="T13" fmla="*/ 332 h 924"/>
                  <a:gd name="T14" fmla="*/ 97 w 292"/>
                  <a:gd name="T15" fmla="*/ 388 h 924"/>
                  <a:gd name="T16" fmla="*/ 72 w 292"/>
                  <a:gd name="T17" fmla="*/ 443 h 924"/>
                  <a:gd name="T18" fmla="*/ 59 w 292"/>
                  <a:gd name="T19" fmla="*/ 472 h 924"/>
                  <a:gd name="T20" fmla="*/ 49 w 292"/>
                  <a:gd name="T21" fmla="*/ 500 h 924"/>
                  <a:gd name="T22" fmla="*/ 39 w 292"/>
                  <a:gd name="T23" fmla="*/ 528 h 924"/>
                  <a:gd name="T24" fmla="*/ 29 w 292"/>
                  <a:gd name="T25" fmla="*/ 556 h 924"/>
                  <a:gd name="T26" fmla="*/ 21 w 292"/>
                  <a:gd name="T27" fmla="*/ 586 h 924"/>
                  <a:gd name="T28" fmla="*/ 15 w 292"/>
                  <a:gd name="T29" fmla="*/ 615 h 924"/>
                  <a:gd name="T30" fmla="*/ 9 w 292"/>
                  <a:gd name="T31" fmla="*/ 644 h 924"/>
                  <a:gd name="T32" fmla="*/ 5 w 292"/>
                  <a:gd name="T33" fmla="*/ 673 h 924"/>
                  <a:gd name="T34" fmla="*/ 2 w 292"/>
                  <a:gd name="T35" fmla="*/ 704 h 924"/>
                  <a:gd name="T36" fmla="*/ 0 w 292"/>
                  <a:gd name="T37" fmla="*/ 733 h 924"/>
                  <a:gd name="T38" fmla="*/ 0 w 292"/>
                  <a:gd name="T39" fmla="*/ 764 h 924"/>
                  <a:gd name="T40" fmla="*/ 1 w 292"/>
                  <a:gd name="T41" fmla="*/ 796 h 924"/>
                  <a:gd name="T42" fmla="*/ 4 w 292"/>
                  <a:gd name="T43" fmla="*/ 827 h 924"/>
                  <a:gd name="T44" fmla="*/ 8 w 292"/>
                  <a:gd name="T45" fmla="*/ 860 h 924"/>
                  <a:gd name="T46" fmla="*/ 15 w 292"/>
                  <a:gd name="T47" fmla="*/ 891 h 924"/>
                  <a:gd name="T48" fmla="*/ 23 w 292"/>
                  <a:gd name="T49" fmla="*/ 924 h 924"/>
                  <a:gd name="T50" fmla="*/ 39 w 292"/>
                  <a:gd name="T51" fmla="*/ 891 h 924"/>
                  <a:gd name="T52" fmla="*/ 53 w 292"/>
                  <a:gd name="T53" fmla="*/ 858 h 924"/>
                  <a:gd name="T54" fmla="*/ 66 w 292"/>
                  <a:gd name="T55" fmla="*/ 823 h 924"/>
                  <a:gd name="T56" fmla="*/ 76 w 292"/>
                  <a:gd name="T57" fmla="*/ 788 h 924"/>
                  <a:gd name="T58" fmla="*/ 86 w 292"/>
                  <a:gd name="T59" fmla="*/ 753 h 924"/>
                  <a:gd name="T60" fmla="*/ 95 w 292"/>
                  <a:gd name="T61" fmla="*/ 717 h 924"/>
                  <a:gd name="T62" fmla="*/ 103 w 292"/>
                  <a:gd name="T63" fmla="*/ 682 h 924"/>
                  <a:gd name="T64" fmla="*/ 111 w 292"/>
                  <a:gd name="T65" fmla="*/ 646 h 924"/>
                  <a:gd name="T66" fmla="*/ 127 w 292"/>
                  <a:gd name="T67" fmla="*/ 575 h 924"/>
                  <a:gd name="T68" fmla="*/ 144 w 292"/>
                  <a:gd name="T69" fmla="*/ 505 h 924"/>
                  <a:gd name="T70" fmla="*/ 153 w 292"/>
                  <a:gd name="T71" fmla="*/ 470 h 924"/>
                  <a:gd name="T72" fmla="*/ 164 w 292"/>
                  <a:gd name="T73" fmla="*/ 435 h 924"/>
                  <a:gd name="T74" fmla="*/ 176 w 292"/>
                  <a:gd name="T75" fmla="*/ 401 h 924"/>
                  <a:gd name="T76" fmla="*/ 190 w 292"/>
                  <a:gd name="T77" fmla="*/ 367 h 924"/>
                  <a:gd name="T78" fmla="*/ 292 w 292"/>
                  <a:gd name="T7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2" h="924">
                    <a:moveTo>
                      <a:pt x="292" y="0"/>
                    </a:moveTo>
                    <a:lnTo>
                      <a:pt x="266" y="56"/>
                    </a:lnTo>
                    <a:lnTo>
                      <a:pt x="239" y="113"/>
                    </a:lnTo>
                    <a:lnTo>
                      <a:pt x="210" y="168"/>
                    </a:lnTo>
                    <a:lnTo>
                      <a:pt x="181" y="223"/>
                    </a:lnTo>
                    <a:lnTo>
                      <a:pt x="152" y="278"/>
                    </a:lnTo>
                    <a:lnTo>
                      <a:pt x="123" y="332"/>
                    </a:lnTo>
                    <a:lnTo>
                      <a:pt x="97" y="388"/>
                    </a:lnTo>
                    <a:lnTo>
                      <a:pt x="72" y="443"/>
                    </a:lnTo>
                    <a:lnTo>
                      <a:pt x="59" y="472"/>
                    </a:lnTo>
                    <a:lnTo>
                      <a:pt x="49" y="500"/>
                    </a:lnTo>
                    <a:lnTo>
                      <a:pt x="39" y="528"/>
                    </a:lnTo>
                    <a:lnTo>
                      <a:pt x="29" y="556"/>
                    </a:lnTo>
                    <a:lnTo>
                      <a:pt x="21" y="586"/>
                    </a:lnTo>
                    <a:lnTo>
                      <a:pt x="15" y="615"/>
                    </a:lnTo>
                    <a:lnTo>
                      <a:pt x="9" y="644"/>
                    </a:lnTo>
                    <a:lnTo>
                      <a:pt x="5" y="673"/>
                    </a:lnTo>
                    <a:lnTo>
                      <a:pt x="2" y="704"/>
                    </a:lnTo>
                    <a:lnTo>
                      <a:pt x="0" y="733"/>
                    </a:lnTo>
                    <a:lnTo>
                      <a:pt x="0" y="764"/>
                    </a:lnTo>
                    <a:lnTo>
                      <a:pt x="1" y="796"/>
                    </a:lnTo>
                    <a:lnTo>
                      <a:pt x="4" y="827"/>
                    </a:lnTo>
                    <a:lnTo>
                      <a:pt x="8" y="860"/>
                    </a:lnTo>
                    <a:lnTo>
                      <a:pt x="15" y="891"/>
                    </a:lnTo>
                    <a:lnTo>
                      <a:pt x="23" y="924"/>
                    </a:lnTo>
                    <a:lnTo>
                      <a:pt x="39" y="891"/>
                    </a:lnTo>
                    <a:lnTo>
                      <a:pt x="53" y="858"/>
                    </a:lnTo>
                    <a:lnTo>
                      <a:pt x="66" y="823"/>
                    </a:lnTo>
                    <a:lnTo>
                      <a:pt x="76" y="788"/>
                    </a:lnTo>
                    <a:lnTo>
                      <a:pt x="86" y="753"/>
                    </a:lnTo>
                    <a:lnTo>
                      <a:pt x="95" y="717"/>
                    </a:lnTo>
                    <a:lnTo>
                      <a:pt x="103" y="682"/>
                    </a:lnTo>
                    <a:lnTo>
                      <a:pt x="111" y="646"/>
                    </a:lnTo>
                    <a:lnTo>
                      <a:pt x="127" y="575"/>
                    </a:lnTo>
                    <a:lnTo>
                      <a:pt x="144" y="505"/>
                    </a:lnTo>
                    <a:lnTo>
                      <a:pt x="153" y="470"/>
                    </a:lnTo>
                    <a:lnTo>
                      <a:pt x="164" y="435"/>
                    </a:lnTo>
                    <a:lnTo>
                      <a:pt x="176" y="401"/>
                    </a:lnTo>
                    <a:lnTo>
                      <a:pt x="190" y="367"/>
                    </a:lnTo>
                    <a:lnTo>
                      <a:pt x="292"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0" name="Freeform 1210"/>
              <p:cNvSpPr>
                <a:spLocks noChangeAspect="1"/>
              </p:cNvSpPr>
              <p:nvPr/>
            </p:nvSpPr>
            <p:spPr bwMode="auto">
              <a:xfrm>
                <a:off x="4422" y="1873"/>
                <a:ext cx="36" cy="96"/>
              </a:xfrm>
              <a:custGeom>
                <a:avLst/>
                <a:gdLst>
                  <a:gd name="T0" fmla="*/ 0 w 802"/>
                  <a:gd name="T1" fmla="*/ 0 h 2115"/>
                  <a:gd name="T2" fmla="*/ 7 w 802"/>
                  <a:gd name="T3" fmla="*/ 0 h 2115"/>
                  <a:gd name="T4" fmla="*/ 14 w 802"/>
                  <a:gd name="T5" fmla="*/ 2 h 2115"/>
                  <a:gd name="T6" fmla="*/ 21 w 802"/>
                  <a:gd name="T7" fmla="*/ 5 h 2115"/>
                  <a:gd name="T8" fmla="*/ 29 w 802"/>
                  <a:gd name="T9" fmla="*/ 9 h 2115"/>
                  <a:gd name="T10" fmla="*/ 37 w 802"/>
                  <a:gd name="T11" fmla="*/ 14 h 2115"/>
                  <a:gd name="T12" fmla="*/ 44 w 802"/>
                  <a:gd name="T13" fmla="*/ 20 h 2115"/>
                  <a:gd name="T14" fmla="*/ 52 w 802"/>
                  <a:gd name="T15" fmla="*/ 27 h 2115"/>
                  <a:gd name="T16" fmla="*/ 60 w 802"/>
                  <a:gd name="T17" fmla="*/ 34 h 2115"/>
                  <a:gd name="T18" fmla="*/ 75 w 802"/>
                  <a:gd name="T19" fmla="*/ 51 h 2115"/>
                  <a:gd name="T20" fmla="*/ 91 w 802"/>
                  <a:gd name="T21" fmla="*/ 71 h 2115"/>
                  <a:gd name="T22" fmla="*/ 106 w 802"/>
                  <a:gd name="T23" fmla="*/ 91 h 2115"/>
                  <a:gd name="T24" fmla="*/ 121 w 802"/>
                  <a:gd name="T25" fmla="*/ 114 h 2115"/>
                  <a:gd name="T26" fmla="*/ 147 w 802"/>
                  <a:gd name="T27" fmla="*/ 159 h 2115"/>
                  <a:gd name="T28" fmla="*/ 171 w 802"/>
                  <a:gd name="T29" fmla="*/ 203 h 2115"/>
                  <a:gd name="T30" fmla="*/ 191 w 802"/>
                  <a:gd name="T31" fmla="*/ 240 h 2115"/>
                  <a:gd name="T32" fmla="*/ 203 w 802"/>
                  <a:gd name="T33" fmla="*/ 266 h 2115"/>
                  <a:gd name="T34" fmla="*/ 242 w 802"/>
                  <a:gd name="T35" fmla="*/ 371 h 2115"/>
                  <a:gd name="T36" fmla="*/ 279 w 802"/>
                  <a:gd name="T37" fmla="*/ 474 h 2115"/>
                  <a:gd name="T38" fmla="*/ 314 w 802"/>
                  <a:gd name="T39" fmla="*/ 574 h 2115"/>
                  <a:gd name="T40" fmla="*/ 346 w 802"/>
                  <a:gd name="T41" fmla="*/ 674 h 2115"/>
                  <a:gd name="T42" fmla="*/ 377 w 802"/>
                  <a:gd name="T43" fmla="*/ 771 h 2115"/>
                  <a:gd name="T44" fmla="*/ 407 w 802"/>
                  <a:gd name="T45" fmla="*/ 868 h 2115"/>
                  <a:gd name="T46" fmla="*/ 434 w 802"/>
                  <a:gd name="T47" fmla="*/ 964 h 2115"/>
                  <a:gd name="T48" fmla="*/ 463 w 802"/>
                  <a:gd name="T49" fmla="*/ 1061 h 2115"/>
                  <a:gd name="T50" fmla="*/ 491 w 802"/>
                  <a:gd name="T51" fmla="*/ 1157 h 2115"/>
                  <a:gd name="T52" fmla="*/ 519 w 802"/>
                  <a:gd name="T53" fmla="*/ 1254 h 2115"/>
                  <a:gd name="T54" fmla="*/ 548 w 802"/>
                  <a:gd name="T55" fmla="*/ 1352 h 2115"/>
                  <a:gd name="T56" fmla="*/ 578 w 802"/>
                  <a:gd name="T57" fmla="*/ 1451 h 2115"/>
                  <a:gd name="T58" fmla="*/ 609 w 802"/>
                  <a:gd name="T59" fmla="*/ 1553 h 2115"/>
                  <a:gd name="T60" fmla="*/ 642 w 802"/>
                  <a:gd name="T61" fmla="*/ 1658 h 2115"/>
                  <a:gd name="T62" fmla="*/ 676 w 802"/>
                  <a:gd name="T63" fmla="*/ 1764 h 2115"/>
                  <a:gd name="T64" fmla="*/ 713 w 802"/>
                  <a:gd name="T65" fmla="*/ 1874 h 2115"/>
                  <a:gd name="T66" fmla="*/ 724 w 802"/>
                  <a:gd name="T67" fmla="*/ 1900 h 2115"/>
                  <a:gd name="T68" fmla="*/ 736 w 802"/>
                  <a:gd name="T69" fmla="*/ 1929 h 2115"/>
                  <a:gd name="T70" fmla="*/ 749 w 802"/>
                  <a:gd name="T71" fmla="*/ 1961 h 2115"/>
                  <a:gd name="T72" fmla="*/ 763 w 802"/>
                  <a:gd name="T73" fmla="*/ 1994 h 2115"/>
                  <a:gd name="T74" fmla="*/ 775 w 802"/>
                  <a:gd name="T75" fmla="*/ 2028 h 2115"/>
                  <a:gd name="T76" fmla="*/ 787 w 802"/>
                  <a:gd name="T77" fmla="*/ 2060 h 2115"/>
                  <a:gd name="T78" fmla="*/ 796 w 802"/>
                  <a:gd name="T79" fmla="*/ 2088 h 2115"/>
                  <a:gd name="T80" fmla="*/ 802 w 802"/>
                  <a:gd name="T81" fmla="*/ 2115 h 2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2" h="2115">
                    <a:moveTo>
                      <a:pt x="0" y="0"/>
                    </a:moveTo>
                    <a:lnTo>
                      <a:pt x="7" y="0"/>
                    </a:lnTo>
                    <a:lnTo>
                      <a:pt x="14" y="2"/>
                    </a:lnTo>
                    <a:lnTo>
                      <a:pt x="21" y="5"/>
                    </a:lnTo>
                    <a:lnTo>
                      <a:pt x="29" y="9"/>
                    </a:lnTo>
                    <a:lnTo>
                      <a:pt x="37" y="14"/>
                    </a:lnTo>
                    <a:lnTo>
                      <a:pt x="44" y="20"/>
                    </a:lnTo>
                    <a:lnTo>
                      <a:pt x="52" y="27"/>
                    </a:lnTo>
                    <a:lnTo>
                      <a:pt x="60" y="34"/>
                    </a:lnTo>
                    <a:lnTo>
                      <a:pt x="75" y="51"/>
                    </a:lnTo>
                    <a:lnTo>
                      <a:pt x="91" y="71"/>
                    </a:lnTo>
                    <a:lnTo>
                      <a:pt x="106" y="91"/>
                    </a:lnTo>
                    <a:lnTo>
                      <a:pt x="121" y="114"/>
                    </a:lnTo>
                    <a:lnTo>
                      <a:pt x="147" y="159"/>
                    </a:lnTo>
                    <a:lnTo>
                      <a:pt x="171" y="203"/>
                    </a:lnTo>
                    <a:lnTo>
                      <a:pt x="191" y="240"/>
                    </a:lnTo>
                    <a:lnTo>
                      <a:pt x="203" y="266"/>
                    </a:lnTo>
                    <a:lnTo>
                      <a:pt x="242" y="371"/>
                    </a:lnTo>
                    <a:lnTo>
                      <a:pt x="279" y="474"/>
                    </a:lnTo>
                    <a:lnTo>
                      <a:pt x="314" y="574"/>
                    </a:lnTo>
                    <a:lnTo>
                      <a:pt x="346" y="674"/>
                    </a:lnTo>
                    <a:lnTo>
                      <a:pt x="377" y="771"/>
                    </a:lnTo>
                    <a:lnTo>
                      <a:pt x="407" y="868"/>
                    </a:lnTo>
                    <a:lnTo>
                      <a:pt x="434" y="964"/>
                    </a:lnTo>
                    <a:lnTo>
                      <a:pt x="463" y="1061"/>
                    </a:lnTo>
                    <a:lnTo>
                      <a:pt x="491" y="1157"/>
                    </a:lnTo>
                    <a:lnTo>
                      <a:pt x="519" y="1254"/>
                    </a:lnTo>
                    <a:lnTo>
                      <a:pt x="548" y="1352"/>
                    </a:lnTo>
                    <a:lnTo>
                      <a:pt x="578" y="1451"/>
                    </a:lnTo>
                    <a:lnTo>
                      <a:pt x="609" y="1553"/>
                    </a:lnTo>
                    <a:lnTo>
                      <a:pt x="642" y="1658"/>
                    </a:lnTo>
                    <a:lnTo>
                      <a:pt x="676" y="1764"/>
                    </a:lnTo>
                    <a:lnTo>
                      <a:pt x="713" y="1874"/>
                    </a:lnTo>
                    <a:lnTo>
                      <a:pt x="724" y="1900"/>
                    </a:lnTo>
                    <a:lnTo>
                      <a:pt x="736" y="1929"/>
                    </a:lnTo>
                    <a:lnTo>
                      <a:pt x="749" y="1961"/>
                    </a:lnTo>
                    <a:lnTo>
                      <a:pt x="763" y="1994"/>
                    </a:lnTo>
                    <a:lnTo>
                      <a:pt x="775" y="2028"/>
                    </a:lnTo>
                    <a:lnTo>
                      <a:pt x="787" y="2060"/>
                    </a:lnTo>
                    <a:lnTo>
                      <a:pt x="796" y="2088"/>
                    </a:lnTo>
                    <a:lnTo>
                      <a:pt x="802" y="211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1" name="Freeform 1211"/>
              <p:cNvSpPr>
                <a:spLocks noChangeAspect="1"/>
              </p:cNvSpPr>
              <p:nvPr/>
            </p:nvSpPr>
            <p:spPr bwMode="auto">
              <a:xfrm>
                <a:off x="4395" y="1854"/>
                <a:ext cx="38" cy="216"/>
              </a:xfrm>
              <a:custGeom>
                <a:avLst/>
                <a:gdLst>
                  <a:gd name="T0" fmla="*/ 822 w 829"/>
                  <a:gd name="T1" fmla="*/ 4709 h 4762"/>
                  <a:gd name="T2" fmla="*/ 808 w 829"/>
                  <a:gd name="T3" fmla="*/ 4608 h 4762"/>
                  <a:gd name="T4" fmla="*/ 794 w 829"/>
                  <a:gd name="T5" fmla="*/ 4517 h 4762"/>
                  <a:gd name="T6" fmla="*/ 776 w 829"/>
                  <a:gd name="T7" fmla="*/ 4433 h 4762"/>
                  <a:gd name="T8" fmla="*/ 758 w 829"/>
                  <a:gd name="T9" fmla="*/ 4357 h 4762"/>
                  <a:gd name="T10" fmla="*/ 736 w 829"/>
                  <a:gd name="T11" fmla="*/ 4287 h 4762"/>
                  <a:gd name="T12" fmla="*/ 713 w 829"/>
                  <a:gd name="T13" fmla="*/ 4223 h 4762"/>
                  <a:gd name="T14" fmla="*/ 687 w 829"/>
                  <a:gd name="T15" fmla="*/ 4164 h 4762"/>
                  <a:gd name="T16" fmla="*/ 659 w 829"/>
                  <a:gd name="T17" fmla="*/ 4110 h 4762"/>
                  <a:gd name="T18" fmla="*/ 628 w 829"/>
                  <a:gd name="T19" fmla="*/ 4060 h 4762"/>
                  <a:gd name="T20" fmla="*/ 595 w 829"/>
                  <a:gd name="T21" fmla="*/ 4013 h 4762"/>
                  <a:gd name="T22" fmla="*/ 559 w 829"/>
                  <a:gd name="T23" fmla="*/ 3969 h 4762"/>
                  <a:gd name="T24" fmla="*/ 519 w 829"/>
                  <a:gd name="T25" fmla="*/ 3927 h 4762"/>
                  <a:gd name="T26" fmla="*/ 477 w 829"/>
                  <a:gd name="T27" fmla="*/ 3886 h 4762"/>
                  <a:gd name="T28" fmla="*/ 407 w 829"/>
                  <a:gd name="T29" fmla="*/ 3827 h 4762"/>
                  <a:gd name="T30" fmla="*/ 338 w 829"/>
                  <a:gd name="T31" fmla="*/ 3772 h 4762"/>
                  <a:gd name="T32" fmla="*/ 304 w 829"/>
                  <a:gd name="T33" fmla="*/ 3733 h 4762"/>
                  <a:gd name="T34" fmla="*/ 271 w 829"/>
                  <a:gd name="T35" fmla="*/ 3684 h 4762"/>
                  <a:gd name="T36" fmla="*/ 241 w 829"/>
                  <a:gd name="T37" fmla="*/ 3624 h 4762"/>
                  <a:gd name="T38" fmla="*/ 212 w 829"/>
                  <a:gd name="T39" fmla="*/ 3556 h 4762"/>
                  <a:gd name="T40" fmla="*/ 184 w 829"/>
                  <a:gd name="T41" fmla="*/ 3479 h 4762"/>
                  <a:gd name="T42" fmla="*/ 160 w 829"/>
                  <a:gd name="T43" fmla="*/ 3396 h 4762"/>
                  <a:gd name="T44" fmla="*/ 137 w 829"/>
                  <a:gd name="T45" fmla="*/ 3309 h 4762"/>
                  <a:gd name="T46" fmla="*/ 117 w 829"/>
                  <a:gd name="T47" fmla="*/ 3216 h 4762"/>
                  <a:gd name="T48" fmla="*/ 99 w 829"/>
                  <a:gd name="T49" fmla="*/ 3122 h 4762"/>
                  <a:gd name="T50" fmla="*/ 84 w 829"/>
                  <a:gd name="T51" fmla="*/ 3025 h 4762"/>
                  <a:gd name="T52" fmla="*/ 71 w 829"/>
                  <a:gd name="T53" fmla="*/ 2928 h 4762"/>
                  <a:gd name="T54" fmla="*/ 62 w 829"/>
                  <a:gd name="T55" fmla="*/ 2833 h 4762"/>
                  <a:gd name="T56" fmla="*/ 54 w 829"/>
                  <a:gd name="T57" fmla="*/ 2738 h 4762"/>
                  <a:gd name="T58" fmla="*/ 50 w 829"/>
                  <a:gd name="T59" fmla="*/ 2648 h 4762"/>
                  <a:gd name="T60" fmla="*/ 49 w 829"/>
                  <a:gd name="T61" fmla="*/ 2561 h 4762"/>
                  <a:gd name="T62" fmla="*/ 50 w 829"/>
                  <a:gd name="T63" fmla="*/ 2490 h 4762"/>
                  <a:gd name="T64" fmla="*/ 50 w 829"/>
                  <a:gd name="T65" fmla="*/ 2403 h 4762"/>
                  <a:gd name="T66" fmla="*/ 47 w 829"/>
                  <a:gd name="T67" fmla="*/ 2297 h 4762"/>
                  <a:gd name="T68" fmla="*/ 42 w 829"/>
                  <a:gd name="T69" fmla="*/ 2195 h 4762"/>
                  <a:gd name="T70" fmla="*/ 37 w 829"/>
                  <a:gd name="T71" fmla="*/ 2133 h 4762"/>
                  <a:gd name="T72" fmla="*/ 34 w 829"/>
                  <a:gd name="T73" fmla="*/ 2052 h 4762"/>
                  <a:gd name="T74" fmla="*/ 28 w 829"/>
                  <a:gd name="T75" fmla="*/ 1946 h 4762"/>
                  <a:gd name="T76" fmla="*/ 25 w 829"/>
                  <a:gd name="T77" fmla="*/ 1859 h 4762"/>
                  <a:gd name="T78" fmla="*/ 22 w 829"/>
                  <a:gd name="T79" fmla="*/ 1793 h 4762"/>
                  <a:gd name="T80" fmla="*/ 18 w 829"/>
                  <a:gd name="T81" fmla="*/ 1623 h 4762"/>
                  <a:gd name="T82" fmla="*/ 13 w 829"/>
                  <a:gd name="T83" fmla="*/ 1374 h 4762"/>
                  <a:gd name="T84" fmla="*/ 9 w 829"/>
                  <a:gd name="T85" fmla="*/ 1076 h 4762"/>
                  <a:gd name="T86" fmla="*/ 6 w 829"/>
                  <a:gd name="T87" fmla="*/ 761 h 4762"/>
                  <a:gd name="T88" fmla="*/ 3 w 829"/>
                  <a:gd name="T89" fmla="*/ 462 h 4762"/>
                  <a:gd name="T90" fmla="*/ 1 w 829"/>
                  <a:gd name="T91" fmla="*/ 213 h 4762"/>
                  <a:gd name="T92" fmla="*/ 0 w 829"/>
                  <a:gd name="T93" fmla="*/ 44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9" h="4762">
                    <a:moveTo>
                      <a:pt x="829" y="4762"/>
                    </a:moveTo>
                    <a:lnTo>
                      <a:pt x="822" y="4709"/>
                    </a:lnTo>
                    <a:lnTo>
                      <a:pt x="815" y="4657"/>
                    </a:lnTo>
                    <a:lnTo>
                      <a:pt x="808" y="4608"/>
                    </a:lnTo>
                    <a:lnTo>
                      <a:pt x="801" y="4562"/>
                    </a:lnTo>
                    <a:lnTo>
                      <a:pt x="794" y="4517"/>
                    </a:lnTo>
                    <a:lnTo>
                      <a:pt x="785" y="4474"/>
                    </a:lnTo>
                    <a:lnTo>
                      <a:pt x="776" y="4433"/>
                    </a:lnTo>
                    <a:lnTo>
                      <a:pt x="767" y="4394"/>
                    </a:lnTo>
                    <a:lnTo>
                      <a:pt x="758" y="4357"/>
                    </a:lnTo>
                    <a:lnTo>
                      <a:pt x="747" y="4321"/>
                    </a:lnTo>
                    <a:lnTo>
                      <a:pt x="736" y="4287"/>
                    </a:lnTo>
                    <a:lnTo>
                      <a:pt x="724" y="4254"/>
                    </a:lnTo>
                    <a:lnTo>
                      <a:pt x="713" y="4223"/>
                    </a:lnTo>
                    <a:lnTo>
                      <a:pt x="701" y="4193"/>
                    </a:lnTo>
                    <a:lnTo>
                      <a:pt x="687" y="4164"/>
                    </a:lnTo>
                    <a:lnTo>
                      <a:pt x="674" y="4136"/>
                    </a:lnTo>
                    <a:lnTo>
                      <a:pt x="659" y="4110"/>
                    </a:lnTo>
                    <a:lnTo>
                      <a:pt x="644" y="4085"/>
                    </a:lnTo>
                    <a:lnTo>
                      <a:pt x="628" y="4060"/>
                    </a:lnTo>
                    <a:lnTo>
                      <a:pt x="612" y="4036"/>
                    </a:lnTo>
                    <a:lnTo>
                      <a:pt x="595" y="4013"/>
                    </a:lnTo>
                    <a:lnTo>
                      <a:pt x="577" y="3991"/>
                    </a:lnTo>
                    <a:lnTo>
                      <a:pt x="559" y="3969"/>
                    </a:lnTo>
                    <a:lnTo>
                      <a:pt x="540" y="3948"/>
                    </a:lnTo>
                    <a:lnTo>
                      <a:pt x="519" y="3927"/>
                    </a:lnTo>
                    <a:lnTo>
                      <a:pt x="498" y="3907"/>
                    </a:lnTo>
                    <a:lnTo>
                      <a:pt x="477" y="3886"/>
                    </a:lnTo>
                    <a:lnTo>
                      <a:pt x="455" y="3867"/>
                    </a:lnTo>
                    <a:lnTo>
                      <a:pt x="407" y="3827"/>
                    </a:lnTo>
                    <a:lnTo>
                      <a:pt x="357" y="3787"/>
                    </a:lnTo>
                    <a:lnTo>
                      <a:pt x="338" y="3772"/>
                    </a:lnTo>
                    <a:lnTo>
                      <a:pt x="322" y="3755"/>
                    </a:lnTo>
                    <a:lnTo>
                      <a:pt x="304" y="3733"/>
                    </a:lnTo>
                    <a:lnTo>
                      <a:pt x="288" y="3710"/>
                    </a:lnTo>
                    <a:lnTo>
                      <a:pt x="271" y="3684"/>
                    </a:lnTo>
                    <a:lnTo>
                      <a:pt x="256" y="3655"/>
                    </a:lnTo>
                    <a:lnTo>
                      <a:pt x="241" y="3624"/>
                    </a:lnTo>
                    <a:lnTo>
                      <a:pt x="226" y="3591"/>
                    </a:lnTo>
                    <a:lnTo>
                      <a:pt x="212" y="3556"/>
                    </a:lnTo>
                    <a:lnTo>
                      <a:pt x="198" y="3518"/>
                    </a:lnTo>
                    <a:lnTo>
                      <a:pt x="184" y="3479"/>
                    </a:lnTo>
                    <a:lnTo>
                      <a:pt x="172" y="3438"/>
                    </a:lnTo>
                    <a:lnTo>
                      <a:pt x="160" y="3396"/>
                    </a:lnTo>
                    <a:lnTo>
                      <a:pt x="148" y="3353"/>
                    </a:lnTo>
                    <a:lnTo>
                      <a:pt x="137" y="3309"/>
                    </a:lnTo>
                    <a:lnTo>
                      <a:pt x="127" y="3262"/>
                    </a:lnTo>
                    <a:lnTo>
                      <a:pt x="117" y="3216"/>
                    </a:lnTo>
                    <a:lnTo>
                      <a:pt x="108" y="3169"/>
                    </a:lnTo>
                    <a:lnTo>
                      <a:pt x="99" y="3122"/>
                    </a:lnTo>
                    <a:lnTo>
                      <a:pt x="91" y="3074"/>
                    </a:lnTo>
                    <a:lnTo>
                      <a:pt x="84" y="3025"/>
                    </a:lnTo>
                    <a:lnTo>
                      <a:pt x="77" y="2976"/>
                    </a:lnTo>
                    <a:lnTo>
                      <a:pt x="71" y="2928"/>
                    </a:lnTo>
                    <a:lnTo>
                      <a:pt x="66" y="2880"/>
                    </a:lnTo>
                    <a:lnTo>
                      <a:pt x="62" y="2833"/>
                    </a:lnTo>
                    <a:lnTo>
                      <a:pt x="57" y="2785"/>
                    </a:lnTo>
                    <a:lnTo>
                      <a:pt x="54" y="2738"/>
                    </a:lnTo>
                    <a:lnTo>
                      <a:pt x="52" y="2692"/>
                    </a:lnTo>
                    <a:lnTo>
                      <a:pt x="50" y="2648"/>
                    </a:lnTo>
                    <a:lnTo>
                      <a:pt x="49" y="2604"/>
                    </a:lnTo>
                    <a:lnTo>
                      <a:pt x="49" y="2561"/>
                    </a:lnTo>
                    <a:lnTo>
                      <a:pt x="50" y="2520"/>
                    </a:lnTo>
                    <a:lnTo>
                      <a:pt x="50" y="2490"/>
                    </a:lnTo>
                    <a:lnTo>
                      <a:pt x="50" y="2450"/>
                    </a:lnTo>
                    <a:lnTo>
                      <a:pt x="50" y="2403"/>
                    </a:lnTo>
                    <a:lnTo>
                      <a:pt x="49" y="2351"/>
                    </a:lnTo>
                    <a:lnTo>
                      <a:pt x="47" y="2297"/>
                    </a:lnTo>
                    <a:lnTo>
                      <a:pt x="45" y="2244"/>
                    </a:lnTo>
                    <a:lnTo>
                      <a:pt x="42" y="2195"/>
                    </a:lnTo>
                    <a:lnTo>
                      <a:pt x="38" y="2153"/>
                    </a:lnTo>
                    <a:lnTo>
                      <a:pt x="37" y="2133"/>
                    </a:lnTo>
                    <a:lnTo>
                      <a:pt x="36" y="2098"/>
                    </a:lnTo>
                    <a:lnTo>
                      <a:pt x="34" y="2052"/>
                    </a:lnTo>
                    <a:lnTo>
                      <a:pt x="32" y="2000"/>
                    </a:lnTo>
                    <a:lnTo>
                      <a:pt x="28" y="1946"/>
                    </a:lnTo>
                    <a:lnTo>
                      <a:pt x="26" y="1898"/>
                    </a:lnTo>
                    <a:lnTo>
                      <a:pt x="25" y="1859"/>
                    </a:lnTo>
                    <a:lnTo>
                      <a:pt x="25" y="1837"/>
                    </a:lnTo>
                    <a:lnTo>
                      <a:pt x="22" y="1793"/>
                    </a:lnTo>
                    <a:lnTo>
                      <a:pt x="20" y="1720"/>
                    </a:lnTo>
                    <a:lnTo>
                      <a:pt x="18" y="1623"/>
                    </a:lnTo>
                    <a:lnTo>
                      <a:pt x="15" y="1506"/>
                    </a:lnTo>
                    <a:lnTo>
                      <a:pt x="13" y="1374"/>
                    </a:lnTo>
                    <a:lnTo>
                      <a:pt x="11" y="1228"/>
                    </a:lnTo>
                    <a:lnTo>
                      <a:pt x="9" y="1076"/>
                    </a:lnTo>
                    <a:lnTo>
                      <a:pt x="8" y="918"/>
                    </a:lnTo>
                    <a:lnTo>
                      <a:pt x="6" y="761"/>
                    </a:lnTo>
                    <a:lnTo>
                      <a:pt x="4" y="608"/>
                    </a:lnTo>
                    <a:lnTo>
                      <a:pt x="3" y="462"/>
                    </a:lnTo>
                    <a:lnTo>
                      <a:pt x="2" y="330"/>
                    </a:lnTo>
                    <a:lnTo>
                      <a:pt x="1" y="213"/>
                    </a:lnTo>
                    <a:lnTo>
                      <a:pt x="0" y="116"/>
                    </a:lnTo>
                    <a:lnTo>
                      <a:pt x="0" y="4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2" name="Freeform 1212"/>
              <p:cNvSpPr>
                <a:spLocks noChangeAspect="1"/>
              </p:cNvSpPr>
              <p:nvPr/>
            </p:nvSpPr>
            <p:spPr bwMode="auto">
              <a:xfrm>
                <a:off x="4394" y="1869"/>
                <a:ext cx="34" cy="201"/>
              </a:xfrm>
              <a:custGeom>
                <a:avLst/>
                <a:gdLst>
                  <a:gd name="T0" fmla="*/ 753 w 753"/>
                  <a:gd name="T1" fmla="*/ 4421 h 4433"/>
                  <a:gd name="T2" fmla="*/ 753 w 753"/>
                  <a:gd name="T3" fmla="*/ 4422 h 4433"/>
                  <a:gd name="T4" fmla="*/ 753 w 753"/>
                  <a:gd name="T5" fmla="*/ 4433 h 4433"/>
                  <a:gd name="T6" fmla="*/ 731 w 753"/>
                  <a:gd name="T7" fmla="*/ 4377 h 4433"/>
                  <a:gd name="T8" fmla="*/ 708 w 753"/>
                  <a:gd name="T9" fmla="*/ 4321 h 4433"/>
                  <a:gd name="T10" fmla="*/ 685 w 753"/>
                  <a:gd name="T11" fmla="*/ 4267 h 4433"/>
                  <a:gd name="T12" fmla="*/ 662 w 753"/>
                  <a:gd name="T13" fmla="*/ 4215 h 4433"/>
                  <a:gd name="T14" fmla="*/ 636 w 753"/>
                  <a:gd name="T15" fmla="*/ 4163 h 4433"/>
                  <a:gd name="T16" fmla="*/ 610 w 753"/>
                  <a:gd name="T17" fmla="*/ 4112 h 4433"/>
                  <a:gd name="T18" fmla="*/ 581 w 753"/>
                  <a:gd name="T19" fmla="*/ 4063 h 4433"/>
                  <a:gd name="T20" fmla="*/ 551 w 753"/>
                  <a:gd name="T21" fmla="*/ 4015 h 4433"/>
                  <a:gd name="T22" fmla="*/ 536 w 753"/>
                  <a:gd name="T23" fmla="*/ 3991 h 4433"/>
                  <a:gd name="T24" fmla="*/ 519 w 753"/>
                  <a:gd name="T25" fmla="*/ 3968 h 4433"/>
                  <a:gd name="T26" fmla="*/ 503 w 753"/>
                  <a:gd name="T27" fmla="*/ 3945 h 4433"/>
                  <a:gd name="T28" fmla="*/ 485 w 753"/>
                  <a:gd name="T29" fmla="*/ 3922 h 4433"/>
                  <a:gd name="T30" fmla="*/ 467 w 753"/>
                  <a:gd name="T31" fmla="*/ 3900 h 4433"/>
                  <a:gd name="T32" fmla="*/ 448 w 753"/>
                  <a:gd name="T33" fmla="*/ 3878 h 4433"/>
                  <a:gd name="T34" fmla="*/ 428 w 753"/>
                  <a:gd name="T35" fmla="*/ 3856 h 4433"/>
                  <a:gd name="T36" fmla="*/ 408 w 753"/>
                  <a:gd name="T37" fmla="*/ 3834 h 4433"/>
                  <a:gd name="T38" fmla="*/ 387 w 753"/>
                  <a:gd name="T39" fmla="*/ 3814 h 4433"/>
                  <a:gd name="T40" fmla="*/ 365 w 753"/>
                  <a:gd name="T41" fmla="*/ 3792 h 4433"/>
                  <a:gd name="T42" fmla="*/ 343 w 753"/>
                  <a:gd name="T43" fmla="*/ 3771 h 4433"/>
                  <a:gd name="T44" fmla="*/ 319 w 753"/>
                  <a:gd name="T45" fmla="*/ 3751 h 4433"/>
                  <a:gd name="T46" fmla="*/ 295 w 753"/>
                  <a:gd name="T47" fmla="*/ 3731 h 4433"/>
                  <a:gd name="T48" fmla="*/ 269 w 753"/>
                  <a:gd name="T49" fmla="*/ 3712 h 4433"/>
                  <a:gd name="T50" fmla="*/ 243 w 753"/>
                  <a:gd name="T51" fmla="*/ 3692 h 4433"/>
                  <a:gd name="T52" fmla="*/ 217 w 753"/>
                  <a:gd name="T53" fmla="*/ 3673 h 4433"/>
                  <a:gd name="T54" fmla="*/ 193 w 753"/>
                  <a:gd name="T55" fmla="*/ 3646 h 4433"/>
                  <a:gd name="T56" fmla="*/ 170 w 753"/>
                  <a:gd name="T57" fmla="*/ 3603 h 4433"/>
                  <a:gd name="T58" fmla="*/ 150 w 753"/>
                  <a:gd name="T59" fmla="*/ 3546 h 4433"/>
                  <a:gd name="T60" fmla="*/ 132 w 753"/>
                  <a:gd name="T61" fmla="*/ 3473 h 4433"/>
                  <a:gd name="T62" fmla="*/ 114 w 753"/>
                  <a:gd name="T63" fmla="*/ 3387 h 4433"/>
                  <a:gd name="T64" fmla="*/ 100 w 753"/>
                  <a:gd name="T65" fmla="*/ 3288 h 4433"/>
                  <a:gd name="T66" fmla="*/ 85 w 753"/>
                  <a:gd name="T67" fmla="*/ 3180 h 4433"/>
                  <a:gd name="T68" fmla="*/ 73 w 753"/>
                  <a:gd name="T69" fmla="*/ 3060 h 4433"/>
                  <a:gd name="T70" fmla="*/ 63 w 753"/>
                  <a:gd name="T71" fmla="*/ 2931 h 4433"/>
                  <a:gd name="T72" fmla="*/ 52 w 753"/>
                  <a:gd name="T73" fmla="*/ 2796 h 4433"/>
                  <a:gd name="T74" fmla="*/ 44 w 753"/>
                  <a:gd name="T75" fmla="*/ 2652 h 4433"/>
                  <a:gd name="T76" fmla="*/ 37 w 753"/>
                  <a:gd name="T77" fmla="*/ 2505 h 4433"/>
                  <a:gd name="T78" fmla="*/ 31 w 753"/>
                  <a:gd name="T79" fmla="*/ 2351 h 4433"/>
                  <a:gd name="T80" fmla="*/ 26 w 753"/>
                  <a:gd name="T81" fmla="*/ 2194 h 4433"/>
                  <a:gd name="T82" fmla="*/ 21 w 753"/>
                  <a:gd name="T83" fmla="*/ 2035 h 4433"/>
                  <a:gd name="T84" fmla="*/ 17 w 753"/>
                  <a:gd name="T85" fmla="*/ 1875 h 4433"/>
                  <a:gd name="T86" fmla="*/ 14 w 753"/>
                  <a:gd name="T87" fmla="*/ 1714 h 4433"/>
                  <a:gd name="T88" fmla="*/ 12 w 753"/>
                  <a:gd name="T89" fmla="*/ 1554 h 4433"/>
                  <a:gd name="T90" fmla="*/ 10 w 753"/>
                  <a:gd name="T91" fmla="*/ 1396 h 4433"/>
                  <a:gd name="T92" fmla="*/ 9 w 753"/>
                  <a:gd name="T93" fmla="*/ 1240 h 4433"/>
                  <a:gd name="T94" fmla="*/ 8 w 753"/>
                  <a:gd name="T95" fmla="*/ 942 h 4433"/>
                  <a:gd name="T96" fmla="*/ 7 w 753"/>
                  <a:gd name="T97" fmla="*/ 670 h 4433"/>
                  <a:gd name="T98" fmla="*/ 6 w 753"/>
                  <a:gd name="T99" fmla="*/ 431 h 4433"/>
                  <a:gd name="T100" fmla="*/ 6 w 753"/>
                  <a:gd name="T101" fmla="*/ 234 h 4433"/>
                  <a:gd name="T102" fmla="*/ 5 w 753"/>
                  <a:gd name="T103" fmla="*/ 154 h 4433"/>
                  <a:gd name="T104" fmla="*/ 4 w 753"/>
                  <a:gd name="T105" fmla="*/ 87 h 4433"/>
                  <a:gd name="T106" fmla="*/ 2 w 753"/>
                  <a:gd name="T107" fmla="*/ 36 h 4433"/>
                  <a:gd name="T108" fmla="*/ 0 w 753"/>
                  <a:gd name="T109" fmla="*/ 0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3" h="4433">
                    <a:moveTo>
                      <a:pt x="753" y="4421"/>
                    </a:moveTo>
                    <a:lnTo>
                      <a:pt x="753" y="4422"/>
                    </a:lnTo>
                    <a:lnTo>
                      <a:pt x="753" y="4433"/>
                    </a:lnTo>
                    <a:lnTo>
                      <a:pt x="731" y="4377"/>
                    </a:lnTo>
                    <a:lnTo>
                      <a:pt x="708" y="4321"/>
                    </a:lnTo>
                    <a:lnTo>
                      <a:pt x="685" y="4267"/>
                    </a:lnTo>
                    <a:lnTo>
                      <a:pt x="662" y="4215"/>
                    </a:lnTo>
                    <a:lnTo>
                      <a:pt x="636" y="4163"/>
                    </a:lnTo>
                    <a:lnTo>
                      <a:pt x="610" y="4112"/>
                    </a:lnTo>
                    <a:lnTo>
                      <a:pt x="581" y="4063"/>
                    </a:lnTo>
                    <a:lnTo>
                      <a:pt x="551" y="4015"/>
                    </a:lnTo>
                    <a:lnTo>
                      <a:pt x="536" y="3991"/>
                    </a:lnTo>
                    <a:lnTo>
                      <a:pt x="519" y="3968"/>
                    </a:lnTo>
                    <a:lnTo>
                      <a:pt x="503" y="3945"/>
                    </a:lnTo>
                    <a:lnTo>
                      <a:pt x="485" y="3922"/>
                    </a:lnTo>
                    <a:lnTo>
                      <a:pt x="467" y="3900"/>
                    </a:lnTo>
                    <a:lnTo>
                      <a:pt x="448" y="3878"/>
                    </a:lnTo>
                    <a:lnTo>
                      <a:pt x="428" y="3856"/>
                    </a:lnTo>
                    <a:lnTo>
                      <a:pt x="408" y="3834"/>
                    </a:lnTo>
                    <a:lnTo>
                      <a:pt x="387" y="3814"/>
                    </a:lnTo>
                    <a:lnTo>
                      <a:pt x="365" y="3792"/>
                    </a:lnTo>
                    <a:lnTo>
                      <a:pt x="343" y="3771"/>
                    </a:lnTo>
                    <a:lnTo>
                      <a:pt x="319" y="3751"/>
                    </a:lnTo>
                    <a:lnTo>
                      <a:pt x="295" y="3731"/>
                    </a:lnTo>
                    <a:lnTo>
                      <a:pt x="269" y="3712"/>
                    </a:lnTo>
                    <a:lnTo>
                      <a:pt x="243" y="3692"/>
                    </a:lnTo>
                    <a:lnTo>
                      <a:pt x="217" y="3673"/>
                    </a:lnTo>
                    <a:lnTo>
                      <a:pt x="193" y="3646"/>
                    </a:lnTo>
                    <a:lnTo>
                      <a:pt x="170" y="3603"/>
                    </a:lnTo>
                    <a:lnTo>
                      <a:pt x="150" y="3546"/>
                    </a:lnTo>
                    <a:lnTo>
                      <a:pt x="132" y="3473"/>
                    </a:lnTo>
                    <a:lnTo>
                      <a:pt x="114" y="3387"/>
                    </a:lnTo>
                    <a:lnTo>
                      <a:pt x="100" y="3288"/>
                    </a:lnTo>
                    <a:lnTo>
                      <a:pt x="85" y="3180"/>
                    </a:lnTo>
                    <a:lnTo>
                      <a:pt x="73" y="3060"/>
                    </a:lnTo>
                    <a:lnTo>
                      <a:pt x="63" y="2931"/>
                    </a:lnTo>
                    <a:lnTo>
                      <a:pt x="52" y="2796"/>
                    </a:lnTo>
                    <a:lnTo>
                      <a:pt x="44" y="2652"/>
                    </a:lnTo>
                    <a:lnTo>
                      <a:pt x="37" y="2505"/>
                    </a:lnTo>
                    <a:lnTo>
                      <a:pt x="31" y="2351"/>
                    </a:lnTo>
                    <a:lnTo>
                      <a:pt x="26" y="2194"/>
                    </a:lnTo>
                    <a:lnTo>
                      <a:pt x="21" y="2035"/>
                    </a:lnTo>
                    <a:lnTo>
                      <a:pt x="17" y="1875"/>
                    </a:lnTo>
                    <a:lnTo>
                      <a:pt x="14" y="1714"/>
                    </a:lnTo>
                    <a:lnTo>
                      <a:pt x="12" y="1554"/>
                    </a:lnTo>
                    <a:lnTo>
                      <a:pt x="10" y="1396"/>
                    </a:lnTo>
                    <a:lnTo>
                      <a:pt x="9" y="1240"/>
                    </a:lnTo>
                    <a:lnTo>
                      <a:pt x="8" y="942"/>
                    </a:lnTo>
                    <a:lnTo>
                      <a:pt x="7" y="670"/>
                    </a:lnTo>
                    <a:lnTo>
                      <a:pt x="6" y="431"/>
                    </a:lnTo>
                    <a:lnTo>
                      <a:pt x="6" y="234"/>
                    </a:lnTo>
                    <a:lnTo>
                      <a:pt x="5" y="154"/>
                    </a:lnTo>
                    <a:lnTo>
                      <a:pt x="4" y="87"/>
                    </a:lnTo>
                    <a:lnTo>
                      <a:pt x="2"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3" name="Freeform 1213"/>
              <p:cNvSpPr>
                <a:spLocks noChangeAspect="1"/>
              </p:cNvSpPr>
              <p:nvPr/>
            </p:nvSpPr>
            <p:spPr bwMode="auto">
              <a:xfrm>
                <a:off x="4394" y="1903"/>
                <a:ext cx="29" cy="170"/>
              </a:xfrm>
              <a:custGeom>
                <a:avLst/>
                <a:gdLst>
                  <a:gd name="T0" fmla="*/ 638 w 638"/>
                  <a:gd name="T1" fmla="*/ 3723 h 3723"/>
                  <a:gd name="T2" fmla="*/ 616 w 638"/>
                  <a:gd name="T3" fmla="*/ 3683 h 3723"/>
                  <a:gd name="T4" fmla="*/ 594 w 638"/>
                  <a:gd name="T5" fmla="*/ 3643 h 3723"/>
                  <a:gd name="T6" fmla="*/ 571 w 638"/>
                  <a:gd name="T7" fmla="*/ 3603 h 3723"/>
                  <a:gd name="T8" fmla="*/ 548 w 638"/>
                  <a:gd name="T9" fmla="*/ 3563 h 3723"/>
                  <a:gd name="T10" fmla="*/ 523 w 638"/>
                  <a:gd name="T11" fmla="*/ 3525 h 3723"/>
                  <a:gd name="T12" fmla="*/ 499 w 638"/>
                  <a:gd name="T13" fmla="*/ 3486 h 3723"/>
                  <a:gd name="T14" fmla="*/ 473 w 638"/>
                  <a:gd name="T15" fmla="*/ 3449 h 3723"/>
                  <a:gd name="T16" fmla="*/ 446 w 638"/>
                  <a:gd name="T17" fmla="*/ 3414 h 3723"/>
                  <a:gd name="T18" fmla="*/ 418 w 638"/>
                  <a:gd name="T19" fmla="*/ 3379 h 3723"/>
                  <a:gd name="T20" fmla="*/ 389 w 638"/>
                  <a:gd name="T21" fmla="*/ 3345 h 3723"/>
                  <a:gd name="T22" fmla="*/ 358 w 638"/>
                  <a:gd name="T23" fmla="*/ 3313 h 3723"/>
                  <a:gd name="T24" fmla="*/ 325 w 638"/>
                  <a:gd name="T25" fmla="*/ 3282 h 3723"/>
                  <a:gd name="T26" fmla="*/ 309 w 638"/>
                  <a:gd name="T27" fmla="*/ 3267 h 3723"/>
                  <a:gd name="T28" fmla="*/ 291 w 638"/>
                  <a:gd name="T29" fmla="*/ 3254 h 3723"/>
                  <a:gd name="T30" fmla="*/ 273 w 638"/>
                  <a:gd name="T31" fmla="*/ 3239 h 3723"/>
                  <a:gd name="T32" fmla="*/ 256 w 638"/>
                  <a:gd name="T33" fmla="*/ 3226 h 3723"/>
                  <a:gd name="T34" fmla="*/ 237 w 638"/>
                  <a:gd name="T35" fmla="*/ 3214 h 3723"/>
                  <a:gd name="T36" fmla="*/ 218 w 638"/>
                  <a:gd name="T37" fmla="*/ 3201 h 3723"/>
                  <a:gd name="T38" fmla="*/ 198 w 638"/>
                  <a:gd name="T39" fmla="*/ 3190 h 3723"/>
                  <a:gd name="T40" fmla="*/ 178 w 638"/>
                  <a:gd name="T41" fmla="*/ 3179 h 3723"/>
                  <a:gd name="T42" fmla="*/ 158 w 638"/>
                  <a:gd name="T43" fmla="*/ 3167 h 3723"/>
                  <a:gd name="T44" fmla="*/ 139 w 638"/>
                  <a:gd name="T45" fmla="*/ 3154 h 3723"/>
                  <a:gd name="T46" fmla="*/ 122 w 638"/>
                  <a:gd name="T47" fmla="*/ 3139 h 3723"/>
                  <a:gd name="T48" fmla="*/ 106 w 638"/>
                  <a:gd name="T49" fmla="*/ 3122 h 3723"/>
                  <a:gd name="T50" fmla="*/ 93 w 638"/>
                  <a:gd name="T51" fmla="*/ 3105 h 3723"/>
                  <a:gd name="T52" fmla="*/ 80 w 638"/>
                  <a:gd name="T53" fmla="*/ 3085 h 3723"/>
                  <a:gd name="T54" fmla="*/ 69 w 638"/>
                  <a:gd name="T55" fmla="*/ 3065 h 3723"/>
                  <a:gd name="T56" fmla="*/ 60 w 638"/>
                  <a:gd name="T57" fmla="*/ 3042 h 3723"/>
                  <a:gd name="T58" fmla="*/ 50 w 638"/>
                  <a:gd name="T59" fmla="*/ 3020 h 3723"/>
                  <a:gd name="T60" fmla="*/ 43 w 638"/>
                  <a:gd name="T61" fmla="*/ 2996 h 3723"/>
                  <a:gd name="T62" fmla="*/ 37 w 638"/>
                  <a:gd name="T63" fmla="*/ 2970 h 3723"/>
                  <a:gd name="T64" fmla="*/ 32 w 638"/>
                  <a:gd name="T65" fmla="*/ 2945 h 3723"/>
                  <a:gd name="T66" fmla="*/ 28 w 638"/>
                  <a:gd name="T67" fmla="*/ 2919 h 3723"/>
                  <a:gd name="T68" fmla="*/ 23 w 638"/>
                  <a:gd name="T69" fmla="*/ 2892 h 3723"/>
                  <a:gd name="T70" fmla="*/ 21 w 638"/>
                  <a:gd name="T71" fmla="*/ 2865 h 3723"/>
                  <a:gd name="T72" fmla="*/ 19 w 638"/>
                  <a:gd name="T73" fmla="*/ 2837 h 3723"/>
                  <a:gd name="T74" fmla="*/ 16 w 638"/>
                  <a:gd name="T75" fmla="*/ 2781 h 3723"/>
                  <a:gd name="T76" fmla="*/ 16 w 638"/>
                  <a:gd name="T77" fmla="*/ 2724 h 3723"/>
                  <a:gd name="T78" fmla="*/ 16 w 638"/>
                  <a:gd name="T79" fmla="*/ 2668 h 3723"/>
                  <a:gd name="T80" fmla="*/ 17 w 638"/>
                  <a:gd name="T81" fmla="*/ 2612 h 3723"/>
                  <a:gd name="T82" fmla="*/ 17 w 638"/>
                  <a:gd name="T83" fmla="*/ 2559 h 3723"/>
                  <a:gd name="T84" fmla="*/ 17 w 638"/>
                  <a:gd name="T85" fmla="*/ 2509 h 3723"/>
                  <a:gd name="T86" fmla="*/ 17 w 638"/>
                  <a:gd name="T87" fmla="*/ 2485 h 3723"/>
                  <a:gd name="T88" fmla="*/ 16 w 638"/>
                  <a:gd name="T89" fmla="*/ 2462 h 3723"/>
                  <a:gd name="T90" fmla="*/ 15 w 638"/>
                  <a:gd name="T91" fmla="*/ 2440 h 3723"/>
                  <a:gd name="T92" fmla="*/ 13 w 638"/>
                  <a:gd name="T93" fmla="*/ 2419 h 3723"/>
                  <a:gd name="T94" fmla="*/ 0 w 638"/>
                  <a:gd name="T95" fmla="*/ 0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8" h="3723">
                    <a:moveTo>
                      <a:pt x="638" y="3723"/>
                    </a:moveTo>
                    <a:lnTo>
                      <a:pt x="616" y="3683"/>
                    </a:lnTo>
                    <a:lnTo>
                      <a:pt x="594" y="3643"/>
                    </a:lnTo>
                    <a:lnTo>
                      <a:pt x="571" y="3603"/>
                    </a:lnTo>
                    <a:lnTo>
                      <a:pt x="548" y="3563"/>
                    </a:lnTo>
                    <a:lnTo>
                      <a:pt x="523" y="3525"/>
                    </a:lnTo>
                    <a:lnTo>
                      <a:pt x="499" y="3486"/>
                    </a:lnTo>
                    <a:lnTo>
                      <a:pt x="473" y="3449"/>
                    </a:lnTo>
                    <a:lnTo>
                      <a:pt x="446" y="3414"/>
                    </a:lnTo>
                    <a:lnTo>
                      <a:pt x="418" y="3379"/>
                    </a:lnTo>
                    <a:lnTo>
                      <a:pt x="389" y="3345"/>
                    </a:lnTo>
                    <a:lnTo>
                      <a:pt x="358" y="3313"/>
                    </a:lnTo>
                    <a:lnTo>
                      <a:pt x="325" y="3282"/>
                    </a:lnTo>
                    <a:lnTo>
                      <a:pt x="309" y="3267"/>
                    </a:lnTo>
                    <a:lnTo>
                      <a:pt x="291" y="3254"/>
                    </a:lnTo>
                    <a:lnTo>
                      <a:pt x="273" y="3239"/>
                    </a:lnTo>
                    <a:lnTo>
                      <a:pt x="256" y="3226"/>
                    </a:lnTo>
                    <a:lnTo>
                      <a:pt x="237" y="3214"/>
                    </a:lnTo>
                    <a:lnTo>
                      <a:pt x="218" y="3201"/>
                    </a:lnTo>
                    <a:lnTo>
                      <a:pt x="198" y="3190"/>
                    </a:lnTo>
                    <a:lnTo>
                      <a:pt x="178" y="3179"/>
                    </a:lnTo>
                    <a:lnTo>
                      <a:pt x="158" y="3167"/>
                    </a:lnTo>
                    <a:lnTo>
                      <a:pt x="139" y="3154"/>
                    </a:lnTo>
                    <a:lnTo>
                      <a:pt x="122" y="3139"/>
                    </a:lnTo>
                    <a:lnTo>
                      <a:pt x="106" y="3122"/>
                    </a:lnTo>
                    <a:lnTo>
                      <a:pt x="93" y="3105"/>
                    </a:lnTo>
                    <a:lnTo>
                      <a:pt x="80" y="3085"/>
                    </a:lnTo>
                    <a:lnTo>
                      <a:pt x="69" y="3065"/>
                    </a:lnTo>
                    <a:lnTo>
                      <a:pt x="60" y="3042"/>
                    </a:lnTo>
                    <a:lnTo>
                      <a:pt x="50" y="3020"/>
                    </a:lnTo>
                    <a:lnTo>
                      <a:pt x="43" y="2996"/>
                    </a:lnTo>
                    <a:lnTo>
                      <a:pt x="37" y="2970"/>
                    </a:lnTo>
                    <a:lnTo>
                      <a:pt x="32" y="2945"/>
                    </a:lnTo>
                    <a:lnTo>
                      <a:pt x="28" y="2919"/>
                    </a:lnTo>
                    <a:lnTo>
                      <a:pt x="23" y="2892"/>
                    </a:lnTo>
                    <a:lnTo>
                      <a:pt x="21" y="2865"/>
                    </a:lnTo>
                    <a:lnTo>
                      <a:pt x="19" y="2837"/>
                    </a:lnTo>
                    <a:lnTo>
                      <a:pt x="16" y="2781"/>
                    </a:lnTo>
                    <a:lnTo>
                      <a:pt x="16" y="2724"/>
                    </a:lnTo>
                    <a:lnTo>
                      <a:pt x="16" y="2668"/>
                    </a:lnTo>
                    <a:lnTo>
                      <a:pt x="17" y="2612"/>
                    </a:lnTo>
                    <a:lnTo>
                      <a:pt x="17" y="2559"/>
                    </a:lnTo>
                    <a:lnTo>
                      <a:pt x="17" y="2509"/>
                    </a:lnTo>
                    <a:lnTo>
                      <a:pt x="17" y="2485"/>
                    </a:lnTo>
                    <a:lnTo>
                      <a:pt x="16" y="2462"/>
                    </a:lnTo>
                    <a:lnTo>
                      <a:pt x="15" y="2440"/>
                    </a:lnTo>
                    <a:lnTo>
                      <a:pt x="13" y="2419"/>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4" name="Freeform 1214"/>
              <p:cNvSpPr>
                <a:spLocks noChangeAspect="1"/>
              </p:cNvSpPr>
              <p:nvPr/>
            </p:nvSpPr>
            <p:spPr bwMode="auto">
              <a:xfrm>
                <a:off x="4434" y="1958"/>
                <a:ext cx="28" cy="48"/>
              </a:xfrm>
              <a:custGeom>
                <a:avLst/>
                <a:gdLst>
                  <a:gd name="T0" fmla="*/ 0 w 625"/>
                  <a:gd name="T1" fmla="*/ 0 h 1076"/>
                  <a:gd name="T2" fmla="*/ 14 w 625"/>
                  <a:gd name="T3" fmla="*/ 23 h 1076"/>
                  <a:gd name="T4" fmla="*/ 27 w 625"/>
                  <a:gd name="T5" fmla="*/ 49 h 1076"/>
                  <a:gd name="T6" fmla="*/ 38 w 625"/>
                  <a:gd name="T7" fmla="*/ 75 h 1076"/>
                  <a:gd name="T8" fmla="*/ 51 w 625"/>
                  <a:gd name="T9" fmla="*/ 101 h 1076"/>
                  <a:gd name="T10" fmla="*/ 63 w 625"/>
                  <a:gd name="T11" fmla="*/ 127 h 1076"/>
                  <a:gd name="T12" fmla="*/ 76 w 625"/>
                  <a:gd name="T13" fmla="*/ 153 h 1076"/>
                  <a:gd name="T14" fmla="*/ 88 w 625"/>
                  <a:gd name="T15" fmla="*/ 178 h 1076"/>
                  <a:gd name="T16" fmla="*/ 102 w 625"/>
                  <a:gd name="T17" fmla="*/ 202 h 1076"/>
                  <a:gd name="T18" fmla="*/ 133 w 625"/>
                  <a:gd name="T19" fmla="*/ 257 h 1076"/>
                  <a:gd name="T20" fmla="*/ 166 w 625"/>
                  <a:gd name="T21" fmla="*/ 312 h 1076"/>
                  <a:gd name="T22" fmla="*/ 201 w 625"/>
                  <a:gd name="T23" fmla="*/ 366 h 1076"/>
                  <a:gd name="T24" fmla="*/ 236 w 625"/>
                  <a:gd name="T25" fmla="*/ 420 h 1076"/>
                  <a:gd name="T26" fmla="*/ 271 w 625"/>
                  <a:gd name="T27" fmla="*/ 476 h 1076"/>
                  <a:gd name="T28" fmla="*/ 307 w 625"/>
                  <a:gd name="T29" fmla="*/ 530 h 1076"/>
                  <a:gd name="T30" fmla="*/ 342 w 625"/>
                  <a:gd name="T31" fmla="*/ 584 h 1076"/>
                  <a:gd name="T32" fmla="*/ 378 w 625"/>
                  <a:gd name="T33" fmla="*/ 639 h 1076"/>
                  <a:gd name="T34" fmla="*/ 412 w 625"/>
                  <a:gd name="T35" fmla="*/ 694 h 1076"/>
                  <a:gd name="T36" fmla="*/ 447 w 625"/>
                  <a:gd name="T37" fmla="*/ 749 h 1076"/>
                  <a:gd name="T38" fmla="*/ 480 w 625"/>
                  <a:gd name="T39" fmla="*/ 803 h 1076"/>
                  <a:gd name="T40" fmla="*/ 512 w 625"/>
                  <a:gd name="T41" fmla="*/ 857 h 1076"/>
                  <a:gd name="T42" fmla="*/ 543 w 625"/>
                  <a:gd name="T43" fmla="*/ 913 h 1076"/>
                  <a:gd name="T44" fmla="*/ 572 w 625"/>
                  <a:gd name="T45" fmla="*/ 967 h 1076"/>
                  <a:gd name="T46" fmla="*/ 600 w 625"/>
                  <a:gd name="T47" fmla="*/ 1021 h 1076"/>
                  <a:gd name="T48" fmla="*/ 625 w 625"/>
                  <a:gd name="T49" fmla="*/ 107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5" h="1076">
                    <a:moveTo>
                      <a:pt x="0" y="0"/>
                    </a:moveTo>
                    <a:lnTo>
                      <a:pt x="14" y="23"/>
                    </a:lnTo>
                    <a:lnTo>
                      <a:pt x="27" y="49"/>
                    </a:lnTo>
                    <a:lnTo>
                      <a:pt x="38" y="75"/>
                    </a:lnTo>
                    <a:lnTo>
                      <a:pt x="51" y="101"/>
                    </a:lnTo>
                    <a:lnTo>
                      <a:pt x="63" y="127"/>
                    </a:lnTo>
                    <a:lnTo>
                      <a:pt x="76" y="153"/>
                    </a:lnTo>
                    <a:lnTo>
                      <a:pt x="88" y="178"/>
                    </a:lnTo>
                    <a:lnTo>
                      <a:pt x="102" y="202"/>
                    </a:lnTo>
                    <a:lnTo>
                      <a:pt x="133" y="257"/>
                    </a:lnTo>
                    <a:lnTo>
                      <a:pt x="166" y="312"/>
                    </a:lnTo>
                    <a:lnTo>
                      <a:pt x="201" y="366"/>
                    </a:lnTo>
                    <a:lnTo>
                      <a:pt x="236" y="420"/>
                    </a:lnTo>
                    <a:lnTo>
                      <a:pt x="271" y="476"/>
                    </a:lnTo>
                    <a:lnTo>
                      <a:pt x="307" y="530"/>
                    </a:lnTo>
                    <a:lnTo>
                      <a:pt x="342" y="584"/>
                    </a:lnTo>
                    <a:lnTo>
                      <a:pt x="378" y="639"/>
                    </a:lnTo>
                    <a:lnTo>
                      <a:pt x="412" y="694"/>
                    </a:lnTo>
                    <a:lnTo>
                      <a:pt x="447" y="749"/>
                    </a:lnTo>
                    <a:lnTo>
                      <a:pt x="480" y="803"/>
                    </a:lnTo>
                    <a:lnTo>
                      <a:pt x="512" y="857"/>
                    </a:lnTo>
                    <a:lnTo>
                      <a:pt x="543" y="913"/>
                    </a:lnTo>
                    <a:lnTo>
                      <a:pt x="572" y="967"/>
                    </a:lnTo>
                    <a:lnTo>
                      <a:pt x="600" y="1021"/>
                    </a:lnTo>
                    <a:lnTo>
                      <a:pt x="625" y="107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225" name="Freeform 1215"/>
              <p:cNvSpPr>
                <a:spLocks noChangeAspect="1"/>
              </p:cNvSpPr>
              <p:nvPr/>
            </p:nvSpPr>
            <p:spPr bwMode="auto">
              <a:xfrm>
                <a:off x="4449" y="1958"/>
                <a:ext cx="13" cy="42"/>
              </a:xfrm>
              <a:custGeom>
                <a:avLst/>
                <a:gdLst>
                  <a:gd name="T0" fmla="*/ 0 w 284"/>
                  <a:gd name="T1" fmla="*/ 0 h 924"/>
                  <a:gd name="T2" fmla="*/ 11 w 284"/>
                  <a:gd name="T3" fmla="*/ 29 h 924"/>
                  <a:gd name="T4" fmla="*/ 22 w 284"/>
                  <a:gd name="T5" fmla="*/ 56 h 924"/>
                  <a:gd name="T6" fmla="*/ 35 w 284"/>
                  <a:gd name="T7" fmla="*/ 85 h 924"/>
                  <a:gd name="T8" fmla="*/ 48 w 284"/>
                  <a:gd name="T9" fmla="*/ 113 h 924"/>
                  <a:gd name="T10" fmla="*/ 75 w 284"/>
                  <a:gd name="T11" fmla="*/ 168 h 924"/>
                  <a:gd name="T12" fmla="*/ 104 w 284"/>
                  <a:gd name="T13" fmla="*/ 223 h 924"/>
                  <a:gd name="T14" fmla="*/ 133 w 284"/>
                  <a:gd name="T15" fmla="*/ 278 h 924"/>
                  <a:gd name="T16" fmla="*/ 161 w 284"/>
                  <a:gd name="T17" fmla="*/ 332 h 924"/>
                  <a:gd name="T18" fmla="*/ 188 w 284"/>
                  <a:gd name="T19" fmla="*/ 388 h 924"/>
                  <a:gd name="T20" fmla="*/ 213 w 284"/>
                  <a:gd name="T21" fmla="*/ 443 h 924"/>
                  <a:gd name="T22" fmla="*/ 225 w 284"/>
                  <a:gd name="T23" fmla="*/ 472 h 924"/>
                  <a:gd name="T24" fmla="*/ 235 w 284"/>
                  <a:gd name="T25" fmla="*/ 500 h 924"/>
                  <a:gd name="T26" fmla="*/ 245 w 284"/>
                  <a:gd name="T27" fmla="*/ 528 h 924"/>
                  <a:gd name="T28" fmla="*/ 255 w 284"/>
                  <a:gd name="T29" fmla="*/ 556 h 924"/>
                  <a:gd name="T30" fmla="*/ 262 w 284"/>
                  <a:gd name="T31" fmla="*/ 586 h 924"/>
                  <a:gd name="T32" fmla="*/ 269 w 284"/>
                  <a:gd name="T33" fmla="*/ 615 h 924"/>
                  <a:gd name="T34" fmla="*/ 274 w 284"/>
                  <a:gd name="T35" fmla="*/ 644 h 924"/>
                  <a:gd name="T36" fmla="*/ 280 w 284"/>
                  <a:gd name="T37" fmla="*/ 673 h 924"/>
                  <a:gd name="T38" fmla="*/ 282 w 284"/>
                  <a:gd name="T39" fmla="*/ 704 h 924"/>
                  <a:gd name="T40" fmla="*/ 284 w 284"/>
                  <a:gd name="T41" fmla="*/ 733 h 924"/>
                  <a:gd name="T42" fmla="*/ 283 w 284"/>
                  <a:gd name="T43" fmla="*/ 764 h 924"/>
                  <a:gd name="T44" fmla="*/ 282 w 284"/>
                  <a:gd name="T45" fmla="*/ 796 h 924"/>
                  <a:gd name="T46" fmla="*/ 277 w 284"/>
                  <a:gd name="T47" fmla="*/ 827 h 924"/>
                  <a:gd name="T48" fmla="*/ 272 w 284"/>
                  <a:gd name="T49" fmla="*/ 860 h 924"/>
                  <a:gd name="T50" fmla="*/ 264 w 284"/>
                  <a:gd name="T51" fmla="*/ 891 h 924"/>
                  <a:gd name="T52" fmla="*/ 255 w 284"/>
                  <a:gd name="T53" fmla="*/ 924 h 924"/>
                  <a:gd name="T54" fmla="*/ 241 w 284"/>
                  <a:gd name="T55" fmla="*/ 891 h 924"/>
                  <a:gd name="T56" fmla="*/ 229 w 284"/>
                  <a:gd name="T57" fmla="*/ 858 h 924"/>
                  <a:gd name="T58" fmla="*/ 219 w 284"/>
                  <a:gd name="T59" fmla="*/ 823 h 924"/>
                  <a:gd name="T60" fmla="*/ 209 w 284"/>
                  <a:gd name="T61" fmla="*/ 788 h 924"/>
                  <a:gd name="T62" fmla="*/ 192 w 284"/>
                  <a:gd name="T63" fmla="*/ 717 h 924"/>
                  <a:gd name="T64" fmla="*/ 176 w 284"/>
                  <a:gd name="T65" fmla="*/ 646 h 924"/>
                  <a:gd name="T66" fmla="*/ 168 w 284"/>
                  <a:gd name="T67" fmla="*/ 610 h 924"/>
                  <a:gd name="T68" fmla="*/ 160 w 284"/>
                  <a:gd name="T69" fmla="*/ 575 h 924"/>
                  <a:gd name="T70" fmla="*/ 151 w 284"/>
                  <a:gd name="T71" fmla="*/ 540 h 924"/>
                  <a:gd name="T72" fmla="*/ 141 w 284"/>
                  <a:gd name="T73" fmla="*/ 505 h 924"/>
                  <a:gd name="T74" fmla="*/ 131 w 284"/>
                  <a:gd name="T75" fmla="*/ 470 h 924"/>
                  <a:gd name="T76" fmla="*/ 118 w 284"/>
                  <a:gd name="T77" fmla="*/ 435 h 924"/>
                  <a:gd name="T78" fmla="*/ 104 w 284"/>
                  <a:gd name="T79" fmla="*/ 401 h 924"/>
                  <a:gd name="T80" fmla="*/ 88 w 284"/>
                  <a:gd name="T81" fmla="*/ 367 h 924"/>
                  <a:gd name="T82" fmla="*/ 0 w 284"/>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4">
                    <a:moveTo>
                      <a:pt x="0" y="0"/>
                    </a:moveTo>
                    <a:lnTo>
                      <a:pt x="11" y="29"/>
                    </a:lnTo>
                    <a:lnTo>
                      <a:pt x="22" y="56"/>
                    </a:lnTo>
                    <a:lnTo>
                      <a:pt x="35" y="85"/>
                    </a:lnTo>
                    <a:lnTo>
                      <a:pt x="48" y="113"/>
                    </a:lnTo>
                    <a:lnTo>
                      <a:pt x="75" y="168"/>
                    </a:lnTo>
                    <a:lnTo>
                      <a:pt x="104" y="223"/>
                    </a:lnTo>
                    <a:lnTo>
                      <a:pt x="133" y="278"/>
                    </a:lnTo>
                    <a:lnTo>
                      <a:pt x="161" y="332"/>
                    </a:lnTo>
                    <a:lnTo>
                      <a:pt x="188" y="388"/>
                    </a:lnTo>
                    <a:lnTo>
                      <a:pt x="213" y="443"/>
                    </a:lnTo>
                    <a:lnTo>
                      <a:pt x="225" y="472"/>
                    </a:lnTo>
                    <a:lnTo>
                      <a:pt x="235" y="500"/>
                    </a:lnTo>
                    <a:lnTo>
                      <a:pt x="245" y="528"/>
                    </a:lnTo>
                    <a:lnTo>
                      <a:pt x="255" y="556"/>
                    </a:lnTo>
                    <a:lnTo>
                      <a:pt x="262" y="586"/>
                    </a:lnTo>
                    <a:lnTo>
                      <a:pt x="269" y="615"/>
                    </a:lnTo>
                    <a:lnTo>
                      <a:pt x="274" y="644"/>
                    </a:lnTo>
                    <a:lnTo>
                      <a:pt x="280" y="673"/>
                    </a:lnTo>
                    <a:lnTo>
                      <a:pt x="282" y="704"/>
                    </a:lnTo>
                    <a:lnTo>
                      <a:pt x="284" y="733"/>
                    </a:lnTo>
                    <a:lnTo>
                      <a:pt x="283" y="764"/>
                    </a:lnTo>
                    <a:lnTo>
                      <a:pt x="282" y="796"/>
                    </a:lnTo>
                    <a:lnTo>
                      <a:pt x="277" y="827"/>
                    </a:lnTo>
                    <a:lnTo>
                      <a:pt x="272" y="860"/>
                    </a:lnTo>
                    <a:lnTo>
                      <a:pt x="264" y="891"/>
                    </a:lnTo>
                    <a:lnTo>
                      <a:pt x="255" y="924"/>
                    </a:lnTo>
                    <a:lnTo>
                      <a:pt x="241" y="891"/>
                    </a:lnTo>
                    <a:lnTo>
                      <a:pt x="229" y="858"/>
                    </a:lnTo>
                    <a:lnTo>
                      <a:pt x="219" y="823"/>
                    </a:lnTo>
                    <a:lnTo>
                      <a:pt x="209" y="788"/>
                    </a:lnTo>
                    <a:lnTo>
                      <a:pt x="192" y="717"/>
                    </a:lnTo>
                    <a:lnTo>
                      <a:pt x="176" y="646"/>
                    </a:lnTo>
                    <a:lnTo>
                      <a:pt x="168" y="610"/>
                    </a:lnTo>
                    <a:lnTo>
                      <a:pt x="160" y="575"/>
                    </a:lnTo>
                    <a:lnTo>
                      <a:pt x="151" y="540"/>
                    </a:lnTo>
                    <a:lnTo>
                      <a:pt x="141" y="505"/>
                    </a:lnTo>
                    <a:lnTo>
                      <a:pt x="131" y="470"/>
                    </a:lnTo>
                    <a:lnTo>
                      <a:pt x="118" y="435"/>
                    </a:lnTo>
                    <a:lnTo>
                      <a:pt x="104" y="401"/>
                    </a:lnTo>
                    <a:lnTo>
                      <a:pt x="88" y="36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26" name="Freeform 1216"/>
              <p:cNvSpPr>
                <a:spLocks noChangeAspect="1"/>
              </p:cNvSpPr>
              <p:nvPr/>
            </p:nvSpPr>
            <p:spPr bwMode="auto">
              <a:xfrm>
                <a:off x="4449" y="1958"/>
                <a:ext cx="13" cy="42"/>
              </a:xfrm>
              <a:custGeom>
                <a:avLst/>
                <a:gdLst>
                  <a:gd name="T0" fmla="*/ 0 w 284"/>
                  <a:gd name="T1" fmla="*/ 0 h 924"/>
                  <a:gd name="T2" fmla="*/ 11 w 284"/>
                  <a:gd name="T3" fmla="*/ 29 h 924"/>
                  <a:gd name="T4" fmla="*/ 22 w 284"/>
                  <a:gd name="T5" fmla="*/ 56 h 924"/>
                  <a:gd name="T6" fmla="*/ 35 w 284"/>
                  <a:gd name="T7" fmla="*/ 85 h 924"/>
                  <a:gd name="T8" fmla="*/ 48 w 284"/>
                  <a:gd name="T9" fmla="*/ 113 h 924"/>
                  <a:gd name="T10" fmla="*/ 75 w 284"/>
                  <a:gd name="T11" fmla="*/ 168 h 924"/>
                  <a:gd name="T12" fmla="*/ 104 w 284"/>
                  <a:gd name="T13" fmla="*/ 223 h 924"/>
                  <a:gd name="T14" fmla="*/ 133 w 284"/>
                  <a:gd name="T15" fmla="*/ 278 h 924"/>
                  <a:gd name="T16" fmla="*/ 161 w 284"/>
                  <a:gd name="T17" fmla="*/ 332 h 924"/>
                  <a:gd name="T18" fmla="*/ 188 w 284"/>
                  <a:gd name="T19" fmla="*/ 388 h 924"/>
                  <a:gd name="T20" fmla="*/ 213 w 284"/>
                  <a:gd name="T21" fmla="*/ 443 h 924"/>
                  <a:gd name="T22" fmla="*/ 225 w 284"/>
                  <a:gd name="T23" fmla="*/ 472 h 924"/>
                  <a:gd name="T24" fmla="*/ 235 w 284"/>
                  <a:gd name="T25" fmla="*/ 500 h 924"/>
                  <a:gd name="T26" fmla="*/ 245 w 284"/>
                  <a:gd name="T27" fmla="*/ 528 h 924"/>
                  <a:gd name="T28" fmla="*/ 255 w 284"/>
                  <a:gd name="T29" fmla="*/ 556 h 924"/>
                  <a:gd name="T30" fmla="*/ 262 w 284"/>
                  <a:gd name="T31" fmla="*/ 586 h 924"/>
                  <a:gd name="T32" fmla="*/ 269 w 284"/>
                  <a:gd name="T33" fmla="*/ 615 h 924"/>
                  <a:gd name="T34" fmla="*/ 274 w 284"/>
                  <a:gd name="T35" fmla="*/ 644 h 924"/>
                  <a:gd name="T36" fmla="*/ 280 w 284"/>
                  <a:gd name="T37" fmla="*/ 673 h 924"/>
                  <a:gd name="T38" fmla="*/ 282 w 284"/>
                  <a:gd name="T39" fmla="*/ 704 h 924"/>
                  <a:gd name="T40" fmla="*/ 284 w 284"/>
                  <a:gd name="T41" fmla="*/ 733 h 924"/>
                  <a:gd name="T42" fmla="*/ 283 w 284"/>
                  <a:gd name="T43" fmla="*/ 764 h 924"/>
                  <a:gd name="T44" fmla="*/ 282 w 284"/>
                  <a:gd name="T45" fmla="*/ 796 h 924"/>
                  <a:gd name="T46" fmla="*/ 277 w 284"/>
                  <a:gd name="T47" fmla="*/ 827 h 924"/>
                  <a:gd name="T48" fmla="*/ 272 w 284"/>
                  <a:gd name="T49" fmla="*/ 860 h 924"/>
                  <a:gd name="T50" fmla="*/ 264 w 284"/>
                  <a:gd name="T51" fmla="*/ 891 h 924"/>
                  <a:gd name="T52" fmla="*/ 255 w 284"/>
                  <a:gd name="T53" fmla="*/ 924 h 924"/>
                  <a:gd name="T54" fmla="*/ 241 w 284"/>
                  <a:gd name="T55" fmla="*/ 891 h 924"/>
                  <a:gd name="T56" fmla="*/ 229 w 284"/>
                  <a:gd name="T57" fmla="*/ 858 h 924"/>
                  <a:gd name="T58" fmla="*/ 219 w 284"/>
                  <a:gd name="T59" fmla="*/ 823 h 924"/>
                  <a:gd name="T60" fmla="*/ 209 w 284"/>
                  <a:gd name="T61" fmla="*/ 788 h 924"/>
                  <a:gd name="T62" fmla="*/ 192 w 284"/>
                  <a:gd name="T63" fmla="*/ 717 h 924"/>
                  <a:gd name="T64" fmla="*/ 176 w 284"/>
                  <a:gd name="T65" fmla="*/ 646 h 924"/>
                  <a:gd name="T66" fmla="*/ 168 w 284"/>
                  <a:gd name="T67" fmla="*/ 610 h 924"/>
                  <a:gd name="T68" fmla="*/ 160 w 284"/>
                  <a:gd name="T69" fmla="*/ 575 h 924"/>
                  <a:gd name="T70" fmla="*/ 151 w 284"/>
                  <a:gd name="T71" fmla="*/ 540 h 924"/>
                  <a:gd name="T72" fmla="*/ 141 w 284"/>
                  <a:gd name="T73" fmla="*/ 505 h 924"/>
                  <a:gd name="T74" fmla="*/ 131 w 284"/>
                  <a:gd name="T75" fmla="*/ 470 h 924"/>
                  <a:gd name="T76" fmla="*/ 118 w 284"/>
                  <a:gd name="T77" fmla="*/ 435 h 924"/>
                  <a:gd name="T78" fmla="*/ 104 w 284"/>
                  <a:gd name="T79" fmla="*/ 401 h 924"/>
                  <a:gd name="T80" fmla="*/ 88 w 284"/>
                  <a:gd name="T81" fmla="*/ 367 h 924"/>
                  <a:gd name="T82" fmla="*/ 0 w 284"/>
                  <a:gd name="T83"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 h="924">
                    <a:moveTo>
                      <a:pt x="0" y="0"/>
                    </a:moveTo>
                    <a:lnTo>
                      <a:pt x="11" y="29"/>
                    </a:lnTo>
                    <a:lnTo>
                      <a:pt x="22" y="56"/>
                    </a:lnTo>
                    <a:lnTo>
                      <a:pt x="35" y="85"/>
                    </a:lnTo>
                    <a:lnTo>
                      <a:pt x="48" y="113"/>
                    </a:lnTo>
                    <a:lnTo>
                      <a:pt x="75" y="168"/>
                    </a:lnTo>
                    <a:lnTo>
                      <a:pt x="104" y="223"/>
                    </a:lnTo>
                    <a:lnTo>
                      <a:pt x="133" y="278"/>
                    </a:lnTo>
                    <a:lnTo>
                      <a:pt x="161" y="332"/>
                    </a:lnTo>
                    <a:lnTo>
                      <a:pt x="188" y="388"/>
                    </a:lnTo>
                    <a:lnTo>
                      <a:pt x="213" y="443"/>
                    </a:lnTo>
                    <a:lnTo>
                      <a:pt x="225" y="472"/>
                    </a:lnTo>
                    <a:lnTo>
                      <a:pt x="235" y="500"/>
                    </a:lnTo>
                    <a:lnTo>
                      <a:pt x="245" y="528"/>
                    </a:lnTo>
                    <a:lnTo>
                      <a:pt x="255" y="556"/>
                    </a:lnTo>
                    <a:lnTo>
                      <a:pt x="262" y="586"/>
                    </a:lnTo>
                    <a:lnTo>
                      <a:pt x="269" y="615"/>
                    </a:lnTo>
                    <a:lnTo>
                      <a:pt x="274" y="644"/>
                    </a:lnTo>
                    <a:lnTo>
                      <a:pt x="280" y="673"/>
                    </a:lnTo>
                    <a:lnTo>
                      <a:pt x="282" y="704"/>
                    </a:lnTo>
                    <a:lnTo>
                      <a:pt x="284" y="733"/>
                    </a:lnTo>
                    <a:lnTo>
                      <a:pt x="283" y="764"/>
                    </a:lnTo>
                    <a:lnTo>
                      <a:pt x="282" y="796"/>
                    </a:lnTo>
                    <a:lnTo>
                      <a:pt x="277" y="827"/>
                    </a:lnTo>
                    <a:lnTo>
                      <a:pt x="272" y="860"/>
                    </a:lnTo>
                    <a:lnTo>
                      <a:pt x="264" y="891"/>
                    </a:lnTo>
                    <a:lnTo>
                      <a:pt x="255" y="924"/>
                    </a:lnTo>
                    <a:lnTo>
                      <a:pt x="241" y="891"/>
                    </a:lnTo>
                    <a:lnTo>
                      <a:pt x="229" y="858"/>
                    </a:lnTo>
                    <a:lnTo>
                      <a:pt x="219" y="823"/>
                    </a:lnTo>
                    <a:lnTo>
                      <a:pt x="209" y="788"/>
                    </a:lnTo>
                    <a:lnTo>
                      <a:pt x="192" y="717"/>
                    </a:lnTo>
                    <a:lnTo>
                      <a:pt x="176" y="646"/>
                    </a:lnTo>
                    <a:lnTo>
                      <a:pt x="168" y="610"/>
                    </a:lnTo>
                    <a:lnTo>
                      <a:pt x="160" y="575"/>
                    </a:lnTo>
                    <a:lnTo>
                      <a:pt x="151" y="540"/>
                    </a:lnTo>
                    <a:lnTo>
                      <a:pt x="141" y="505"/>
                    </a:lnTo>
                    <a:lnTo>
                      <a:pt x="131" y="470"/>
                    </a:lnTo>
                    <a:lnTo>
                      <a:pt x="118" y="435"/>
                    </a:lnTo>
                    <a:lnTo>
                      <a:pt x="104" y="401"/>
                    </a:lnTo>
                    <a:lnTo>
                      <a:pt x="88" y="367"/>
                    </a:lnTo>
                    <a:lnTo>
                      <a:pt x="0" y="0"/>
                    </a:lnTo>
                    <a:close/>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23" name="Group 1217"/>
            <p:cNvGrpSpPr>
              <a:grpSpLocks noChangeAspect="1"/>
            </p:cNvGrpSpPr>
            <p:nvPr/>
          </p:nvGrpSpPr>
          <p:grpSpPr bwMode="auto">
            <a:xfrm rot="-6062269">
              <a:off x="3735" y="2527"/>
              <a:ext cx="170" cy="439"/>
              <a:chOff x="3794" y="2018"/>
              <a:chExt cx="311" cy="664"/>
            </a:xfrm>
          </p:grpSpPr>
          <p:sp>
            <p:nvSpPr>
              <p:cNvPr id="60" name="Freeform 1218"/>
              <p:cNvSpPr>
                <a:spLocks noChangeAspect="1"/>
              </p:cNvSpPr>
              <p:nvPr/>
            </p:nvSpPr>
            <p:spPr bwMode="auto">
              <a:xfrm>
                <a:off x="3913" y="2151"/>
                <a:ext cx="47" cy="107"/>
              </a:xfrm>
              <a:custGeom>
                <a:avLst/>
                <a:gdLst>
                  <a:gd name="T0" fmla="*/ 0 w 1119"/>
                  <a:gd name="T1" fmla="*/ 2555 h 2555"/>
                  <a:gd name="T2" fmla="*/ 19 w 1119"/>
                  <a:gd name="T3" fmla="*/ 2523 h 2555"/>
                  <a:gd name="T4" fmla="*/ 37 w 1119"/>
                  <a:gd name="T5" fmla="*/ 2488 h 2555"/>
                  <a:gd name="T6" fmla="*/ 55 w 1119"/>
                  <a:gd name="T7" fmla="*/ 2454 h 2555"/>
                  <a:gd name="T8" fmla="*/ 71 w 1119"/>
                  <a:gd name="T9" fmla="*/ 2419 h 2555"/>
                  <a:gd name="T10" fmla="*/ 87 w 1119"/>
                  <a:gd name="T11" fmla="*/ 2384 h 2555"/>
                  <a:gd name="T12" fmla="*/ 103 w 1119"/>
                  <a:gd name="T13" fmla="*/ 2348 h 2555"/>
                  <a:gd name="T14" fmla="*/ 118 w 1119"/>
                  <a:gd name="T15" fmla="*/ 2311 h 2555"/>
                  <a:gd name="T16" fmla="*/ 133 w 1119"/>
                  <a:gd name="T17" fmla="*/ 2274 h 2555"/>
                  <a:gd name="T18" fmla="*/ 161 w 1119"/>
                  <a:gd name="T19" fmla="*/ 2199 h 2555"/>
                  <a:gd name="T20" fmla="*/ 187 w 1119"/>
                  <a:gd name="T21" fmla="*/ 2123 h 2555"/>
                  <a:gd name="T22" fmla="*/ 212 w 1119"/>
                  <a:gd name="T23" fmla="*/ 2046 h 2555"/>
                  <a:gd name="T24" fmla="*/ 235 w 1119"/>
                  <a:gd name="T25" fmla="*/ 1968 h 2555"/>
                  <a:gd name="T26" fmla="*/ 258 w 1119"/>
                  <a:gd name="T27" fmla="*/ 1890 h 2555"/>
                  <a:gd name="T28" fmla="*/ 281 w 1119"/>
                  <a:gd name="T29" fmla="*/ 1813 h 2555"/>
                  <a:gd name="T30" fmla="*/ 303 w 1119"/>
                  <a:gd name="T31" fmla="*/ 1737 h 2555"/>
                  <a:gd name="T32" fmla="*/ 326 w 1119"/>
                  <a:gd name="T33" fmla="*/ 1662 h 2555"/>
                  <a:gd name="T34" fmla="*/ 350 w 1119"/>
                  <a:gd name="T35" fmla="*/ 1588 h 2555"/>
                  <a:gd name="T36" fmla="*/ 375 w 1119"/>
                  <a:gd name="T37" fmla="*/ 1517 h 2555"/>
                  <a:gd name="T38" fmla="*/ 387 w 1119"/>
                  <a:gd name="T39" fmla="*/ 1481 h 2555"/>
                  <a:gd name="T40" fmla="*/ 401 w 1119"/>
                  <a:gd name="T41" fmla="*/ 1447 h 2555"/>
                  <a:gd name="T42" fmla="*/ 414 w 1119"/>
                  <a:gd name="T43" fmla="*/ 1414 h 2555"/>
                  <a:gd name="T44" fmla="*/ 428 w 1119"/>
                  <a:gd name="T45" fmla="*/ 1381 h 2555"/>
                  <a:gd name="T46" fmla="*/ 458 w 1119"/>
                  <a:gd name="T47" fmla="*/ 1314 h 2555"/>
                  <a:gd name="T48" fmla="*/ 487 w 1119"/>
                  <a:gd name="T49" fmla="*/ 1247 h 2555"/>
                  <a:gd name="T50" fmla="*/ 515 w 1119"/>
                  <a:gd name="T51" fmla="*/ 1180 h 2555"/>
                  <a:gd name="T52" fmla="*/ 542 w 1119"/>
                  <a:gd name="T53" fmla="*/ 1114 h 2555"/>
                  <a:gd name="T54" fmla="*/ 568 w 1119"/>
                  <a:gd name="T55" fmla="*/ 1049 h 2555"/>
                  <a:gd name="T56" fmla="*/ 593 w 1119"/>
                  <a:gd name="T57" fmla="*/ 983 h 2555"/>
                  <a:gd name="T58" fmla="*/ 617 w 1119"/>
                  <a:gd name="T59" fmla="*/ 920 h 2555"/>
                  <a:gd name="T60" fmla="*/ 641 w 1119"/>
                  <a:gd name="T61" fmla="*/ 858 h 2555"/>
                  <a:gd name="T62" fmla="*/ 665 w 1119"/>
                  <a:gd name="T63" fmla="*/ 797 h 2555"/>
                  <a:gd name="T64" fmla="*/ 689 w 1119"/>
                  <a:gd name="T65" fmla="*/ 738 h 2555"/>
                  <a:gd name="T66" fmla="*/ 713 w 1119"/>
                  <a:gd name="T67" fmla="*/ 681 h 2555"/>
                  <a:gd name="T68" fmla="*/ 737 w 1119"/>
                  <a:gd name="T69" fmla="*/ 626 h 2555"/>
                  <a:gd name="T70" fmla="*/ 762 w 1119"/>
                  <a:gd name="T71" fmla="*/ 573 h 2555"/>
                  <a:gd name="T72" fmla="*/ 788 w 1119"/>
                  <a:gd name="T73" fmla="*/ 522 h 2555"/>
                  <a:gd name="T74" fmla="*/ 801 w 1119"/>
                  <a:gd name="T75" fmla="*/ 497 h 2555"/>
                  <a:gd name="T76" fmla="*/ 815 w 1119"/>
                  <a:gd name="T77" fmla="*/ 473 h 2555"/>
                  <a:gd name="T78" fmla="*/ 828 w 1119"/>
                  <a:gd name="T79" fmla="*/ 450 h 2555"/>
                  <a:gd name="T80" fmla="*/ 843 w 1119"/>
                  <a:gd name="T81" fmla="*/ 428 h 2555"/>
                  <a:gd name="T82" fmla="*/ 865 w 1119"/>
                  <a:gd name="T83" fmla="*/ 395 h 2555"/>
                  <a:gd name="T84" fmla="*/ 886 w 1119"/>
                  <a:gd name="T85" fmla="*/ 364 h 2555"/>
                  <a:gd name="T86" fmla="*/ 904 w 1119"/>
                  <a:gd name="T87" fmla="*/ 334 h 2555"/>
                  <a:gd name="T88" fmla="*/ 921 w 1119"/>
                  <a:gd name="T89" fmla="*/ 305 h 2555"/>
                  <a:gd name="T90" fmla="*/ 952 w 1119"/>
                  <a:gd name="T91" fmla="*/ 251 h 2555"/>
                  <a:gd name="T92" fmla="*/ 981 w 1119"/>
                  <a:gd name="T93" fmla="*/ 199 h 2555"/>
                  <a:gd name="T94" fmla="*/ 995 w 1119"/>
                  <a:gd name="T95" fmla="*/ 174 h 2555"/>
                  <a:gd name="T96" fmla="*/ 1010 w 1119"/>
                  <a:gd name="T97" fmla="*/ 149 h 2555"/>
                  <a:gd name="T98" fmla="*/ 1025 w 1119"/>
                  <a:gd name="T99" fmla="*/ 125 h 2555"/>
                  <a:gd name="T100" fmla="*/ 1041 w 1119"/>
                  <a:gd name="T101" fmla="*/ 101 h 2555"/>
                  <a:gd name="T102" fmla="*/ 1058 w 1119"/>
                  <a:gd name="T103" fmla="*/ 76 h 2555"/>
                  <a:gd name="T104" fmla="*/ 1077 w 1119"/>
                  <a:gd name="T105" fmla="*/ 51 h 2555"/>
                  <a:gd name="T106" fmla="*/ 1097 w 1119"/>
                  <a:gd name="T107" fmla="*/ 26 h 2555"/>
                  <a:gd name="T108" fmla="*/ 1119 w 1119"/>
                  <a:gd name="T109" fmla="*/ 0 h 2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9" h="2555">
                    <a:moveTo>
                      <a:pt x="0" y="2555"/>
                    </a:moveTo>
                    <a:lnTo>
                      <a:pt x="19" y="2523"/>
                    </a:lnTo>
                    <a:lnTo>
                      <a:pt x="37" y="2488"/>
                    </a:lnTo>
                    <a:lnTo>
                      <a:pt x="55" y="2454"/>
                    </a:lnTo>
                    <a:lnTo>
                      <a:pt x="71" y="2419"/>
                    </a:lnTo>
                    <a:lnTo>
                      <a:pt x="87" y="2384"/>
                    </a:lnTo>
                    <a:lnTo>
                      <a:pt x="103" y="2348"/>
                    </a:lnTo>
                    <a:lnTo>
                      <a:pt x="118" y="2311"/>
                    </a:lnTo>
                    <a:lnTo>
                      <a:pt x="133" y="2274"/>
                    </a:lnTo>
                    <a:lnTo>
                      <a:pt x="161" y="2199"/>
                    </a:lnTo>
                    <a:lnTo>
                      <a:pt x="187" y="2123"/>
                    </a:lnTo>
                    <a:lnTo>
                      <a:pt x="212" y="2046"/>
                    </a:lnTo>
                    <a:lnTo>
                      <a:pt x="235" y="1968"/>
                    </a:lnTo>
                    <a:lnTo>
                      <a:pt x="258" y="1890"/>
                    </a:lnTo>
                    <a:lnTo>
                      <a:pt x="281" y="1813"/>
                    </a:lnTo>
                    <a:lnTo>
                      <a:pt x="303" y="1737"/>
                    </a:lnTo>
                    <a:lnTo>
                      <a:pt x="326" y="1662"/>
                    </a:lnTo>
                    <a:lnTo>
                      <a:pt x="350" y="1588"/>
                    </a:lnTo>
                    <a:lnTo>
                      <a:pt x="375" y="1517"/>
                    </a:lnTo>
                    <a:lnTo>
                      <a:pt x="387" y="1481"/>
                    </a:lnTo>
                    <a:lnTo>
                      <a:pt x="401" y="1447"/>
                    </a:lnTo>
                    <a:lnTo>
                      <a:pt x="414" y="1414"/>
                    </a:lnTo>
                    <a:lnTo>
                      <a:pt x="428" y="1381"/>
                    </a:lnTo>
                    <a:lnTo>
                      <a:pt x="458" y="1314"/>
                    </a:lnTo>
                    <a:lnTo>
                      <a:pt x="487" y="1247"/>
                    </a:lnTo>
                    <a:lnTo>
                      <a:pt x="515" y="1180"/>
                    </a:lnTo>
                    <a:lnTo>
                      <a:pt x="542" y="1114"/>
                    </a:lnTo>
                    <a:lnTo>
                      <a:pt x="568" y="1049"/>
                    </a:lnTo>
                    <a:lnTo>
                      <a:pt x="593" y="983"/>
                    </a:lnTo>
                    <a:lnTo>
                      <a:pt x="617" y="920"/>
                    </a:lnTo>
                    <a:lnTo>
                      <a:pt x="641" y="858"/>
                    </a:lnTo>
                    <a:lnTo>
                      <a:pt x="665" y="797"/>
                    </a:lnTo>
                    <a:lnTo>
                      <a:pt x="689" y="738"/>
                    </a:lnTo>
                    <a:lnTo>
                      <a:pt x="713" y="681"/>
                    </a:lnTo>
                    <a:lnTo>
                      <a:pt x="737" y="626"/>
                    </a:lnTo>
                    <a:lnTo>
                      <a:pt x="762" y="573"/>
                    </a:lnTo>
                    <a:lnTo>
                      <a:pt x="788" y="522"/>
                    </a:lnTo>
                    <a:lnTo>
                      <a:pt x="801" y="497"/>
                    </a:lnTo>
                    <a:lnTo>
                      <a:pt x="815" y="473"/>
                    </a:lnTo>
                    <a:lnTo>
                      <a:pt x="828" y="450"/>
                    </a:lnTo>
                    <a:lnTo>
                      <a:pt x="843" y="428"/>
                    </a:lnTo>
                    <a:lnTo>
                      <a:pt x="865" y="395"/>
                    </a:lnTo>
                    <a:lnTo>
                      <a:pt x="886" y="364"/>
                    </a:lnTo>
                    <a:lnTo>
                      <a:pt x="904" y="334"/>
                    </a:lnTo>
                    <a:lnTo>
                      <a:pt x="921" y="305"/>
                    </a:lnTo>
                    <a:lnTo>
                      <a:pt x="952" y="251"/>
                    </a:lnTo>
                    <a:lnTo>
                      <a:pt x="981" y="199"/>
                    </a:lnTo>
                    <a:lnTo>
                      <a:pt x="995" y="174"/>
                    </a:lnTo>
                    <a:lnTo>
                      <a:pt x="1010" y="149"/>
                    </a:lnTo>
                    <a:lnTo>
                      <a:pt x="1025" y="125"/>
                    </a:lnTo>
                    <a:lnTo>
                      <a:pt x="1041" y="101"/>
                    </a:lnTo>
                    <a:lnTo>
                      <a:pt x="1058" y="76"/>
                    </a:lnTo>
                    <a:lnTo>
                      <a:pt x="1077" y="51"/>
                    </a:lnTo>
                    <a:lnTo>
                      <a:pt x="1097" y="26"/>
                    </a:lnTo>
                    <a:lnTo>
                      <a:pt x="1119"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1" name="Freeform 1219"/>
              <p:cNvSpPr>
                <a:spLocks noChangeAspect="1"/>
              </p:cNvSpPr>
              <p:nvPr/>
            </p:nvSpPr>
            <p:spPr bwMode="auto">
              <a:xfrm>
                <a:off x="3795" y="2269"/>
                <a:ext cx="110" cy="375"/>
              </a:xfrm>
              <a:custGeom>
                <a:avLst/>
                <a:gdLst>
                  <a:gd name="T0" fmla="*/ 18 w 2640"/>
                  <a:gd name="T1" fmla="*/ 8972 h 9016"/>
                  <a:gd name="T2" fmla="*/ 54 w 2640"/>
                  <a:gd name="T3" fmla="*/ 8865 h 9016"/>
                  <a:gd name="T4" fmla="*/ 108 w 2640"/>
                  <a:gd name="T5" fmla="*/ 8672 h 9016"/>
                  <a:gd name="T6" fmla="*/ 164 w 2640"/>
                  <a:gd name="T7" fmla="*/ 8466 h 9016"/>
                  <a:gd name="T8" fmla="*/ 218 w 2640"/>
                  <a:gd name="T9" fmla="*/ 8269 h 9016"/>
                  <a:gd name="T10" fmla="*/ 263 w 2640"/>
                  <a:gd name="T11" fmla="*/ 8130 h 9016"/>
                  <a:gd name="T12" fmla="*/ 290 w 2640"/>
                  <a:gd name="T13" fmla="*/ 8064 h 9016"/>
                  <a:gd name="T14" fmla="*/ 337 w 2640"/>
                  <a:gd name="T15" fmla="*/ 7969 h 9016"/>
                  <a:gd name="T16" fmla="*/ 370 w 2640"/>
                  <a:gd name="T17" fmla="*/ 7872 h 9016"/>
                  <a:gd name="T18" fmla="*/ 404 w 2640"/>
                  <a:gd name="T19" fmla="*/ 7738 h 9016"/>
                  <a:gd name="T20" fmla="*/ 437 w 2640"/>
                  <a:gd name="T21" fmla="*/ 7597 h 9016"/>
                  <a:gd name="T22" fmla="*/ 474 w 2640"/>
                  <a:gd name="T23" fmla="*/ 7469 h 9016"/>
                  <a:gd name="T24" fmla="*/ 552 w 2640"/>
                  <a:gd name="T25" fmla="*/ 7232 h 9016"/>
                  <a:gd name="T26" fmla="*/ 653 w 2640"/>
                  <a:gd name="T27" fmla="*/ 6930 h 9016"/>
                  <a:gd name="T28" fmla="*/ 763 w 2640"/>
                  <a:gd name="T29" fmla="*/ 6612 h 9016"/>
                  <a:gd name="T30" fmla="*/ 869 w 2640"/>
                  <a:gd name="T31" fmla="*/ 6330 h 9016"/>
                  <a:gd name="T32" fmla="*/ 929 w 2640"/>
                  <a:gd name="T33" fmla="*/ 6184 h 9016"/>
                  <a:gd name="T34" fmla="*/ 975 w 2640"/>
                  <a:gd name="T35" fmla="*/ 6083 h 9016"/>
                  <a:gd name="T36" fmla="*/ 1037 w 2640"/>
                  <a:gd name="T37" fmla="*/ 5937 h 9016"/>
                  <a:gd name="T38" fmla="*/ 1150 w 2640"/>
                  <a:gd name="T39" fmla="*/ 5638 h 9016"/>
                  <a:gd name="T40" fmla="*/ 1256 w 2640"/>
                  <a:gd name="T41" fmla="*/ 5334 h 9016"/>
                  <a:gd name="T42" fmla="*/ 1359 w 2640"/>
                  <a:gd name="T43" fmla="*/ 5026 h 9016"/>
                  <a:gd name="T44" fmla="*/ 1468 w 2640"/>
                  <a:gd name="T45" fmla="*/ 4719 h 9016"/>
                  <a:gd name="T46" fmla="*/ 1563 w 2640"/>
                  <a:gd name="T47" fmla="*/ 4473 h 9016"/>
                  <a:gd name="T48" fmla="*/ 1606 w 2640"/>
                  <a:gd name="T49" fmla="*/ 4342 h 9016"/>
                  <a:gd name="T50" fmla="*/ 1644 w 2640"/>
                  <a:gd name="T51" fmla="*/ 4199 h 9016"/>
                  <a:gd name="T52" fmla="*/ 1681 w 2640"/>
                  <a:gd name="T53" fmla="*/ 4046 h 9016"/>
                  <a:gd name="T54" fmla="*/ 1717 w 2640"/>
                  <a:gd name="T55" fmla="*/ 3880 h 9016"/>
                  <a:gd name="T56" fmla="*/ 1755 w 2640"/>
                  <a:gd name="T57" fmla="*/ 3700 h 9016"/>
                  <a:gd name="T58" fmla="*/ 1883 w 2640"/>
                  <a:gd name="T59" fmla="*/ 3305 h 9016"/>
                  <a:gd name="T60" fmla="*/ 1978 w 2640"/>
                  <a:gd name="T61" fmla="*/ 3061 h 9016"/>
                  <a:gd name="T62" fmla="*/ 2055 w 2640"/>
                  <a:gd name="T63" fmla="*/ 2836 h 9016"/>
                  <a:gd name="T64" fmla="*/ 2119 w 2640"/>
                  <a:gd name="T65" fmla="*/ 2623 h 9016"/>
                  <a:gd name="T66" fmla="*/ 2172 w 2640"/>
                  <a:gd name="T67" fmla="*/ 2419 h 9016"/>
                  <a:gd name="T68" fmla="*/ 2216 w 2640"/>
                  <a:gd name="T69" fmla="*/ 2216 h 9016"/>
                  <a:gd name="T70" fmla="*/ 2256 w 2640"/>
                  <a:gd name="T71" fmla="*/ 2009 h 9016"/>
                  <a:gd name="T72" fmla="*/ 2331 w 2640"/>
                  <a:gd name="T73" fmla="*/ 1563 h 9016"/>
                  <a:gd name="T74" fmla="*/ 2419 w 2640"/>
                  <a:gd name="T75" fmla="*/ 1036 h 9016"/>
                  <a:gd name="T76" fmla="*/ 2442 w 2640"/>
                  <a:gd name="T77" fmla="*/ 845 h 9016"/>
                  <a:gd name="T78" fmla="*/ 2458 w 2640"/>
                  <a:gd name="T79" fmla="*/ 658 h 9016"/>
                  <a:gd name="T80" fmla="*/ 2476 w 2640"/>
                  <a:gd name="T81" fmla="*/ 502 h 9016"/>
                  <a:gd name="T82" fmla="*/ 2493 w 2640"/>
                  <a:gd name="T83" fmla="*/ 407 h 9016"/>
                  <a:gd name="T84" fmla="*/ 2516 w 2640"/>
                  <a:gd name="T85" fmla="*/ 310 h 9016"/>
                  <a:gd name="T86" fmla="*/ 2547 w 2640"/>
                  <a:gd name="T87" fmla="*/ 210 h 9016"/>
                  <a:gd name="T88" fmla="*/ 2587 w 2640"/>
                  <a:gd name="T89" fmla="*/ 106 h 9016"/>
                  <a:gd name="T90" fmla="*/ 2640 w 2640"/>
                  <a:gd name="T91" fmla="*/ 0 h 9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0" h="9016">
                    <a:moveTo>
                      <a:pt x="0" y="9016"/>
                    </a:moveTo>
                    <a:lnTo>
                      <a:pt x="9" y="8995"/>
                    </a:lnTo>
                    <a:lnTo>
                      <a:pt x="18" y="8972"/>
                    </a:lnTo>
                    <a:lnTo>
                      <a:pt x="27" y="8947"/>
                    </a:lnTo>
                    <a:lnTo>
                      <a:pt x="36" y="8921"/>
                    </a:lnTo>
                    <a:lnTo>
                      <a:pt x="54" y="8865"/>
                    </a:lnTo>
                    <a:lnTo>
                      <a:pt x="72" y="8804"/>
                    </a:lnTo>
                    <a:lnTo>
                      <a:pt x="90" y="8740"/>
                    </a:lnTo>
                    <a:lnTo>
                      <a:pt x="108" y="8672"/>
                    </a:lnTo>
                    <a:lnTo>
                      <a:pt x="127" y="8604"/>
                    </a:lnTo>
                    <a:lnTo>
                      <a:pt x="146" y="8535"/>
                    </a:lnTo>
                    <a:lnTo>
                      <a:pt x="164" y="8466"/>
                    </a:lnTo>
                    <a:lnTo>
                      <a:pt x="182" y="8398"/>
                    </a:lnTo>
                    <a:lnTo>
                      <a:pt x="200" y="8332"/>
                    </a:lnTo>
                    <a:lnTo>
                      <a:pt x="218" y="8269"/>
                    </a:lnTo>
                    <a:lnTo>
                      <a:pt x="236" y="8209"/>
                    </a:lnTo>
                    <a:lnTo>
                      <a:pt x="254" y="8155"/>
                    </a:lnTo>
                    <a:lnTo>
                      <a:pt x="263" y="8130"/>
                    </a:lnTo>
                    <a:lnTo>
                      <a:pt x="272" y="8106"/>
                    </a:lnTo>
                    <a:lnTo>
                      <a:pt x="281" y="8084"/>
                    </a:lnTo>
                    <a:lnTo>
                      <a:pt x="290" y="8064"/>
                    </a:lnTo>
                    <a:lnTo>
                      <a:pt x="307" y="8033"/>
                    </a:lnTo>
                    <a:lnTo>
                      <a:pt x="323" y="8001"/>
                    </a:lnTo>
                    <a:lnTo>
                      <a:pt x="337" y="7969"/>
                    </a:lnTo>
                    <a:lnTo>
                      <a:pt x="349" y="7937"/>
                    </a:lnTo>
                    <a:lnTo>
                      <a:pt x="360" y="7905"/>
                    </a:lnTo>
                    <a:lnTo>
                      <a:pt x="370" y="7872"/>
                    </a:lnTo>
                    <a:lnTo>
                      <a:pt x="380" y="7839"/>
                    </a:lnTo>
                    <a:lnTo>
                      <a:pt x="388" y="7805"/>
                    </a:lnTo>
                    <a:lnTo>
                      <a:pt x="404" y="7738"/>
                    </a:lnTo>
                    <a:lnTo>
                      <a:pt x="420" y="7667"/>
                    </a:lnTo>
                    <a:lnTo>
                      <a:pt x="428" y="7632"/>
                    </a:lnTo>
                    <a:lnTo>
                      <a:pt x="437" y="7597"/>
                    </a:lnTo>
                    <a:lnTo>
                      <a:pt x="446" y="7561"/>
                    </a:lnTo>
                    <a:lnTo>
                      <a:pt x="456" y="7525"/>
                    </a:lnTo>
                    <a:lnTo>
                      <a:pt x="474" y="7469"/>
                    </a:lnTo>
                    <a:lnTo>
                      <a:pt x="497" y="7400"/>
                    </a:lnTo>
                    <a:lnTo>
                      <a:pt x="522" y="7321"/>
                    </a:lnTo>
                    <a:lnTo>
                      <a:pt x="552" y="7232"/>
                    </a:lnTo>
                    <a:lnTo>
                      <a:pt x="583" y="7135"/>
                    </a:lnTo>
                    <a:lnTo>
                      <a:pt x="617" y="7034"/>
                    </a:lnTo>
                    <a:lnTo>
                      <a:pt x="653" y="6930"/>
                    </a:lnTo>
                    <a:lnTo>
                      <a:pt x="689" y="6823"/>
                    </a:lnTo>
                    <a:lnTo>
                      <a:pt x="726" y="6717"/>
                    </a:lnTo>
                    <a:lnTo>
                      <a:pt x="763" y="6612"/>
                    </a:lnTo>
                    <a:lnTo>
                      <a:pt x="799" y="6511"/>
                    </a:lnTo>
                    <a:lnTo>
                      <a:pt x="835" y="6417"/>
                    </a:lnTo>
                    <a:lnTo>
                      <a:pt x="869" y="6330"/>
                    </a:lnTo>
                    <a:lnTo>
                      <a:pt x="900" y="6252"/>
                    </a:lnTo>
                    <a:lnTo>
                      <a:pt x="915" y="6217"/>
                    </a:lnTo>
                    <a:lnTo>
                      <a:pt x="929" y="6184"/>
                    </a:lnTo>
                    <a:lnTo>
                      <a:pt x="942" y="6156"/>
                    </a:lnTo>
                    <a:lnTo>
                      <a:pt x="954" y="6130"/>
                    </a:lnTo>
                    <a:lnTo>
                      <a:pt x="975" y="6083"/>
                    </a:lnTo>
                    <a:lnTo>
                      <a:pt x="996" y="6034"/>
                    </a:lnTo>
                    <a:lnTo>
                      <a:pt x="1017" y="5986"/>
                    </a:lnTo>
                    <a:lnTo>
                      <a:pt x="1037" y="5937"/>
                    </a:lnTo>
                    <a:lnTo>
                      <a:pt x="1076" y="5838"/>
                    </a:lnTo>
                    <a:lnTo>
                      <a:pt x="1114" y="5739"/>
                    </a:lnTo>
                    <a:lnTo>
                      <a:pt x="1150" y="5638"/>
                    </a:lnTo>
                    <a:lnTo>
                      <a:pt x="1186" y="5537"/>
                    </a:lnTo>
                    <a:lnTo>
                      <a:pt x="1222" y="5436"/>
                    </a:lnTo>
                    <a:lnTo>
                      <a:pt x="1256" y="5334"/>
                    </a:lnTo>
                    <a:lnTo>
                      <a:pt x="1290" y="5231"/>
                    </a:lnTo>
                    <a:lnTo>
                      <a:pt x="1325" y="5128"/>
                    </a:lnTo>
                    <a:lnTo>
                      <a:pt x="1359" y="5026"/>
                    </a:lnTo>
                    <a:lnTo>
                      <a:pt x="1395" y="4923"/>
                    </a:lnTo>
                    <a:lnTo>
                      <a:pt x="1431" y="4821"/>
                    </a:lnTo>
                    <a:lnTo>
                      <a:pt x="1468" y="4719"/>
                    </a:lnTo>
                    <a:lnTo>
                      <a:pt x="1507" y="4616"/>
                    </a:lnTo>
                    <a:lnTo>
                      <a:pt x="1547" y="4515"/>
                    </a:lnTo>
                    <a:lnTo>
                      <a:pt x="1563" y="4473"/>
                    </a:lnTo>
                    <a:lnTo>
                      <a:pt x="1578" y="4431"/>
                    </a:lnTo>
                    <a:lnTo>
                      <a:pt x="1592" y="4387"/>
                    </a:lnTo>
                    <a:lnTo>
                      <a:pt x="1606" y="4342"/>
                    </a:lnTo>
                    <a:lnTo>
                      <a:pt x="1619" y="4296"/>
                    </a:lnTo>
                    <a:lnTo>
                      <a:pt x="1632" y="4248"/>
                    </a:lnTo>
                    <a:lnTo>
                      <a:pt x="1644" y="4199"/>
                    </a:lnTo>
                    <a:lnTo>
                      <a:pt x="1657" y="4149"/>
                    </a:lnTo>
                    <a:lnTo>
                      <a:pt x="1669" y="4098"/>
                    </a:lnTo>
                    <a:lnTo>
                      <a:pt x="1681" y="4046"/>
                    </a:lnTo>
                    <a:lnTo>
                      <a:pt x="1693" y="3992"/>
                    </a:lnTo>
                    <a:lnTo>
                      <a:pt x="1705" y="3937"/>
                    </a:lnTo>
                    <a:lnTo>
                      <a:pt x="1717" y="3880"/>
                    </a:lnTo>
                    <a:lnTo>
                      <a:pt x="1730" y="3822"/>
                    </a:lnTo>
                    <a:lnTo>
                      <a:pt x="1742" y="3762"/>
                    </a:lnTo>
                    <a:lnTo>
                      <a:pt x="1755" y="3700"/>
                    </a:lnTo>
                    <a:lnTo>
                      <a:pt x="1810" y="3480"/>
                    </a:lnTo>
                    <a:lnTo>
                      <a:pt x="1848" y="3391"/>
                    </a:lnTo>
                    <a:lnTo>
                      <a:pt x="1883" y="3305"/>
                    </a:lnTo>
                    <a:lnTo>
                      <a:pt x="1917" y="3221"/>
                    </a:lnTo>
                    <a:lnTo>
                      <a:pt x="1948" y="3139"/>
                    </a:lnTo>
                    <a:lnTo>
                      <a:pt x="1978" y="3061"/>
                    </a:lnTo>
                    <a:lnTo>
                      <a:pt x="2005" y="2984"/>
                    </a:lnTo>
                    <a:lnTo>
                      <a:pt x="2031" y="2909"/>
                    </a:lnTo>
                    <a:lnTo>
                      <a:pt x="2055" y="2836"/>
                    </a:lnTo>
                    <a:lnTo>
                      <a:pt x="2078" y="2764"/>
                    </a:lnTo>
                    <a:lnTo>
                      <a:pt x="2099" y="2693"/>
                    </a:lnTo>
                    <a:lnTo>
                      <a:pt x="2119" y="2623"/>
                    </a:lnTo>
                    <a:lnTo>
                      <a:pt x="2137" y="2555"/>
                    </a:lnTo>
                    <a:lnTo>
                      <a:pt x="2155" y="2487"/>
                    </a:lnTo>
                    <a:lnTo>
                      <a:pt x="2172" y="2419"/>
                    </a:lnTo>
                    <a:lnTo>
                      <a:pt x="2187" y="2351"/>
                    </a:lnTo>
                    <a:lnTo>
                      <a:pt x="2202" y="2284"/>
                    </a:lnTo>
                    <a:lnTo>
                      <a:pt x="2216" y="2216"/>
                    </a:lnTo>
                    <a:lnTo>
                      <a:pt x="2230" y="2147"/>
                    </a:lnTo>
                    <a:lnTo>
                      <a:pt x="2243" y="2079"/>
                    </a:lnTo>
                    <a:lnTo>
                      <a:pt x="2256" y="2009"/>
                    </a:lnTo>
                    <a:lnTo>
                      <a:pt x="2282" y="1867"/>
                    </a:lnTo>
                    <a:lnTo>
                      <a:pt x="2306" y="1719"/>
                    </a:lnTo>
                    <a:lnTo>
                      <a:pt x="2331" y="1563"/>
                    </a:lnTo>
                    <a:lnTo>
                      <a:pt x="2358" y="1399"/>
                    </a:lnTo>
                    <a:lnTo>
                      <a:pt x="2387" y="1224"/>
                    </a:lnTo>
                    <a:lnTo>
                      <a:pt x="2419" y="1036"/>
                    </a:lnTo>
                    <a:lnTo>
                      <a:pt x="2428" y="971"/>
                    </a:lnTo>
                    <a:lnTo>
                      <a:pt x="2435" y="908"/>
                    </a:lnTo>
                    <a:lnTo>
                      <a:pt x="2442" y="845"/>
                    </a:lnTo>
                    <a:lnTo>
                      <a:pt x="2447" y="783"/>
                    </a:lnTo>
                    <a:lnTo>
                      <a:pt x="2452" y="721"/>
                    </a:lnTo>
                    <a:lnTo>
                      <a:pt x="2458" y="658"/>
                    </a:lnTo>
                    <a:lnTo>
                      <a:pt x="2464" y="596"/>
                    </a:lnTo>
                    <a:lnTo>
                      <a:pt x="2472" y="533"/>
                    </a:lnTo>
                    <a:lnTo>
                      <a:pt x="2476" y="502"/>
                    </a:lnTo>
                    <a:lnTo>
                      <a:pt x="2481" y="470"/>
                    </a:lnTo>
                    <a:lnTo>
                      <a:pt x="2487" y="439"/>
                    </a:lnTo>
                    <a:lnTo>
                      <a:pt x="2493" y="407"/>
                    </a:lnTo>
                    <a:lnTo>
                      <a:pt x="2500" y="375"/>
                    </a:lnTo>
                    <a:lnTo>
                      <a:pt x="2507" y="342"/>
                    </a:lnTo>
                    <a:lnTo>
                      <a:pt x="2516" y="310"/>
                    </a:lnTo>
                    <a:lnTo>
                      <a:pt x="2525" y="277"/>
                    </a:lnTo>
                    <a:lnTo>
                      <a:pt x="2535" y="244"/>
                    </a:lnTo>
                    <a:lnTo>
                      <a:pt x="2547" y="210"/>
                    </a:lnTo>
                    <a:lnTo>
                      <a:pt x="2559" y="175"/>
                    </a:lnTo>
                    <a:lnTo>
                      <a:pt x="2572" y="141"/>
                    </a:lnTo>
                    <a:lnTo>
                      <a:pt x="2587" y="106"/>
                    </a:lnTo>
                    <a:lnTo>
                      <a:pt x="2603" y="71"/>
                    </a:lnTo>
                    <a:lnTo>
                      <a:pt x="2620" y="36"/>
                    </a:lnTo>
                    <a:lnTo>
                      <a:pt x="264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2" name="Freeform 1220"/>
              <p:cNvSpPr>
                <a:spLocks noChangeAspect="1"/>
              </p:cNvSpPr>
              <p:nvPr/>
            </p:nvSpPr>
            <p:spPr bwMode="auto">
              <a:xfrm>
                <a:off x="3794" y="2644"/>
                <a:ext cx="1" cy="13"/>
              </a:xfrm>
              <a:custGeom>
                <a:avLst/>
                <a:gdLst>
                  <a:gd name="T0" fmla="*/ 28 w 28"/>
                  <a:gd name="T1" fmla="*/ 0 h 318"/>
                  <a:gd name="T2" fmla="*/ 23 w 28"/>
                  <a:gd name="T3" fmla="*/ 38 h 318"/>
                  <a:gd name="T4" fmla="*/ 19 w 28"/>
                  <a:gd name="T5" fmla="*/ 77 h 318"/>
                  <a:gd name="T6" fmla="*/ 16 w 28"/>
                  <a:gd name="T7" fmla="*/ 118 h 318"/>
                  <a:gd name="T8" fmla="*/ 14 w 28"/>
                  <a:gd name="T9" fmla="*/ 159 h 318"/>
                  <a:gd name="T10" fmla="*/ 11 w 28"/>
                  <a:gd name="T11" fmla="*/ 200 h 318"/>
                  <a:gd name="T12" fmla="*/ 8 w 28"/>
                  <a:gd name="T13" fmla="*/ 242 h 318"/>
                  <a:gd name="T14" fmla="*/ 5 w 28"/>
                  <a:gd name="T15" fmla="*/ 281 h 318"/>
                  <a:gd name="T16" fmla="*/ 0 w 28"/>
                  <a:gd name="T17"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18">
                    <a:moveTo>
                      <a:pt x="28" y="0"/>
                    </a:moveTo>
                    <a:lnTo>
                      <a:pt x="23" y="38"/>
                    </a:lnTo>
                    <a:lnTo>
                      <a:pt x="19" y="77"/>
                    </a:lnTo>
                    <a:lnTo>
                      <a:pt x="16" y="118"/>
                    </a:lnTo>
                    <a:lnTo>
                      <a:pt x="14" y="159"/>
                    </a:lnTo>
                    <a:lnTo>
                      <a:pt x="11" y="200"/>
                    </a:lnTo>
                    <a:lnTo>
                      <a:pt x="8" y="242"/>
                    </a:lnTo>
                    <a:lnTo>
                      <a:pt x="5" y="281"/>
                    </a:lnTo>
                    <a:lnTo>
                      <a:pt x="0" y="318"/>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3" name="Freeform 1221"/>
              <p:cNvSpPr>
                <a:spLocks noChangeAspect="1"/>
              </p:cNvSpPr>
              <p:nvPr/>
            </p:nvSpPr>
            <p:spPr bwMode="auto">
              <a:xfrm>
                <a:off x="3967" y="2081"/>
                <a:ext cx="103" cy="60"/>
              </a:xfrm>
              <a:custGeom>
                <a:avLst/>
                <a:gdLst>
                  <a:gd name="T0" fmla="*/ 2474 w 2474"/>
                  <a:gd name="T1" fmla="*/ 0 h 1436"/>
                  <a:gd name="T2" fmla="*/ 2421 w 2474"/>
                  <a:gd name="T3" fmla="*/ 5 h 1436"/>
                  <a:gd name="T4" fmla="*/ 2370 w 2474"/>
                  <a:gd name="T5" fmla="*/ 11 h 1436"/>
                  <a:gd name="T6" fmla="*/ 2320 w 2474"/>
                  <a:gd name="T7" fmla="*/ 17 h 1436"/>
                  <a:gd name="T8" fmla="*/ 2271 w 2474"/>
                  <a:gd name="T9" fmla="*/ 24 h 1436"/>
                  <a:gd name="T10" fmla="*/ 2224 w 2474"/>
                  <a:gd name="T11" fmla="*/ 32 h 1436"/>
                  <a:gd name="T12" fmla="*/ 2177 w 2474"/>
                  <a:gd name="T13" fmla="*/ 40 h 1436"/>
                  <a:gd name="T14" fmla="*/ 2132 w 2474"/>
                  <a:gd name="T15" fmla="*/ 48 h 1436"/>
                  <a:gd name="T16" fmla="*/ 2086 w 2474"/>
                  <a:gd name="T17" fmla="*/ 57 h 1436"/>
                  <a:gd name="T18" fmla="*/ 2043 w 2474"/>
                  <a:gd name="T19" fmla="*/ 67 h 1436"/>
                  <a:gd name="T20" fmla="*/ 2000 w 2474"/>
                  <a:gd name="T21" fmla="*/ 77 h 1436"/>
                  <a:gd name="T22" fmla="*/ 1957 w 2474"/>
                  <a:gd name="T23" fmla="*/ 88 h 1436"/>
                  <a:gd name="T24" fmla="*/ 1916 w 2474"/>
                  <a:gd name="T25" fmla="*/ 100 h 1436"/>
                  <a:gd name="T26" fmla="*/ 1874 w 2474"/>
                  <a:gd name="T27" fmla="*/ 112 h 1436"/>
                  <a:gd name="T28" fmla="*/ 1834 w 2474"/>
                  <a:gd name="T29" fmla="*/ 124 h 1436"/>
                  <a:gd name="T30" fmla="*/ 1794 w 2474"/>
                  <a:gd name="T31" fmla="*/ 137 h 1436"/>
                  <a:gd name="T32" fmla="*/ 1754 w 2474"/>
                  <a:gd name="T33" fmla="*/ 151 h 1436"/>
                  <a:gd name="T34" fmla="*/ 1713 w 2474"/>
                  <a:gd name="T35" fmla="*/ 166 h 1436"/>
                  <a:gd name="T36" fmla="*/ 1674 w 2474"/>
                  <a:gd name="T37" fmla="*/ 181 h 1436"/>
                  <a:gd name="T38" fmla="*/ 1634 w 2474"/>
                  <a:gd name="T39" fmla="*/ 198 h 1436"/>
                  <a:gd name="T40" fmla="*/ 1595 w 2474"/>
                  <a:gd name="T41" fmla="*/ 214 h 1436"/>
                  <a:gd name="T42" fmla="*/ 1556 w 2474"/>
                  <a:gd name="T43" fmla="*/ 232 h 1436"/>
                  <a:gd name="T44" fmla="*/ 1517 w 2474"/>
                  <a:gd name="T45" fmla="*/ 250 h 1436"/>
                  <a:gd name="T46" fmla="*/ 1478 w 2474"/>
                  <a:gd name="T47" fmla="*/ 268 h 1436"/>
                  <a:gd name="T48" fmla="*/ 1438 w 2474"/>
                  <a:gd name="T49" fmla="*/ 287 h 1436"/>
                  <a:gd name="T50" fmla="*/ 1357 w 2474"/>
                  <a:gd name="T51" fmla="*/ 328 h 1436"/>
                  <a:gd name="T52" fmla="*/ 1276 w 2474"/>
                  <a:gd name="T53" fmla="*/ 372 h 1436"/>
                  <a:gd name="T54" fmla="*/ 1192 w 2474"/>
                  <a:gd name="T55" fmla="*/ 419 h 1436"/>
                  <a:gd name="T56" fmla="*/ 1106 w 2474"/>
                  <a:gd name="T57" fmla="*/ 469 h 1436"/>
                  <a:gd name="T58" fmla="*/ 1023 w 2474"/>
                  <a:gd name="T59" fmla="*/ 511 h 1436"/>
                  <a:gd name="T60" fmla="*/ 955 w 2474"/>
                  <a:gd name="T61" fmla="*/ 546 h 1436"/>
                  <a:gd name="T62" fmla="*/ 906 w 2474"/>
                  <a:gd name="T63" fmla="*/ 572 h 1436"/>
                  <a:gd name="T64" fmla="*/ 869 w 2474"/>
                  <a:gd name="T65" fmla="*/ 592 h 1436"/>
                  <a:gd name="T66" fmla="*/ 839 w 2474"/>
                  <a:gd name="T67" fmla="*/ 610 h 1436"/>
                  <a:gd name="T68" fmla="*/ 811 w 2474"/>
                  <a:gd name="T69" fmla="*/ 630 h 1436"/>
                  <a:gd name="T70" fmla="*/ 778 w 2474"/>
                  <a:gd name="T71" fmla="*/ 654 h 1436"/>
                  <a:gd name="T72" fmla="*/ 735 w 2474"/>
                  <a:gd name="T73" fmla="*/ 687 h 1436"/>
                  <a:gd name="T74" fmla="*/ 678 w 2474"/>
                  <a:gd name="T75" fmla="*/ 732 h 1436"/>
                  <a:gd name="T76" fmla="*/ 589 w 2474"/>
                  <a:gd name="T77" fmla="*/ 803 h 1436"/>
                  <a:gd name="T78" fmla="*/ 511 w 2474"/>
                  <a:gd name="T79" fmla="*/ 868 h 1436"/>
                  <a:gd name="T80" fmla="*/ 443 w 2474"/>
                  <a:gd name="T81" fmla="*/ 925 h 1436"/>
                  <a:gd name="T82" fmla="*/ 383 w 2474"/>
                  <a:gd name="T83" fmla="*/ 976 h 1436"/>
                  <a:gd name="T84" fmla="*/ 332 w 2474"/>
                  <a:gd name="T85" fmla="*/ 1021 h 1436"/>
                  <a:gd name="T86" fmla="*/ 287 w 2474"/>
                  <a:gd name="T87" fmla="*/ 1060 h 1436"/>
                  <a:gd name="T88" fmla="*/ 251 w 2474"/>
                  <a:gd name="T89" fmla="*/ 1094 h 1436"/>
                  <a:gd name="T90" fmla="*/ 221 w 2474"/>
                  <a:gd name="T91" fmla="*/ 1123 h 1436"/>
                  <a:gd name="T92" fmla="*/ 196 w 2474"/>
                  <a:gd name="T93" fmla="*/ 1147 h 1436"/>
                  <a:gd name="T94" fmla="*/ 177 w 2474"/>
                  <a:gd name="T95" fmla="*/ 1167 h 1436"/>
                  <a:gd name="T96" fmla="*/ 163 w 2474"/>
                  <a:gd name="T97" fmla="*/ 1183 h 1436"/>
                  <a:gd name="T98" fmla="*/ 152 w 2474"/>
                  <a:gd name="T99" fmla="*/ 1196 h 1436"/>
                  <a:gd name="T100" fmla="*/ 141 w 2474"/>
                  <a:gd name="T101" fmla="*/ 1211 h 1436"/>
                  <a:gd name="T102" fmla="*/ 138 w 2474"/>
                  <a:gd name="T103" fmla="*/ 1215 h 1436"/>
                  <a:gd name="T104" fmla="*/ 125 w 2474"/>
                  <a:gd name="T105" fmla="*/ 1235 h 1436"/>
                  <a:gd name="T106" fmla="*/ 109 w 2474"/>
                  <a:gd name="T107" fmla="*/ 1261 h 1436"/>
                  <a:gd name="T108" fmla="*/ 90 w 2474"/>
                  <a:gd name="T109" fmla="*/ 1292 h 1436"/>
                  <a:gd name="T110" fmla="*/ 69 w 2474"/>
                  <a:gd name="T111" fmla="*/ 1326 h 1436"/>
                  <a:gd name="T112" fmla="*/ 49 w 2474"/>
                  <a:gd name="T113" fmla="*/ 1359 h 1436"/>
                  <a:gd name="T114" fmla="*/ 30 w 2474"/>
                  <a:gd name="T115" fmla="*/ 1390 h 1436"/>
                  <a:gd name="T116" fmla="*/ 13 w 2474"/>
                  <a:gd name="T117" fmla="*/ 1416 h 1436"/>
                  <a:gd name="T118" fmla="*/ 0 w 2474"/>
                  <a:gd name="T119" fmla="*/ 1436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4" h="1436">
                    <a:moveTo>
                      <a:pt x="2474" y="0"/>
                    </a:moveTo>
                    <a:lnTo>
                      <a:pt x="2421" y="5"/>
                    </a:lnTo>
                    <a:lnTo>
                      <a:pt x="2370" y="11"/>
                    </a:lnTo>
                    <a:lnTo>
                      <a:pt x="2320" y="17"/>
                    </a:lnTo>
                    <a:lnTo>
                      <a:pt x="2271" y="24"/>
                    </a:lnTo>
                    <a:lnTo>
                      <a:pt x="2224" y="32"/>
                    </a:lnTo>
                    <a:lnTo>
                      <a:pt x="2177" y="40"/>
                    </a:lnTo>
                    <a:lnTo>
                      <a:pt x="2132" y="48"/>
                    </a:lnTo>
                    <a:lnTo>
                      <a:pt x="2086" y="57"/>
                    </a:lnTo>
                    <a:lnTo>
                      <a:pt x="2043" y="67"/>
                    </a:lnTo>
                    <a:lnTo>
                      <a:pt x="2000" y="77"/>
                    </a:lnTo>
                    <a:lnTo>
                      <a:pt x="1957" y="88"/>
                    </a:lnTo>
                    <a:lnTo>
                      <a:pt x="1916" y="100"/>
                    </a:lnTo>
                    <a:lnTo>
                      <a:pt x="1874" y="112"/>
                    </a:lnTo>
                    <a:lnTo>
                      <a:pt x="1834" y="124"/>
                    </a:lnTo>
                    <a:lnTo>
                      <a:pt x="1794" y="137"/>
                    </a:lnTo>
                    <a:lnTo>
                      <a:pt x="1754" y="151"/>
                    </a:lnTo>
                    <a:lnTo>
                      <a:pt x="1713" y="166"/>
                    </a:lnTo>
                    <a:lnTo>
                      <a:pt x="1674" y="181"/>
                    </a:lnTo>
                    <a:lnTo>
                      <a:pt x="1634" y="198"/>
                    </a:lnTo>
                    <a:lnTo>
                      <a:pt x="1595" y="214"/>
                    </a:lnTo>
                    <a:lnTo>
                      <a:pt x="1556" y="232"/>
                    </a:lnTo>
                    <a:lnTo>
                      <a:pt x="1517" y="250"/>
                    </a:lnTo>
                    <a:lnTo>
                      <a:pt x="1478" y="268"/>
                    </a:lnTo>
                    <a:lnTo>
                      <a:pt x="1438" y="287"/>
                    </a:lnTo>
                    <a:lnTo>
                      <a:pt x="1357" y="328"/>
                    </a:lnTo>
                    <a:lnTo>
                      <a:pt x="1276" y="372"/>
                    </a:lnTo>
                    <a:lnTo>
                      <a:pt x="1192" y="419"/>
                    </a:lnTo>
                    <a:lnTo>
                      <a:pt x="1106" y="469"/>
                    </a:lnTo>
                    <a:lnTo>
                      <a:pt x="1023" y="511"/>
                    </a:lnTo>
                    <a:lnTo>
                      <a:pt x="955" y="546"/>
                    </a:lnTo>
                    <a:lnTo>
                      <a:pt x="906" y="572"/>
                    </a:lnTo>
                    <a:lnTo>
                      <a:pt x="869" y="592"/>
                    </a:lnTo>
                    <a:lnTo>
                      <a:pt x="839" y="610"/>
                    </a:lnTo>
                    <a:lnTo>
                      <a:pt x="811" y="630"/>
                    </a:lnTo>
                    <a:lnTo>
                      <a:pt x="778" y="654"/>
                    </a:lnTo>
                    <a:lnTo>
                      <a:pt x="735" y="687"/>
                    </a:lnTo>
                    <a:lnTo>
                      <a:pt x="678" y="732"/>
                    </a:lnTo>
                    <a:lnTo>
                      <a:pt x="589" y="803"/>
                    </a:lnTo>
                    <a:lnTo>
                      <a:pt x="511" y="868"/>
                    </a:lnTo>
                    <a:lnTo>
                      <a:pt x="443" y="925"/>
                    </a:lnTo>
                    <a:lnTo>
                      <a:pt x="383" y="976"/>
                    </a:lnTo>
                    <a:lnTo>
                      <a:pt x="332" y="1021"/>
                    </a:lnTo>
                    <a:lnTo>
                      <a:pt x="287" y="1060"/>
                    </a:lnTo>
                    <a:lnTo>
                      <a:pt x="251" y="1094"/>
                    </a:lnTo>
                    <a:lnTo>
                      <a:pt x="221" y="1123"/>
                    </a:lnTo>
                    <a:lnTo>
                      <a:pt x="196" y="1147"/>
                    </a:lnTo>
                    <a:lnTo>
                      <a:pt x="177" y="1167"/>
                    </a:lnTo>
                    <a:lnTo>
                      <a:pt x="163" y="1183"/>
                    </a:lnTo>
                    <a:lnTo>
                      <a:pt x="152" y="1196"/>
                    </a:lnTo>
                    <a:lnTo>
                      <a:pt x="141" y="1211"/>
                    </a:lnTo>
                    <a:lnTo>
                      <a:pt x="138" y="1215"/>
                    </a:lnTo>
                    <a:lnTo>
                      <a:pt x="125" y="1235"/>
                    </a:lnTo>
                    <a:lnTo>
                      <a:pt x="109" y="1261"/>
                    </a:lnTo>
                    <a:lnTo>
                      <a:pt x="90" y="1292"/>
                    </a:lnTo>
                    <a:lnTo>
                      <a:pt x="69" y="1326"/>
                    </a:lnTo>
                    <a:lnTo>
                      <a:pt x="49" y="1359"/>
                    </a:lnTo>
                    <a:lnTo>
                      <a:pt x="30" y="1390"/>
                    </a:lnTo>
                    <a:lnTo>
                      <a:pt x="13" y="1416"/>
                    </a:lnTo>
                    <a:lnTo>
                      <a:pt x="0" y="1436"/>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4" name="Freeform 1222"/>
              <p:cNvSpPr>
                <a:spLocks noChangeAspect="1"/>
              </p:cNvSpPr>
              <p:nvPr/>
            </p:nvSpPr>
            <p:spPr bwMode="auto">
              <a:xfrm>
                <a:off x="4036" y="2064"/>
                <a:ext cx="37" cy="25"/>
              </a:xfrm>
              <a:custGeom>
                <a:avLst/>
                <a:gdLst>
                  <a:gd name="T0" fmla="*/ 885 w 885"/>
                  <a:gd name="T1" fmla="*/ 0 h 609"/>
                  <a:gd name="T2" fmla="*/ 838 w 885"/>
                  <a:gd name="T3" fmla="*/ 44 h 609"/>
                  <a:gd name="T4" fmla="*/ 788 w 885"/>
                  <a:gd name="T5" fmla="*/ 87 h 609"/>
                  <a:gd name="T6" fmla="*/ 738 w 885"/>
                  <a:gd name="T7" fmla="*/ 130 h 609"/>
                  <a:gd name="T8" fmla="*/ 686 w 885"/>
                  <a:gd name="T9" fmla="*/ 172 h 609"/>
                  <a:gd name="T10" fmla="*/ 633 w 885"/>
                  <a:gd name="T11" fmla="*/ 212 h 609"/>
                  <a:gd name="T12" fmla="*/ 579 w 885"/>
                  <a:gd name="T13" fmla="*/ 252 h 609"/>
                  <a:gd name="T14" fmla="*/ 525 w 885"/>
                  <a:gd name="T15" fmla="*/ 292 h 609"/>
                  <a:gd name="T16" fmla="*/ 469 w 885"/>
                  <a:gd name="T17" fmla="*/ 330 h 609"/>
                  <a:gd name="T18" fmla="*/ 411 w 885"/>
                  <a:gd name="T19" fmla="*/ 368 h 609"/>
                  <a:gd name="T20" fmla="*/ 354 w 885"/>
                  <a:gd name="T21" fmla="*/ 405 h 609"/>
                  <a:gd name="T22" fmla="*/ 296 w 885"/>
                  <a:gd name="T23" fmla="*/ 441 h 609"/>
                  <a:gd name="T24" fmla="*/ 238 w 885"/>
                  <a:gd name="T25" fmla="*/ 476 h 609"/>
                  <a:gd name="T26" fmla="*/ 179 w 885"/>
                  <a:gd name="T27" fmla="*/ 510 h 609"/>
                  <a:gd name="T28" fmla="*/ 120 w 885"/>
                  <a:gd name="T29" fmla="*/ 544 h 609"/>
                  <a:gd name="T30" fmla="*/ 59 w 885"/>
                  <a:gd name="T31" fmla="*/ 576 h 609"/>
                  <a:gd name="T32" fmla="*/ 0 w 885"/>
                  <a:gd name="T33"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5" h="609">
                    <a:moveTo>
                      <a:pt x="885" y="0"/>
                    </a:moveTo>
                    <a:lnTo>
                      <a:pt x="838" y="44"/>
                    </a:lnTo>
                    <a:lnTo>
                      <a:pt x="788" y="87"/>
                    </a:lnTo>
                    <a:lnTo>
                      <a:pt x="738" y="130"/>
                    </a:lnTo>
                    <a:lnTo>
                      <a:pt x="686" y="172"/>
                    </a:lnTo>
                    <a:lnTo>
                      <a:pt x="633" y="212"/>
                    </a:lnTo>
                    <a:lnTo>
                      <a:pt x="579" y="252"/>
                    </a:lnTo>
                    <a:lnTo>
                      <a:pt x="525" y="292"/>
                    </a:lnTo>
                    <a:lnTo>
                      <a:pt x="469" y="330"/>
                    </a:lnTo>
                    <a:lnTo>
                      <a:pt x="411" y="368"/>
                    </a:lnTo>
                    <a:lnTo>
                      <a:pt x="354" y="405"/>
                    </a:lnTo>
                    <a:lnTo>
                      <a:pt x="296" y="441"/>
                    </a:lnTo>
                    <a:lnTo>
                      <a:pt x="238" y="476"/>
                    </a:lnTo>
                    <a:lnTo>
                      <a:pt x="179" y="510"/>
                    </a:lnTo>
                    <a:lnTo>
                      <a:pt x="120" y="544"/>
                    </a:lnTo>
                    <a:lnTo>
                      <a:pt x="59" y="576"/>
                    </a:lnTo>
                    <a:lnTo>
                      <a:pt x="0" y="60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5" name="Freeform 1223"/>
              <p:cNvSpPr>
                <a:spLocks noChangeAspect="1"/>
              </p:cNvSpPr>
              <p:nvPr/>
            </p:nvSpPr>
            <p:spPr bwMode="auto">
              <a:xfrm>
                <a:off x="4056" y="2043"/>
                <a:ext cx="25" cy="34"/>
              </a:xfrm>
              <a:custGeom>
                <a:avLst/>
                <a:gdLst>
                  <a:gd name="T0" fmla="*/ 0 w 607"/>
                  <a:gd name="T1" fmla="*/ 815 h 815"/>
                  <a:gd name="T2" fmla="*/ 36 w 607"/>
                  <a:gd name="T3" fmla="*/ 763 h 815"/>
                  <a:gd name="T4" fmla="*/ 71 w 607"/>
                  <a:gd name="T5" fmla="*/ 711 h 815"/>
                  <a:gd name="T6" fmla="*/ 107 w 607"/>
                  <a:gd name="T7" fmla="*/ 658 h 815"/>
                  <a:gd name="T8" fmla="*/ 143 w 607"/>
                  <a:gd name="T9" fmla="*/ 605 h 815"/>
                  <a:gd name="T10" fmla="*/ 178 w 607"/>
                  <a:gd name="T11" fmla="*/ 551 h 815"/>
                  <a:gd name="T12" fmla="*/ 214 w 607"/>
                  <a:gd name="T13" fmla="*/ 498 h 815"/>
                  <a:gd name="T14" fmla="*/ 251 w 607"/>
                  <a:gd name="T15" fmla="*/ 445 h 815"/>
                  <a:gd name="T16" fmla="*/ 287 w 607"/>
                  <a:gd name="T17" fmla="*/ 392 h 815"/>
                  <a:gd name="T18" fmla="*/ 324 w 607"/>
                  <a:gd name="T19" fmla="*/ 340 h 815"/>
                  <a:gd name="T20" fmla="*/ 363 w 607"/>
                  <a:gd name="T21" fmla="*/ 289 h 815"/>
                  <a:gd name="T22" fmla="*/ 401 w 607"/>
                  <a:gd name="T23" fmla="*/ 238 h 815"/>
                  <a:gd name="T24" fmla="*/ 440 w 607"/>
                  <a:gd name="T25" fmla="*/ 188 h 815"/>
                  <a:gd name="T26" fmla="*/ 480 w 607"/>
                  <a:gd name="T27" fmla="*/ 140 h 815"/>
                  <a:gd name="T28" fmla="*/ 521 w 607"/>
                  <a:gd name="T29" fmla="*/ 91 h 815"/>
                  <a:gd name="T30" fmla="*/ 564 w 607"/>
                  <a:gd name="T31" fmla="*/ 45 h 815"/>
                  <a:gd name="T32" fmla="*/ 607 w 607"/>
                  <a:gd name="T3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7" h="815">
                    <a:moveTo>
                      <a:pt x="0" y="815"/>
                    </a:moveTo>
                    <a:lnTo>
                      <a:pt x="36" y="763"/>
                    </a:lnTo>
                    <a:lnTo>
                      <a:pt x="71" y="711"/>
                    </a:lnTo>
                    <a:lnTo>
                      <a:pt x="107" y="658"/>
                    </a:lnTo>
                    <a:lnTo>
                      <a:pt x="143" y="605"/>
                    </a:lnTo>
                    <a:lnTo>
                      <a:pt x="178" y="551"/>
                    </a:lnTo>
                    <a:lnTo>
                      <a:pt x="214" y="498"/>
                    </a:lnTo>
                    <a:lnTo>
                      <a:pt x="251" y="445"/>
                    </a:lnTo>
                    <a:lnTo>
                      <a:pt x="287" y="392"/>
                    </a:lnTo>
                    <a:lnTo>
                      <a:pt x="324" y="340"/>
                    </a:lnTo>
                    <a:lnTo>
                      <a:pt x="363" y="289"/>
                    </a:lnTo>
                    <a:lnTo>
                      <a:pt x="401" y="238"/>
                    </a:lnTo>
                    <a:lnTo>
                      <a:pt x="440" y="188"/>
                    </a:lnTo>
                    <a:lnTo>
                      <a:pt x="480" y="140"/>
                    </a:lnTo>
                    <a:lnTo>
                      <a:pt x="521" y="91"/>
                    </a:lnTo>
                    <a:lnTo>
                      <a:pt x="564" y="45"/>
                    </a:lnTo>
                    <a:lnTo>
                      <a:pt x="607"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6" name="Freeform 1224"/>
              <p:cNvSpPr>
                <a:spLocks noChangeAspect="1"/>
              </p:cNvSpPr>
              <p:nvPr/>
            </p:nvSpPr>
            <p:spPr bwMode="auto">
              <a:xfrm>
                <a:off x="4068" y="2034"/>
                <a:ext cx="10" cy="25"/>
              </a:xfrm>
              <a:custGeom>
                <a:avLst/>
                <a:gdLst>
                  <a:gd name="T0" fmla="*/ 235 w 235"/>
                  <a:gd name="T1" fmla="*/ 0 h 593"/>
                  <a:gd name="T2" fmla="*/ 205 w 235"/>
                  <a:gd name="T3" fmla="*/ 73 h 593"/>
                  <a:gd name="T4" fmla="*/ 175 w 235"/>
                  <a:gd name="T5" fmla="*/ 147 h 593"/>
                  <a:gd name="T6" fmla="*/ 146 w 235"/>
                  <a:gd name="T7" fmla="*/ 221 h 593"/>
                  <a:gd name="T8" fmla="*/ 118 w 235"/>
                  <a:gd name="T9" fmla="*/ 296 h 593"/>
                  <a:gd name="T10" fmla="*/ 90 w 235"/>
                  <a:gd name="T11" fmla="*/ 372 h 593"/>
                  <a:gd name="T12" fmla="*/ 61 w 235"/>
                  <a:gd name="T13" fmla="*/ 446 h 593"/>
                  <a:gd name="T14" fmla="*/ 30 w 235"/>
                  <a:gd name="T15" fmla="*/ 520 h 593"/>
                  <a:gd name="T16" fmla="*/ 0 w 235"/>
                  <a:gd name="T17" fmla="*/ 593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593">
                    <a:moveTo>
                      <a:pt x="235" y="0"/>
                    </a:moveTo>
                    <a:lnTo>
                      <a:pt x="205" y="73"/>
                    </a:lnTo>
                    <a:lnTo>
                      <a:pt x="175" y="147"/>
                    </a:lnTo>
                    <a:lnTo>
                      <a:pt x="146" y="221"/>
                    </a:lnTo>
                    <a:lnTo>
                      <a:pt x="118" y="296"/>
                    </a:lnTo>
                    <a:lnTo>
                      <a:pt x="90" y="372"/>
                    </a:lnTo>
                    <a:lnTo>
                      <a:pt x="61" y="446"/>
                    </a:lnTo>
                    <a:lnTo>
                      <a:pt x="30" y="520"/>
                    </a:lnTo>
                    <a:lnTo>
                      <a:pt x="0" y="59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7" name="Freeform 1225"/>
              <p:cNvSpPr>
                <a:spLocks noChangeAspect="1"/>
              </p:cNvSpPr>
              <p:nvPr/>
            </p:nvSpPr>
            <p:spPr bwMode="auto">
              <a:xfrm>
                <a:off x="3941" y="2141"/>
                <a:ext cx="37" cy="15"/>
              </a:xfrm>
              <a:custGeom>
                <a:avLst/>
                <a:gdLst>
                  <a:gd name="T0" fmla="*/ 0 w 898"/>
                  <a:gd name="T1" fmla="*/ 359 h 359"/>
                  <a:gd name="T2" fmla="*/ 20 w 898"/>
                  <a:gd name="T3" fmla="*/ 346 h 359"/>
                  <a:gd name="T4" fmla="*/ 43 w 898"/>
                  <a:gd name="T5" fmla="*/ 332 h 359"/>
                  <a:gd name="T6" fmla="*/ 68 w 898"/>
                  <a:gd name="T7" fmla="*/ 317 h 359"/>
                  <a:gd name="T8" fmla="*/ 96 w 898"/>
                  <a:gd name="T9" fmla="*/ 301 h 359"/>
                  <a:gd name="T10" fmla="*/ 127 w 898"/>
                  <a:gd name="T11" fmla="*/ 285 h 359"/>
                  <a:gd name="T12" fmla="*/ 160 w 898"/>
                  <a:gd name="T13" fmla="*/ 268 h 359"/>
                  <a:gd name="T14" fmla="*/ 194 w 898"/>
                  <a:gd name="T15" fmla="*/ 250 h 359"/>
                  <a:gd name="T16" fmla="*/ 232 w 898"/>
                  <a:gd name="T17" fmla="*/ 232 h 359"/>
                  <a:gd name="T18" fmla="*/ 270 w 898"/>
                  <a:gd name="T19" fmla="*/ 215 h 359"/>
                  <a:gd name="T20" fmla="*/ 310 w 898"/>
                  <a:gd name="T21" fmla="*/ 197 h 359"/>
                  <a:gd name="T22" fmla="*/ 351 w 898"/>
                  <a:gd name="T23" fmla="*/ 180 h 359"/>
                  <a:gd name="T24" fmla="*/ 393 w 898"/>
                  <a:gd name="T25" fmla="*/ 162 h 359"/>
                  <a:gd name="T26" fmla="*/ 435 w 898"/>
                  <a:gd name="T27" fmla="*/ 145 h 359"/>
                  <a:gd name="T28" fmla="*/ 479 w 898"/>
                  <a:gd name="T29" fmla="*/ 128 h 359"/>
                  <a:gd name="T30" fmla="*/ 522 w 898"/>
                  <a:gd name="T31" fmla="*/ 112 h 359"/>
                  <a:gd name="T32" fmla="*/ 566 w 898"/>
                  <a:gd name="T33" fmla="*/ 96 h 359"/>
                  <a:gd name="T34" fmla="*/ 614 w 898"/>
                  <a:gd name="T35" fmla="*/ 85 h 359"/>
                  <a:gd name="T36" fmla="*/ 660 w 898"/>
                  <a:gd name="T37" fmla="*/ 72 h 359"/>
                  <a:gd name="T38" fmla="*/ 705 w 898"/>
                  <a:gd name="T39" fmla="*/ 57 h 359"/>
                  <a:gd name="T40" fmla="*/ 748 w 898"/>
                  <a:gd name="T41" fmla="*/ 43 h 359"/>
                  <a:gd name="T42" fmla="*/ 790 w 898"/>
                  <a:gd name="T43" fmla="*/ 29 h 359"/>
                  <a:gd name="T44" fmla="*/ 829 w 898"/>
                  <a:gd name="T45" fmla="*/ 17 h 359"/>
                  <a:gd name="T46" fmla="*/ 847 w 898"/>
                  <a:gd name="T47" fmla="*/ 12 h 359"/>
                  <a:gd name="T48" fmla="*/ 865 w 898"/>
                  <a:gd name="T49" fmla="*/ 7 h 359"/>
                  <a:gd name="T50" fmla="*/ 882 w 898"/>
                  <a:gd name="T51" fmla="*/ 3 h 359"/>
                  <a:gd name="T52" fmla="*/ 898 w 898"/>
                  <a:gd name="T53"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8" h="359">
                    <a:moveTo>
                      <a:pt x="0" y="359"/>
                    </a:moveTo>
                    <a:lnTo>
                      <a:pt x="20" y="346"/>
                    </a:lnTo>
                    <a:lnTo>
                      <a:pt x="43" y="332"/>
                    </a:lnTo>
                    <a:lnTo>
                      <a:pt x="68" y="317"/>
                    </a:lnTo>
                    <a:lnTo>
                      <a:pt x="96" y="301"/>
                    </a:lnTo>
                    <a:lnTo>
                      <a:pt x="127" y="285"/>
                    </a:lnTo>
                    <a:lnTo>
                      <a:pt x="160" y="268"/>
                    </a:lnTo>
                    <a:lnTo>
                      <a:pt x="194" y="250"/>
                    </a:lnTo>
                    <a:lnTo>
                      <a:pt x="232" y="232"/>
                    </a:lnTo>
                    <a:lnTo>
                      <a:pt x="270" y="215"/>
                    </a:lnTo>
                    <a:lnTo>
                      <a:pt x="310" y="197"/>
                    </a:lnTo>
                    <a:lnTo>
                      <a:pt x="351" y="180"/>
                    </a:lnTo>
                    <a:lnTo>
                      <a:pt x="393" y="162"/>
                    </a:lnTo>
                    <a:lnTo>
                      <a:pt x="435" y="145"/>
                    </a:lnTo>
                    <a:lnTo>
                      <a:pt x="479" y="128"/>
                    </a:lnTo>
                    <a:lnTo>
                      <a:pt x="522" y="112"/>
                    </a:lnTo>
                    <a:lnTo>
                      <a:pt x="566" y="96"/>
                    </a:lnTo>
                    <a:lnTo>
                      <a:pt x="614" y="85"/>
                    </a:lnTo>
                    <a:lnTo>
                      <a:pt x="660" y="72"/>
                    </a:lnTo>
                    <a:lnTo>
                      <a:pt x="705" y="57"/>
                    </a:lnTo>
                    <a:lnTo>
                      <a:pt x="748" y="43"/>
                    </a:lnTo>
                    <a:lnTo>
                      <a:pt x="790" y="29"/>
                    </a:lnTo>
                    <a:lnTo>
                      <a:pt x="829" y="17"/>
                    </a:lnTo>
                    <a:lnTo>
                      <a:pt x="847" y="12"/>
                    </a:lnTo>
                    <a:lnTo>
                      <a:pt x="865" y="7"/>
                    </a:lnTo>
                    <a:lnTo>
                      <a:pt x="882" y="3"/>
                    </a:lnTo>
                    <a:lnTo>
                      <a:pt x="898"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8" name="Freeform 1226"/>
              <p:cNvSpPr>
                <a:spLocks noChangeAspect="1"/>
              </p:cNvSpPr>
              <p:nvPr/>
            </p:nvSpPr>
            <p:spPr bwMode="auto">
              <a:xfrm>
                <a:off x="3838" y="2465"/>
                <a:ext cx="37" cy="96"/>
              </a:xfrm>
              <a:custGeom>
                <a:avLst/>
                <a:gdLst>
                  <a:gd name="T0" fmla="*/ 885 w 885"/>
                  <a:gd name="T1" fmla="*/ 0 h 2291"/>
                  <a:gd name="T2" fmla="*/ 845 w 885"/>
                  <a:gd name="T3" fmla="*/ 66 h 2291"/>
                  <a:gd name="T4" fmla="*/ 806 w 885"/>
                  <a:gd name="T5" fmla="*/ 133 h 2291"/>
                  <a:gd name="T6" fmla="*/ 768 w 885"/>
                  <a:gd name="T7" fmla="*/ 200 h 2291"/>
                  <a:gd name="T8" fmla="*/ 731 w 885"/>
                  <a:gd name="T9" fmla="*/ 267 h 2291"/>
                  <a:gd name="T10" fmla="*/ 695 w 885"/>
                  <a:gd name="T11" fmla="*/ 335 h 2291"/>
                  <a:gd name="T12" fmla="*/ 660 w 885"/>
                  <a:gd name="T13" fmla="*/ 404 h 2291"/>
                  <a:gd name="T14" fmla="*/ 625 w 885"/>
                  <a:gd name="T15" fmla="*/ 472 h 2291"/>
                  <a:gd name="T16" fmla="*/ 591 w 885"/>
                  <a:gd name="T17" fmla="*/ 542 h 2291"/>
                  <a:gd name="T18" fmla="*/ 559 w 885"/>
                  <a:gd name="T19" fmla="*/ 612 h 2291"/>
                  <a:gd name="T20" fmla="*/ 526 w 885"/>
                  <a:gd name="T21" fmla="*/ 682 h 2291"/>
                  <a:gd name="T22" fmla="*/ 494 w 885"/>
                  <a:gd name="T23" fmla="*/ 752 h 2291"/>
                  <a:gd name="T24" fmla="*/ 464 w 885"/>
                  <a:gd name="T25" fmla="*/ 823 h 2291"/>
                  <a:gd name="T26" fmla="*/ 434 w 885"/>
                  <a:gd name="T27" fmla="*/ 894 h 2291"/>
                  <a:gd name="T28" fmla="*/ 405 w 885"/>
                  <a:gd name="T29" fmla="*/ 965 h 2291"/>
                  <a:gd name="T30" fmla="*/ 377 w 885"/>
                  <a:gd name="T31" fmla="*/ 1038 h 2291"/>
                  <a:gd name="T32" fmla="*/ 349 w 885"/>
                  <a:gd name="T33" fmla="*/ 1109 h 2291"/>
                  <a:gd name="T34" fmla="*/ 322 w 885"/>
                  <a:gd name="T35" fmla="*/ 1182 h 2291"/>
                  <a:gd name="T36" fmla="*/ 296 w 885"/>
                  <a:gd name="T37" fmla="*/ 1254 h 2291"/>
                  <a:gd name="T38" fmla="*/ 271 w 885"/>
                  <a:gd name="T39" fmla="*/ 1327 h 2291"/>
                  <a:gd name="T40" fmla="*/ 246 w 885"/>
                  <a:gd name="T41" fmla="*/ 1400 h 2291"/>
                  <a:gd name="T42" fmla="*/ 222 w 885"/>
                  <a:gd name="T43" fmla="*/ 1473 h 2291"/>
                  <a:gd name="T44" fmla="*/ 199 w 885"/>
                  <a:gd name="T45" fmla="*/ 1547 h 2291"/>
                  <a:gd name="T46" fmla="*/ 177 w 885"/>
                  <a:gd name="T47" fmla="*/ 1621 h 2291"/>
                  <a:gd name="T48" fmla="*/ 154 w 885"/>
                  <a:gd name="T49" fmla="*/ 1695 h 2291"/>
                  <a:gd name="T50" fmla="*/ 132 w 885"/>
                  <a:gd name="T51" fmla="*/ 1769 h 2291"/>
                  <a:gd name="T52" fmla="*/ 112 w 885"/>
                  <a:gd name="T53" fmla="*/ 1843 h 2291"/>
                  <a:gd name="T54" fmla="*/ 92 w 885"/>
                  <a:gd name="T55" fmla="*/ 1917 h 2291"/>
                  <a:gd name="T56" fmla="*/ 72 w 885"/>
                  <a:gd name="T57" fmla="*/ 1992 h 2291"/>
                  <a:gd name="T58" fmla="*/ 53 w 885"/>
                  <a:gd name="T59" fmla="*/ 2067 h 2291"/>
                  <a:gd name="T60" fmla="*/ 35 w 885"/>
                  <a:gd name="T61" fmla="*/ 2142 h 2291"/>
                  <a:gd name="T62" fmla="*/ 17 w 885"/>
                  <a:gd name="T63" fmla="*/ 2217 h 2291"/>
                  <a:gd name="T64" fmla="*/ 0 w 885"/>
                  <a:gd name="T65" fmla="*/ 2291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1">
                    <a:moveTo>
                      <a:pt x="885" y="0"/>
                    </a:moveTo>
                    <a:lnTo>
                      <a:pt x="845" y="66"/>
                    </a:lnTo>
                    <a:lnTo>
                      <a:pt x="806" y="133"/>
                    </a:lnTo>
                    <a:lnTo>
                      <a:pt x="768" y="200"/>
                    </a:lnTo>
                    <a:lnTo>
                      <a:pt x="731" y="267"/>
                    </a:lnTo>
                    <a:lnTo>
                      <a:pt x="695" y="335"/>
                    </a:lnTo>
                    <a:lnTo>
                      <a:pt x="660" y="404"/>
                    </a:lnTo>
                    <a:lnTo>
                      <a:pt x="625" y="472"/>
                    </a:lnTo>
                    <a:lnTo>
                      <a:pt x="591" y="542"/>
                    </a:lnTo>
                    <a:lnTo>
                      <a:pt x="559" y="612"/>
                    </a:lnTo>
                    <a:lnTo>
                      <a:pt x="526" y="682"/>
                    </a:lnTo>
                    <a:lnTo>
                      <a:pt x="494" y="752"/>
                    </a:lnTo>
                    <a:lnTo>
                      <a:pt x="464" y="823"/>
                    </a:lnTo>
                    <a:lnTo>
                      <a:pt x="434" y="894"/>
                    </a:lnTo>
                    <a:lnTo>
                      <a:pt x="405" y="965"/>
                    </a:lnTo>
                    <a:lnTo>
                      <a:pt x="377" y="1038"/>
                    </a:lnTo>
                    <a:lnTo>
                      <a:pt x="349" y="1109"/>
                    </a:lnTo>
                    <a:lnTo>
                      <a:pt x="322" y="1182"/>
                    </a:lnTo>
                    <a:lnTo>
                      <a:pt x="296" y="1254"/>
                    </a:lnTo>
                    <a:lnTo>
                      <a:pt x="271" y="1327"/>
                    </a:lnTo>
                    <a:lnTo>
                      <a:pt x="246" y="1400"/>
                    </a:lnTo>
                    <a:lnTo>
                      <a:pt x="222" y="1473"/>
                    </a:lnTo>
                    <a:lnTo>
                      <a:pt x="199" y="1547"/>
                    </a:lnTo>
                    <a:lnTo>
                      <a:pt x="177" y="1621"/>
                    </a:lnTo>
                    <a:lnTo>
                      <a:pt x="154" y="1695"/>
                    </a:lnTo>
                    <a:lnTo>
                      <a:pt x="132" y="1769"/>
                    </a:lnTo>
                    <a:lnTo>
                      <a:pt x="112" y="1843"/>
                    </a:lnTo>
                    <a:lnTo>
                      <a:pt x="92" y="1917"/>
                    </a:lnTo>
                    <a:lnTo>
                      <a:pt x="72" y="1992"/>
                    </a:lnTo>
                    <a:lnTo>
                      <a:pt x="53" y="2067"/>
                    </a:lnTo>
                    <a:lnTo>
                      <a:pt x="35" y="2142"/>
                    </a:lnTo>
                    <a:lnTo>
                      <a:pt x="17" y="2217"/>
                    </a:lnTo>
                    <a:lnTo>
                      <a:pt x="0" y="229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69" name="Freeform 1227"/>
              <p:cNvSpPr>
                <a:spLocks noChangeAspect="1"/>
              </p:cNvSpPr>
              <p:nvPr/>
            </p:nvSpPr>
            <p:spPr bwMode="auto">
              <a:xfrm>
                <a:off x="3878" y="2149"/>
                <a:ext cx="68" cy="168"/>
              </a:xfrm>
              <a:custGeom>
                <a:avLst/>
                <a:gdLst>
                  <a:gd name="T0" fmla="*/ 1569 w 1616"/>
                  <a:gd name="T1" fmla="*/ 31 h 4032"/>
                  <a:gd name="T2" fmla="*/ 1470 w 1616"/>
                  <a:gd name="T3" fmla="*/ 91 h 4032"/>
                  <a:gd name="T4" fmla="*/ 1366 w 1616"/>
                  <a:gd name="T5" fmla="*/ 149 h 4032"/>
                  <a:gd name="T6" fmla="*/ 1261 w 1616"/>
                  <a:gd name="T7" fmla="*/ 208 h 4032"/>
                  <a:gd name="T8" fmla="*/ 1158 w 1616"/>
                  <a:gd name="T9" fmla="*/ 268 h 4032"/>
                  <a:gd name="T10" fmla="*/ 1082 w 1616"/>
                  <a:gd name="T11" fmla="*/ 317 h 4032"/>
                  <a:gd name="T12" fmla="*/ 1034 w 1616"/>
                  <a:gd name="T13" fmla="*/ 350 h 4032"/>
                  <a:gd name="T14" fmla="*/ 988 w 1616"/>
                  <a:gd name="T15" fmla="*/ 386 h 4032"/>
                  <a:gd name="T16" fmla="*/ 942 w 1616"/>
                  <a:gd name="T17" fmla="*/ 423 h 4032"/>
                  <a:gd name="T18" fmla="*/ 900 w 1616"/>
                  <a:gd name="T19" fmla="*/ 462 h 4032"/>
                  <a:gd name="T20" fmla="*/ 861 w 1616"/>
                  <a:gd name="T21" fmla="*/ 504 h 4032"/>
                  <a:gd name="T22" fmla="*/ 806 w 1616"/>
                  <a:gd name="T23" fmla="*/ 574 h 4032"/>
                  <a:gd name="T24" fmla="*/ 736 w 1616"/>
                  <a:gd name="T25" fmla="*/ 673 h 4032"/>
                  <a:gd name="T26" fmla="*/ 670 w 1616"/>
                  <a:gd name="T27" fmla="*/ 774 h 4032"/>
                  <a:gd name="T28" fmla="*/ 608 w 1616"/>
                  <a:gd name="T29" fmla="*/ 877 h 4032"/>
                  <a:gd name="T30" fmla="*/ 552 w 1616"/>
                  <a:gd name="T31" fmla="*/ 983 h 4032"/>
                  <a:gd name="T32" fmla="*/ 500 w 1616"/>
                  <a:gd name="T33" fmla="*/ 1093 h 4032"/>
                  <a:gd name="T34" fmla="*/ 452 w 1616"/>
                  <a:gd name="T35" fmla="*/ 1203 h 4032"/>
                  <a:gd name="T36" fmla="*/ 409 w 1616"/>
                  <a:gd name="T37" fmla="*/ 1315 h 4032"/>
                  <a:gd name="T38" fmla="*/ 369 w 1616"/>
                  <a:gd name="T39" fmla="*/ 1428 h 4032"/>
                  <a:gd name="T40" fmla="*/ 334 w 1616"/>
                  <a:gd name="T41" fmla="*/ 1544 h 4032"/>
                  <a:gd name="T42" fmla="*/ 302 w 1616"/>
                  <a:gd name="T43" fmla="*/ 1661 h 4032"/>
                  <a:gd name="T44" fmla="*/ 275 w 1616"/>
                  <a:gd name="T45" fmla="*/ 1779 h 4032"/>
                  <a:gd name="T46" fmla="*/ 250 w 1616"/>
                  <a:gd name="T47" fmla="*/ 1898 h 4032"/>
                  <a:gd name="T48" fmla="*/ 229 w 1616"/>
                  <a:gd name="T49" fmla="*/ 2017 h 4032"/>
                  <a:gd name="T50" fmla="*/ 212 w 1616"/>
                  <a:gd name="T51" fmla="*/ 2139 h 4032"/>
                  <a:gd name="T52" fmla="*/ 198 w 1616"/>
                  <a:gd name="T53" fmla="*/ 2260 h 4032"/>
                  <a:gd name="T54" fmla="*/ 191 w 1616"/>
                  <a:gd name="T55" fmla="*/ 2330 h 4032"/>
                  <a:gd name="T56" fmla="*/ 186 w 1616"/>
                  <a:gd name="T57" fmla="*/ 2354 h 4032"/>
                  <a:gd name="T58" fmla="*/ 182 w 1616"/>
                  <a:gd name="T59" fmla="*/ 2402 h 4032"/>
                  <a:gd name="T60" fmla="*/ 177 w 1616"/>
                  <a:gd name="T61" fmla="*/ 2474 h 4032"/>
                  <a:gd name="T62" fmla="*/ 172 w 1616"/>
                  <a:gd name="T63" fmla="*/ 2522 h 4032"/>
                  <a:gd name="T64" fmla="*/ 168 w 1616"/>
                  <a:gd name="T65" fmla="*/ 2546 h 4032"/>
                  <a:gd name="T66" fmla="*/ 161 w 1616"/>
                  <a:gd name="T67" fmla="*/ 2655 h 4032"/>
                  <a:gd name="T68" fmla="*/ 153 w 1616"/>
                  <a:gd name="T69" fmla="*/ 2848 h 4032"/>
                  <a:gd name="T70" fmla="*/ 145 w 1616"/>
                  <a:gd name="T71" fmla="*/ 3033 h 4032"/>
                  <a:gd name="T72" fmla="*/ 136 w 1616"/>
                  <a:gd name="T73" fmla="*/ 3215 h 4032"/>
                  <a:gd name="T74" fmla="*/ 121 w 1616"/>
                  <a:gd name="T75" fmla="*/ 3394 h 4032"/>
                  <a:gd name="T76" fmla="*/ 106 w 1616"/>
                  <a:gd name="T77" fmla="*/ 3527 h 4032"/>
                  <a:gd name="T78" fmla="*/ 93 w 1616"/>
                  <a:gd name="T79" fmla="*/ 3618 h 4032"/>
                  <a:gd name="T80" fmla="*/ 78 w 1616"/>
                  <a:gd name="T81" fmla="*/ 3708 h 4032"/>
                  <a:gd name="T82" fmla="*/ 60 w 1616"/>
                  <a:gd name="T83" fmla="*/ 3799 h 4032"/>
                  <a:gd name="T84" fmla="*/ 38 w 1616"/>
                  <a:gd name="T85" fmla="*/ 3891 h 4032"/>
                  <a:gd name="T86" fmla="*/ 14 w 1616"/>
                  <a:gd name="T87" fmla="*/ 3985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6" h="4032">
                    <a:moveTo>
                      <a:pt x="1616" y="0"/>
                    </a:moveTo>
                    <a:lnTo>
                      <a:pt x="1569" y="31"/>
                    </a:lnTo>
                    <a:lnTo>
                      <a:pt x="1520" y="62"/>
                    </a:lnTo>
                    <a:lnTo>
                      <a:pt x="1470" y="91"/>
                    </a:lnTo>
                    <a:lnTo>
                      <a:pt x="1418" y="120"/>
                    </a:lnTo>
                    <a:lnTo>
                      <a:pt x="1366" y="149"/>
                    </a:lnTo>
                    <a:lnTo>
                      <a:pt x="1313" y="178"/>
                    </a:lnTo>
                    <a:lnTo>
                      <a:pt x="1261" y="208"/>
                    </a:lnTo>
                    <a:lnTo>
                      <a:pt x="1209" y="237"/>
                    </a:lnTo>
                    <a:lnTo>
                      <a:pt x="1158" y="268"/>
                    </a:lnTo>
                    <a:lnTo>
                      <a:pt x="1107" y="300"/>
                    </a:lnTo>
                    <a:lnTo>
                      <a:pt x="1082" y="317"/>
                    </a:lnTo>
                    <a:lnTo>
                      <a:pt x="1058" y="333"/>
                    </a:lnTo>
                    <a:lnTo>
                      <a:pt x="1034" y="350"/>
                    </a:lnTo>
                    <a:lnTo>
                      <a:pt x="1011" y="368"/>
                    </a:lnTo>
                    <a:lnTo>
                      <a:pt x="988" y="386"/>
                    </a:lnTo>
                    <a:lnTo>
                      <a:pt x="964" y="404"/>
                    </a:lnTo>
                    <a:lnTo>
                      <a:pt x="942" y="423"/>
                    </a:lnTo>
                    <a:lnTo>
                      <a:pt x="921" y="442"/>
                    </a:lnTo>
                    <a:lnTo>
                      <a:pt x="900" y="462"/>
                    </a:lnTo>
                    <a:lnTo>
                      <a:pt x="880" y="483"/>
                    </a:lnTo>
                    <a:lnTo>
                      <a:pt x="861" y="504"/>
                    </a:lnTo>
                    <a:lnTo>
                      <a:pt x="843" y="525"/>
                    </a:lnTo>
                    <a:lnTo>
                      <a:pt x="806" y="574"/>
                    </a:lnTo>
                    <a:lnTo>
                      <a:pt x="770" y="623"/>
                    </a:lnTo>
                    <a:lnTo>
                      <a:pt x="736" y="673"/>
                    </a:lnTo>
                    <a:lnTo>
                      <a:pt x="702" y="723"/>
                    </a:lnTo>
                    <a:lnTo>
                      <a:pt x="670" y="774"/>
                    </a:lnTo>
                    <a:lnTo>
                      <a:pt x="639" y="825"/>
                    </a:lnTo>
                    <a:lnTo>
                      <a:pt x="608" y="877"/>
                    </a:lnTo>
                    <a:lnTo>
                      <a:pt x="580" y="930"/>
                    </a:lnTo>
                    <a:lnTo>
                      <a:pt x="552" y="983"/>
                    </a:lnTo>
                    <a:lnTo>
                      <a:pt x="525" y="1037"/>
                    </a:lnTo>
                    <a:lnTo>
                      <a:pt x="500" y="1093"/>
                    </a:lnTo>
                    <a:lnTo>
                      <a:pt x="476" y="1147"/>
                    </a:lnTo>
                    <a:lnTo>
                      <a:pt x="452" y="1203"/>
                    </a:lnTo>
                    <a:lnTo>
                      <a:pt x="430" y="1258"/>
                    </a:lnTo>
                    <a:lnTo>
                      <a:pt x="409" y="1315"/>
                    </a:lnTo>
                    <a:lnTo>
                      <a:pt x="389" y="1371"/>
                    </a:lnTo>
                    <a:lnTo>
                      <a:pt x="369" y="1428"/>
                    </a:lnTo>
                    <a:lnTo>
                      <a:pt x="351" y="1486"/>
                    </a:lnTo>
                    <a:lnTo>
                      <a:pt x="334" y="1544"/>
                    </a:lnTo>
                    <a:lnTo>
                      <a:pt x="318" y="1603"/>
                    </a:lnTo>
                    <a:lnTo>
                      <a:pt x="302" y="1661"/>
                    </a:lnTo>
                    <a:lnTo>
                      <a:pt x="288" y="1720"/>
                    </a:lnTo>
                    <a:lnTo>
                      <a:pt x="275" y="1779"/>
                    </a:lnTo>
                    <a:lnTo>
                      <a:pt x="261" y="1838"/>
                    </a:lnTo>
                    <a:lnTo>
                      <a:pt x="250" y="1898"/>
                    </a:lnTo>
                    <a:lnTo>
                      <a:pt x="239" y="1958"/>
                    </a:lnTo>
                    <a:lnTo>
                      <a:pt x="229" y="2017"/>
                    </a:lnTo>
                    <a:lnTo>
                      <a:pt x="220" y="2079"/>
                    </a:lnTo>
                    <a:lnTo>
                      <a:pt x="212" y="2139"/>
                    </a:lnTo>
                    <a:lnTo>
                      <a:pt x="205" y="2199"/>
                    </a:lnTo>
                    <a:lnTo>
                      <a:pt x="198" y="2260"/>
                    </a:lnTo>
                    <a:lnTo>
                      <a:pt x="193" y="2321"/>
                    </a:lnTo>
                    <a:lnTo>
                      <a:pt x="191" y="2330"/>
                    </a:lnTo>
                    <a:lnTo>
                      <a:pt x="188" y="2341"/>
                    </a:lnTo>
                    <a:lnTo>
                      <a:pt x="186" y="2354"/>
                    </a:lnTo>
                    <a:lnTo>
                      <a:pt x="185" y="2369"/>
                    </a:lnTo>
                    <a:lnTo>
                      <a:pt x="182" y="2402"/>
                    </a:lnTo>
                    <a:lnTo>
                      <a:pt x="179" y="2438"/>
                    </a:lnTo>
                    <a:lnTo>
                      <a:pt x="177" y="2474"/>
                    </a:lnTo>
                    <a:lnTo>
                      <a:pt x="174" y="2507"/>
                    </a:lnTo>
                    <a:lnTo>
                      <a:pt x="172" y="2522"/>
                    </a:lnTo>
                    <a:lnTo>
                      <a:pt x="170" y="2535"/>
                    </a:lnTo>
                    <a:lnTo>
                      <a:pt x="168" y="2546"/>
                    </a:lnTo>
                    <a:lnTo>
                      <a:pt x="165" y="2555"/>
                    </a:lnTo>
                    <a:lnTo>
                      <a:pt x="161" y="2655"/>
                    </a:lnTo>
                    <a:lnTo>
                      <a:pt x="157" y="2753"/>
                    </a:lnTo>
                    <a:lnTo>
                      <a:pt x="153" y="2848"/>
                    </a:lnTo>
                    <a:lnTo>
                      <a:pt x="149" y="2941"/>
                    </a:lnTo>
                    <a:lnTo>
                      <a:pt x="145" y="3033"/>
                    </a:lnTo>
                    <a:lnTo>
                      <a:pt x="141" y="3125"/>
                    </a:lnTo>
                    <a:lnTo>
                      <a:pt x="136" y="3215"/>
                    </a:lnTo>
                    <a:lnTo>
                      <a:pt x="129" y="3304"/>
                    </a:lnTo>
                    <a:lnTo>
                      <a:pt x="121" y="3394"/>
                    </a:lnTo>
                    <a:lnTo>
                      <a:pt x="112" y="3483"/>
                    </a:lnTo>
                    <a:lnTo>
                      <a:pt x="106" y="3527"/>
                    </a:lnTo>
                    <a:lnTo>
                      <a:pt x="100" y="3573"/>
                    </a:lnTo>
                    <a:lnTo>
                      <a:pt x="93" y="3618"/>
                    </a:lnTo>
                    <a:lnTo>
                      <a:pt x="86" y="3662"/>
                    </a:lnTo>
                    <a:lnTo>
                      <a:pt x="78" y="3708"/>
                    </a:lnTo>
                    <a:lnTo>
                      <a:pt x="69" y="3753"/>
                    </a:lnTo>
                    <a:lnTo>
                      <a:pt x="60" y="3799"/>
                    </a:lnTo>
                    <a:lnTo>
                      <a:pt x="50" y="3845"/>
                    </a:lnTo>
                    <a:lnTo>
                      <a:pt x="38" y="3891"/>
                    </a:lnTo>
                    <a:lnTo>
                      <a:pt x="26" y="3938"/>
                    </a:lnTo>
                    <a:lnTo>
                      <a:pt x="14" y="3985"/>
                    </a:lnTo>
                    <a:lnTo>
                      <a:pt x="0" y="403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0" name="Freeform 1228"/>
              <p:cNvSpPr>
                <a:spLocks noChangeAspect="1"/>
              </p:cNvSpPr>
              <p:nvPr/>
            </p:nvSpPr>
            <p:spPr bwMode="auto">
              <a:xfrm>
                <a:off x="3970" y="2126"/>
                <a:ext cx="24" cy="70"/>
              </a:xfrm>
              <a:custGeom>
                <a:avLst/>
                <a:gdLst>
                  <a:gd name="T0" fmla="*/ 552 w 552"/>
                  <a:gd name="T1" fmla="*/ 0 h 1685"/>
                  <a:gd name="T2" fmla="*/ 516 w 552"/>
                  <a:gd name="T3" fmla="*/ 105 h 1685"/>
                  <a:gd name="T4" fmla="*/ 479 w 552"/>
                  <a:gd name="T5" fmla="*/ 211 h 1685"/>
                  <a:gd name="T6" fmla="*/ 441 w 552"/>
                  <a:gd name="T7" fmla="*/ 316 h 1685"/>
                  <a:gd name="T8" fmla="*/ 404 w 552"/>
                  <a:gd name="T9" fmla="*/ 420 h 1685"/>
                  <a:gd name="T10" fmla="*/ 367 w 552"/>
                  <a:gd name="T11" fmla="*/ 524 h 1685"/>
                  <a:gd name="T12" fmla="*/ 329 w 552"/>
                  <a:gd name="T13" fmla="*/ 629 h 1685"/>
                  <a:gd name="T14" fmla="*/ 292 w 552"/>
                  <a:gd name="T15" fmla="*/ 733 h 1685"/>
                  <a:gd name="T16" fmla="*/ 256 w 552"/>
                  <a:gd name="T17" fmla="*/ 837 h 1685"/>
                  <a:gd name="T18" fmla="*/ 220 w 552"/>
                  <a:gd name="T19" fmla="*/ 941 h 1685"/>
                  <a:gd name="T20" fmla="*/ 184 w 552"/>
                  <a:gd name="T21" fmla="*/ 1045 h 1685"/>
                  <a:gd name="T22" fmla="*/ 150 w 552"/>
                  <a:gd name="T23" fmla="*/ 1151 h 1685"/>
                  <a:gd name="T24" fmla="*/ 117 w 552"/>
                  <a:gd name="T25" fmla="*/ 1256 h 1685"/>
                  <a:gd name="T26" fmla="*/ 85 w 552"/>
                  <a:gd name="T27" fmla="*/ 1362 h 1685"/>
                  <a:gd name="T28" fmla="*/ 55 w 552"/>
                  <a:gd name="T29" fmla="*/ 1469 h 1685"/>
                  <a:gd name="T30" fmla="*/ 41 w 552"/>
                  <a:gd name="T31" fmla="*/ 1522 h 1685"/>
                  <a:gd name="T32" fmla="*/ 27 w 552"/>
                  <a:gd name="T33" fmla="*/ 1576 h 1685"/>
                  <a:gd name="T34" fmla="*/ 13 w 552"/>
                  <a:gd name="T35" fmla="*/ 1631 h 1685"/>
                  <a:gd name="T36" fmla="*/ 0 w 552"/>
                  <a:gd name="T37"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2" h="1685">
                    <a:moveTo>
                      <a:pt x="552" y="0"/>
                    </a:moveTo>
                    <a:lnTo>
                      <a:pt x="516" y="105"/>
                    </a:lnTo>
                    <a:lnTo>
                      <a:pt x="479" y="211"/>
                    </a:lnTo>
                    <a:lnTo>
                      <a:pt x="441" y="316"/>
                    </a:lnTo>
                    <a:lnTo>
                      <a:pt x="404" y="420"/>
                    </a:lnTo>
                    <a:lnTo>
                      <a:pt x="367" y="524"/>
                    </a:lnTo>
                    <a:lnTo>
                      <a:pt x="329" y="629"/>
                    </a:lnTo>
                    <a:lnTo>
                      <a:pt x="292" y="733"/>
                    </a:lnTo>
                    <a:lnTo>
                      <a:pt x="256" y="837"/>
                    </a:lnTo>
                    <a:lnTo>
                      <a:pt x="220" y="941"/>
                    </a:lnTo>
                    <a:lnTo>
                      <a:pt x="184" y="1045"/>
                    </a:lnTo>
                    <a:lnTo>
                      <a:pt x="150" y="1151"/>
                    </a:lnTo>
                    <a:lnTo>
                      <a:pt x="117" y="1256"/>
                    </a:lnTo>
                    <a:lnTo>
                      <a:pt x="85" y="1362"/>
                    </a:lnTo>
                    <a:lnTo>
                      <a:pt x="55" y="1469"/>
                    </a:lnTo>
                    <a:lnTo>
                      <a:pt x="41" y="1522"/>
                    </a:lnTo>
                    <a:lnTo>
                      <a:pt x="27" y="1576"/>
                    </a:lnTo>
                    <a:lnTo>
                      <a:pt x="13" y="1631"/>
                    </a:lnTo>
                    <a:lnTo>
                      <a:pt x="0" y="168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1" name="Freeform 1229"/>
              <p:cNvSpPr>
                <a:spLocks noChangeAspect="1"/>
              </p:cNvSpPr>
              <p:nvPr/>
            </p:nvSpPr>
            <p:spPr bwMode="auto">
              <a:xfrm>
                <a:off x="3961" y="2136"/>
                <a:ext cx="22" cy="65"/>
              </a:xfrm>
              <a:custGeom>
                <a:avLst/>
                <a:gdLst>
                  <a:gd name="T0" fmla="*/ 525 w 525"/>
                  <a:gd name="T1" fmla="*/ 0 h 1560"/>
                  <a:gd name="T2" fmla="*/ 480 w 525"/>
                  <a:gd name="T3" fmla="*/ 104 h 1560"/>
                  <a:gd name="T4" fmla="*/ 437 w 525"/>
                  <a:gd name="T5" fmla="*/ 206 h 1560"/>
                  <a:gd name="T6" fmla="*/ 398 w 525"/>
                  <a:gd name="T7" fmla="*/ 306 h 1560"/>
                  <a:gd name="T8" fmla="*/ 361 w 525"/>
                  <a:gd name="T9" fmla="*/ 405 h 1560"/>
                  <a:gd name="T10" fmla="*/ 326 w 525"/>
                  <a:gd name="T11" fmla="*/ 501 h 1560"/>
                  <a:gd name="T12" fmla="*/ 293 w 525"/>
                  <a:gd name="T13" fmla="*/ 596 h 1560"/>
                  <a:gd name="T14" fmla="*/ 262 w 525"/>
                  <a:gd name="T15" fmla="*/ 691 h 1560"/>
                  <a:gd name="T16" fmla="*/ 232 w 525"/>
                  <a:gd name="T17" fmla="*/ 784 h 1560"/>
                  <a:gd name="T18" fmla="*/ 202 w 525"/>
                  <a:gd name="T19" fmla="*/ 879 h 1560"/>
                  <a:gd name="T20" fmla="*/ 174 w 525"/>
                  <a:gd name="T21" fmla="*/ 973 h 1560"/>
                  <a:gd name="T22" fmla="*/ 145 w 525"/>
                  <a:gd name="T23" fmla="*/ 1067 h 1560"/>
                  <a:gd name="T24" fmla="*/ 117 w 525"/>
                  <a:gd name="T25" fmla="*/ 1162 h 1560"/>
                  <a:gd name="T26" fmla="*/ 88 w 525"/>
                  <a:gd name="T27" fmla="*/ 1259 h 1560"/>
                  <a:gd name="T28" fmla="*/ 60 w 525"/>
                  <a:gd name="T29" fmla="*/ 1357 h 1560"/>
                  <a:gd name="T30" fmla="*/ 30 w 525"/>
                  <a:gd name="T31" fmla="*/ 1458 h 1560"/>
                  <a:gd name="T32" fmla="*/ 0 w 525"/>
                  <a:gd name="T33" fmla="*/ 15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5" h="1560">
                    <a:moveTo>
                      <a:pt x="525" y="0"/>
                    </a:moveTo>
                    <a:lnTo>
                      <a:pt x="480" y="104"/>
                    </a:lnTo>
                    <a:lnTo>
                      <a:pt x="437" y="206"/>
                    </a:lnTo>
                    <a:lnTo>
                      <a:pt x="398" y="306"/>
                    </a:lnTo>
                    <a:lnTo>
                      <a:pt x="361" y="405"/>
                    </a:lnTo>
                    <a:lnTo>
                      <a:pt x="326" y="501"/>
                    </a:lnTo>
                    <a:lnTo>
                      <a:pt x="293" y="596"/>
                    </a:lnTo>
                    <a:lnTo>
                      <a:pt x="262" y="691"/>
                    </a:lnTo>
                    <a:lnTo>
                      <a:pt x="232" y="784"/>
                    </a:lnTo>
                    <a:lnTo>
                      <a:pt x="202" y="879"/>
                    </a:lnTo>
                    <a:lnTo>
                      <a:pt x="174" y="973"/>
                    </a:lnTo>
                    <a:lnTo>
                      <a:pt x="145" y="1067"/>
                    </a:lnTo>
                    <a:lnTo>
                      <a:pt x="117" y="1162"/>
                    </a:lnTo>
                    <a:lnTo>
                      <a:pt x="88" y="1259"/>
                    </a:lnTo>
                    <a:lnTo>
                      <a:pt x="60" y="1357"/>
                    </a:lnTo>
                    <a:lnTo>
                      <a:pt x="30" y="1458"/>
                    </a:lnTo>
                    <a:lnTo>
                      <a:pt x="0" y="156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2" name="Freeform 1230"/>
              <p:cNvSpPr>
                <a:spLocks noChangeAspect="1"/>
              </p:cNvSpPr>
              <p:nvPr/>
            </p:nvSpPr>
            <p:spPr bwMode="auto">
              <a:xfrm>
                <a:off x="3820" y="2597"/>
                <a:ext cx="39" cy="85"/>
              </a:xfrm>
              <a:custGeom>
                <a:avLst/>
                <a:gdLst>
                  <a:gd name="T0" fmla="*/ 953 w 953"/>
                  <a:gd name="T1" fmla="*/ 0 h 2030"/>
                  <a:gd name="T2" fmla="*/ 881 w 953"/>
                  <a:gd name="T3" fmla="*/ 107 h 2030"/>
                  <a:gd name="T4" fmla="*/ 810 w 953"/>
                  <a:gd name="T5" fmla="*/ 214 h 2030"/>
                  <a:gd name="T6" fmla="*/ 775 w 953"/>
                  <a:gd name="T7" fmla="*/ 269 h 2030"/>
                  <a:gd name="T8" fmla="*/ 741 w 953"/>
                  <a:gd name="T9" fmla="*/ 323 h 2030"/>
                  <a:gd name="T10" fmla="*/ 707 w 953"/>
                  <a:gd name="T11" fmla="*/ 379 h 2030"/>
                  <a:gd name="T12" fmla="*/ 674 w 953"/>
                  <a:gd name="T13" fmla="*/ 434 h 2030"/>
                  <a:gd name="T14" fmla="*/ 641 w 953"/>
                  <a:gd name="T15" fmla="*/ 489 h 2030"/>
                  <a:gd name="T16" fmla="*/ 609 w 953"/>
                  <a:gd name="T17" fmla="*/ 545 h 2030"/>
                  <a:gd name="T18" fmla="*/ 576 w 953"/>
                  <a:gd name="T19" fmla="*/ 601 h 2030"/>
                  <a:gd name="T20" fmla="*/ 546 w 953"/>
                  <a:gd name="T21" fmla="*/ 658 h 2030"/>
                  <a:gd name="T22" fmla="*/ 516 w 953"/>
                  <a:gd name="T23" fmla="*/ 714 h 2030"/>
                  <a:gd name="T24" fmla="*/ 487 w 953"/>
                  <a:gd name="T25" fmla="*/ 771 h 2030"/>
                  <a:gd name="T26" fmla="*/ 459 w 953"/>
                  <a:gd name="T27" fmla="*/ 829 h 2030"/>
                  <a:gd name="T28" fmla="*/ 432 w 953"/>
                  <a:gd name="T29" fmla="*/ 888 h 2030"/>
                  <a:gd name="T30" fmla="*/ 406 w 953"/>
                  <a:gd name="T31" fmla="*/ 946 h 2030"/>
                  <a:gd name="T32" fmla="*/ 381 w 953"/>
                  <a:gd name="T33" fmla="*/ 1005 h 2030"/>
                  <a:gd name="T34" fmla="*/ 357 w 953"/>
                  <a:gd name="T35" fmla="*/ 1064 h 2030"/>
                  <a:gd name="T36" fmla="*/ 335 w 953"/>
                  <a:gd name="T37" fmla="*/ 1124 h 2030"/>
                  <a:gd name="T38" fmla="*/ 314 w 953"/>
                  <a:gd name="T39" fmla="*/ 1184 h 2030"/>
                  <a:gd name="T40" fmla="*/ 294 w 953"/>
                  <a:gd name="T41" fmla="*/ 1244 h 2030"/>
                  <a:gd name="T42" fmla="*/ 275 w 953"/>
                  <a:gd name="T43" fmla="*/ 1305 h 2030"/>
                  <a:gd name="T44" fmla="*/ 258 w 953"/>
                  <a:gd name="T45" fmla="*/ 1368 h 2030"/>
                  <a:gd name="T46" fmla="*/ 243 w 953"/>
                  <a:gd name="T47" fmla="*/ 1430 h 2030"/>
                  <a:gd name="T48" fmla="*/ 228 w 953"/>
                  <a:gd name="T49" fmla="*/ 1492 h 2030"/>
                  <a:gd name="T50" fmla="*/ 215 w 953"/>
                  <a:gd name="T51" fmla="*/ 1555 h 2030"/>
                  <a:gd name="T52" fmla="*/ 205 w 953"/>
                  <a:gd name="T53" fmla="*/ 1619 h 2030"/>
                  <a:gd name="T54" fmla="*/ 196 w 953"/>
                  <a:gd name="T55" fmla="*/ 1683 h 2030"/>
                  <a:gd name="T56" fmla="*/ 188 w 953"/>
                  <a:gd name="T57" fmla="*/ 1747 h 2030"/>
                  <a:gd name="T58" fmla="*/ 183 w 953"/>
                  <a:gd name="T59" fmla="*/ 1812 h 2030"/>
                  <a:gd name="T60" fmla="*/ 180 w 953"/>
                  <a:gd name="T61" fmla="*/ 1879 h 2030"/>
                  <a:gd name="T62" fmla="*/ 179 w 953"/>
                  <a:gd name="T63" fmla="*/ 1886 h 2030"/>
                  <a:gd name="T64" fmla="*/ 178 w 953"/>
                  <a:gd name="T65" fmla="*/ 1894 h 2030"/>
                  <a:gd name="T66" fmla="*/ 177 w 953"/>
                  <a:gd name="T67" fmla="*/ 1901 h 2030"/>
                  <a:gd name="T68" fmla="*/ 175 w 953"/>
                  <a:gd name="T69" fmla="*/ 1907 h 2030"/>
                  <a:gd name="T70" fmla="*/ 172 w 953"/>
                  <a:gd name="T71" fmla="*/ 1914 h 2030"/>
                  <a:gd name="T72" fmla="*/ 169 w 953"/>
                  <a:gd name="T73" fmla="*/ 1920 h 2030"/>
                  <a:gd name="T74" fmla="*/ 165 w 953"/>
                  <a:gd name="T75" fmla="*/ 1926 h 2030"/>
                  <a:gd name="T76" fmla="*/ 161 w 953"/>
                  <a:gd name="T77" fmla="*/ 1931 h 2030"/>
                  <a:gd name="T78" fmla="*/ 152 w 953"/>
                  <a:gd name="T79" fmla="*/ 1942 h 2030"/>
                  <a:gd name="T80" fmla="*/ 141 w 953"/>
                  <a:gd name="T81" fmla="*/ 1952 h 2030"/>
                  <a:gd name="T82" fmla="*/ 129 w 953"/>
                  <a:gd name="T83" fmla="*/ 1961 h 2030"/>
                  <a:gd name="T84" fmla="*/ 116 w 953"/>
                  <a:gd name="T85" fmla="*/ 1970 h 2030"/>
                  <a:gd name="T86" fmla="*/ 87 w 953"/>
                  <a:gd name="T87" fmla="*/ 1986 h 2030"/>
                  <a:gd name="T88" fmla="*/ 57 w 953"/>
                  <a:gd name="T89" fmla="*/ 2001 h 2030"/>
                  <a:gd name="T90" fmla="*/ 28 w 953"/>
                  <a:gd name="T91" fmla="*/ 2015 h 2030"/>
                  <a:gd name="T92" fmla="*/ 0 w 953"/>
                  <a:gd name="T93" fmla="*/ 2030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3" h="2030">
                    <a:moveTo>
                      <a:pt x="953" y="0"/>
                    </a:moveTo>
                    <a:lnTo>
                      <a:pt x="881" y="107"/>
                    </a:lnTo>
                    <a:lnTo>
                      <a:pt x="810" y="214"/>
                    </a:lnTo>
                    <a:lnTo>
                      <a:pt x="775" y="269"/>
                    </a:lnTo>
                    <a:lnTo>
                      <a:pt x="741" y="323"/>
                    </a:lnTo>
                    <a:lnTo>
                      <a:pt x="707" y="379"/>
                    </a:lnTo>
                    <a:lnTo>
                      <a:pt x="674" y="434"/>
                    </a:lnTo>
                    <a:lnTo>
                      <a:pt x="641" y="489"/>
                    </a:lnTo>
                    <a:lnTo>
                      <a:pt x="609" y="545"/>
                    </a:lnTo>
                    <a:lnTo>
                      <a:pt x="576" y="601"/>
                    </a:lnTo>
                    <a:lnTo>
                      <a:pt x="546" y="658"/>
                    </a:lnTo>
                    <a:lnTo>
                      <a:pt x="516" y="714"/>
                    </a:lnTo>
                    <a:lnTo>
                      <a:pt x="487" y="771"/>
                    </a:lnTo>
                    <a:lnTo>
                      <a:pt x="459" y="829"/>
                    </a:lnTo>
                    <a:lnTo>
                      <a:pt x="432" y="888"/>
                    </a:lnTo>
                    <a:lnTo>
                      <a:pt x="406" y="946"/>
                    </a:lnTo>
                    <a:lnTo>
                      <a:pt x="381" y="1005"/>
                    </a:lnTo>
                    <a:lnTo>
                      <a:pt x="357" y="1064"/>
                    </a:lnTo>
                    <a:lnTo>
                      <a:pt x="335" y="1124"/>
                    </a:lnTo>
                    <a:lnTo>
                      <a:pt x="314" y="1184"/>
                    </a:lnTo>
                    <a:lnTo>
                      <a:pt x="294" y="1244"/>
                    </a:lnTo>
                    <a:lnTo>
                      <a:pt x="275" y="1305"/>
                    </a:lnTo>
                    <a:lnTo>
                      <a:pt x="258" y="1368"/>
                    </a:lnTo>
                    <a:lnTo>
                      <a:pt x="243" y="1430"/>
                    </a:lnTo>
                    <a:lnTo>
                      <a:pt x="228" y="1492"/>
                    </a:lnTo>
                    <a:lnTo>
                      <a:pt x="215" y="1555"/>
                    </a:lnTo>
                    <a:lnTo>
                      <a:pt x="205" y="1619"/>
                    </a:lnTo>
                    <a:lnTo>
                      <a:pt x="196" y="1683"/>
                    </a:lnTo>
                    <a:lnTo>
                      <a:pt x="188" y="1747"/>
                    </a:lnTo>
                    <a:lnTo>
                      <a:pt x="183" y="1812"/>
                    </a:lnTo>
                    <a:lnTo>
                      <a:pt x="180" y="1879"/>
                    </a:lnTo>
                    <a:lnTo>
                      <a:pt x="179" y="1886"/>
                    </a:lnTo>
                    <a:lnTo>
                      <a:pt x="178" y="1894"/>
                    </a:lnTo>
                    <a:lnTo>
                      <a:pt x="177" y="1901"/>
                    </a:lnTo>
                    <a:lnTo>
                      <a:pt x="175" y="1907"/>
                    </a:lnTo>
                    <a:lnTo>
                      <a:pt x="172" y="1914"/>
                    </a:lnTo>
                    <a:lnTo>
                      <a:pt x="169" y="1920"/>
                    </a:lnTo>
                    <a:lnTo>
                      <a:pt x="165" y="1926"/>
                    </a:lnTo>
                    <a:lnTo>
                      <a:pt x="161" y="1931"/>
                    </a:lnTo>
                    <a:lnTo>
                      <a:pt x="152" y="1942"/>
                    </a:lnTo>
                    <a:lnTo>
                      <a:pt x="141" y="1952"/>
                    </a:lnTo>
                    <a:lnTo>
                      <a:pt x="129" y="1961"/>
                    </a:lnTo>
                    <a:lnTo>
                      <a:pt x="116" y="1970"/>
                    </a:lnTo>
                    <a:lnTo>
                      <a:pt x="87" y="1986"/>
                    </a:lnTo>
                    <a:lnTo>
                      <a:pt x="57" y="2001"/>
                    </a:lnTo>
                    <a:lnTo>
                      <a:pt x="28" y="2015"/>
                    </a:lnTo>
                    <a:lnTo>
                      <a:pt x="0" y="203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3" name="Freeform 1231"/>
              <p:cNvSpPr>
                <a:spLocks noChangeAspect="1"/>
              </p:cNvSpPr>
              <p:nvPr/>
            </p:nvSpPr>
            <p:spPr bwMode="auto">
              <a:xfrm>
                <a:off x="3841" y="2071"/>
                <a:ext cx="261" cy="598"/>
              </a:xfrm>
              <a:custGeom>
                <a:avLst/>
                <a:gdLst>
                  <a:gd name="T0" fmla="*/ 6247 w 6261"/>
                  <a:gd name="T1" fmla="*/ 14 h 14359"/>
                  <a:gd name="T2" fmla="*/ 6223 w 6261"/>
                  <a:gd name="T3" fmla="*/ 31 h 14359"/>
                  <a:gd name="T4" fmla="*/ 6195 w 6261"/>
                  <a:gd name="T5" fmla="*/ 44 h 14359"/>
                  <a:gd name="T6" fmla="*/ 6135 w 6261"/>
                  <a:gd name="T7" fmla="*/ 59 h 14359"/>
                  <a:gd name="T8" fmla="*/ 6029 w 6261"/>
                  <a:gd name="T9" fmla="*/ 69 h 14359"/>
                  <a:gd name="T10" fmla="*/ 5973 w 6261"/>
                  <a:gd name="T11" fmla="*/ 78 h 14359"/>
                  <a:gd name="T12" fmla="*/ 5860 w 6261"/>
                  <a:gd name="T13" fmla="*/ 112 h 14359"/>
                  <a:gd name="T14" fmla="*/ 5700 w 6261"/>
                  <a:gd name="T15" fmla="*/ 170 h 14359"/>
                  <a:gd name="T16" fmla="*/ 5529 w 6261"/>
                  <a:gd name="T17" fmla="*/ 241 h 14359"/>
                  <a:gd name="T18" fmla="*/ 5350 w 6261"/>
                  <a:gd name="T19" fmla="*/ 321 h 14359"/>
                  <a:gd name="T20" fmla="*/ 5051 w 6261"/>
                  <a:gd name="T21" fmla="*/ 466 h 14359"/>
                  <a:gd name="T22" fmla="*/ 4715 w 6261"/>
                  <a:gd name="T23" fmla="*/ 634 h 14359"/>
                  <a:gd name="T24" fmla="*/ 4442 w 6261"/>
                  <a:gd name="T25" fmla="*/ 769 h 14359"/>
                  <a:gd name="T26" fmla="*/ 4339 w 6261"/>
                  <a:gd name="T27" fmla="*/ 816 h 14359"/>
                  <a:gd name="T28" fmla="*/ 4245 w 6261"/>
                  <a:gd name="T29" fmla="*/ 858 h 14359"/>
                  <a:gd name="T30" fmla="*/ 4165 w 6261"/>
                  <a:gd name="T31" fmla="*/ 903 h 14359"/>
                  <a:gd name="T32" fmla="*/ 4105 w 6261"/>
                  <a:gd name="T33" fmla="*/ 946 h 14359"/>
                  <a:gd name="T34" fmla="*/ 4063 w 6261"/>
                  <a:gd name="T35" fmla="*/ 981 h 14359"/>
                  <a:gd name="T36" fmla="*/ 4022 w 6261"/>
                  <a:gd name="T37" fmla="*/ 1021 h 14359"/>
                  <a:gd name="T38" fmla="*/ 3913 w 6261"/>
                  <a:gd name="T39" fmla="*/ 1129 h 14359"/>
                  <a:gd name="T40" fmla="*/ 3815 w 6261"/>
                  <a:gd name="T41" fmla="*/ 1212 h 14359"/>
                  <a:gd name="T42" fmla="*/ 3690 w 6261"/>
                  <a:gd name="T43" fmla="*/ 1309 h 14359"/>
                  <a:gd name="T44" fmla="*/ 3557 w 6261"/>
                  <a:gd name="T45" fmla="*/ 1420 h 14359"/>
                  <a:gd name="T46" fmla="*/ 3410 w 6261"/>
                  <a:gd name="T47" fmla="*/ 1564 h 14359"/>
                  <a:gd name="T48" fmla="*/ 3205 w 6261"/>
                  <a:gd name="T49" fmla="*/ 1799 h 14359"/>
                  <a:gd name="T50" fmla="*/ 3026 w 6261"/>
                  <a:gd name="T51" fmla="*/ 2054 h 14359"/>
                  <a:gd name="T52" fmla="*/ 2867 w 6261"/>
                  <a:gd name="T53" fmla="*/ 2324 h 14359"/>
                  <a:gd name="T54" fmla="*/ 2729 w 6261"/>
                  <a:gd name="T55" fmla="*/ 2609 h 14359"/>
                  <a:gd name="T56" fmla="*/ 2608 w 6261"/>
                  <a:gd name="T57" fmla="*/ 2904 h 14359"/>
                  <a:gd name="T58" fmla="*/ 2500 w 6261"/>
                  <a:gd name="T59" fmla="*/ 3208 h 14359"/>
                  <a:gd name="T60" fmla="*/ 2407 w 6261"/>
                  <a:gd name="T61" fmla="*/ 3518 h 14359"/>
                  <a:gd name="T62" fmla="*/ 2323 w 6261"/>
                  <a:gd name="T63" fmla="*/ 3830 h 14359"/>
                  <a:gd name="T64" fmla="*/ 2248 w 6261"/>
                  <a:gd name="T65" fmla="*/ 4143 h 14359"/>
                  <a:gd name="T66" fmla="*/ 2163 w 6261"/>
                  <a:gd name="T67" fmla="*/ 4542 h 14359"/>
                  <a:gd name="T68" fmla="*/ 2121 w 6261"/>
                  <a:gd name="T69" fmla="*/ 4957 h 14359"/>
                  <a:gd name="T70" fmla="*/ 2041 w 6261"/>
                  <a:gd name="T71" fmla="*/ 5594 h 14359"/>
                  <a:gd name="T72" fmla="*/ 1961 w 6261"/>
                  <a:gd name="T73" fmla="*/ 6228 h 14359"/>
                  <a:gd name="T74" fmla="*/ 1903 w 6261"/>
                  <a:gd name="T75" fmla="*/ 6758 h 14359"/>
                  <a:gd name="T76" fmla="*/ 1872 w 6261"/>
                  <a:gd name="T77" fmla="*/ 7078 h 14359"/>
                  <a:gd name="T78" fmla="*/ 1848 w 6261"/>
                  <a:gd name="T79" fmla="*/ 7398 h 14359"/>
                  <a:gd name="T80" fmla="*/ 1831 w 6261"/>
                  <a:gd name="T81" fmla="*/ 7722 h 14359"/>
                  <a:gd name="T82" fmla="*/ 1822 w 6261"/>
                  <a:gd name="T83" fmla="*/ 8012 h 14359"/>
                  <a:gd name="T84" fmla="*/ 1796 w 6261"/>
                  <a:gd name="T85" fmla="*/ 8261 h 14359"/>
                  <a:gd name="T86" fmla="*/ 1747 w 6261"/>
                  <a:gd name="T87" fmla="*/ 8553 h 14359"/>
                  <a:gd name="T88" fmla="*/ 1678 w 6261"/>
                  <a:gd name="T89" fmla="*/ 8877 h 14359"/>
                  <a:gd name="T90" fmla="*/ 1593 w 6261"/>
                  <a:gd name="T91" fmla="*/ 9229 h 14359"/>
                  <a:gd name="T92" fmla="*/ 1493 w 6261"/>
                  <a:gd name="T93" fmla="*/ 9599 h 14359"/>
                  <a:gd name="T94" fmla="*/ 1383 w 6261"/>
                  <a:gd name="T95" fmla="*/ 9981 h 14359"/>
                  <a:gd name="T96" fmla="*/ 1267 w 6261"/>
                  <a:gd name="T97" fmla="*/ 10364 h 14359"/>
                  <a:gd name="T98" fmla="*/ 1106 w 6261"/>
                  <a:gd name="T99" fmla="*/ 10868 h 14359"/>
                  <a:gd name="T100" fmla="*/ 872 w 6261"/>
                  <a:gd name="T101" fmla="*/ 11570 h 14359"/>
                  <a:gd name="T102" fmla="*/ 779 w 6261"/>
                  <a:gd name="T103" fmla="*/ 11829 h 14359"/>
                  <a:gd name="T104" fmla="*/ 673 w 6261"/>
                  <a:gd name="T105" fmla="*/ 12101 h 14359"/>
                  <a:gd name="T106" fmla="*/ 519 w 6261"/>
                  <a:gd name="T107" fmla="*/ 12473 h 14359"/>
                  <a:gd name="T108" fmla="*/ 362 w 6261"/>
                  <a:gd name="T109" fmla="*/ 12850 h 14359"/>
                  <a:gd name="T110" fmla="*/ 252 w 6261"/>
                  <a:gd name="T111" fmla="*/ 13130 h 14359"/>
                  <a:gd name="T112" fmla="*/ 155 w 6261"/>
                  <a:gd name="T113" fmla="*/ 13404 h 14359"/>
                  <a:gd name="T114" fmla="*/ 75 w 6261"/>
                  <a:gd name="T115" fmla="*/ 13668 h 14359"/>
                  <a:gd name="T116" fmla="*/ 22 w 6261"/>
                  <a:gd name="T117" fmla="*/ 13917 h 14359"/>
                  <a:gd name="T118" fmla="*/ 0 w 6261"/>
                  <a:gd name="T119" fmla="*/ 14149 h 14359"/>
                  <a:gd name="T120" fmla="*/ 14 w 6261"/>
                  <a:gd name="T121" fmla="*/ 14359 h 14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61" h="14359">
                    <a:moveTo>
                      <a:pt x="6261" y="0"/>
                    </a:moveTo>
                    <a:lnTo>
                      <a:pt x="6254" y="7"/>
                    </a:lnTo>
                    <a:lnTo>
                      <a:pt x="6247" y="14"/>
                    </a:lnTo>
                    <a:lnTo>
                      <a:pt x="6240" y="20"/>
                    </a:lnTo>
                    <a:lnTo>
                      <a:pt x="6232" y="26"/>
                    </a:lnTo>
                    <a:lnTo>
                      <a:pt x="6223" y="31"/>
                    </a:lnTo>
                    <a:lnTo>
                      <a:pt x="6214" y="36"/>
                    </a:lnTo>
                    <a:lnTo>
                      <a:pt x="6204" y="40"/>
                    </a:lnTo>
                    <a:lnTo>
                      <a:pt x="6195" y="44"/>
                    </a:lnTo>
                    <a:lnTo>
                      <a:pt x="6176" y="50"/>
                    </a:lnTo>
                    <a:lnTo>
                      <a:pt x="6156" y="55"/>
                    </a:lnTo>
                    <a:lnTo>
                      <a:pt x="6135" y="59"/>
                    </a:lnTo>
                    <a:lnTo>
                      <a:pt x="6114" y="62"/>
                    </a:lnTo>
                    <a:lnTo>
                      <a:pt x="6071" y="66"/>
                    </a:lnTo>
                    <a:lnTo>
                      <a:pt x="6029" y="69"/>
                    </a:lnTo>
                    <a:lnTo>
                      <a:pt x="6010" y="72"/>
                    </a:lnTo>
                    <a:lnTo>
                      <a:pt x="5991" y="74"/>
                    </a:lnTo>
                    <a:lnTo>
                      <a:pt x="5973" y="78"/>
                    </a:lnTo>
                    <a:lnTo>
                      <a:pt x="5957" y="82"/>
                    </a:lnTo>
                    <a:lnTo>
                      <a:pt x="5909" y="96"/>
                    </a:lnTo>
                    <a:lnTo>
                      <a:pt x="5860" y="112"/>
                    </a:lnTo>
                    <a:lnTo>
                      <a:pt x="5807" y="130"/>
                    </a:lnTo>
                    <a:lnTo>
                      <a:pt x="5754" y="149"/>
                    </a:lnTo>
                    <a:lnTo>
                      <a:pt x="5700" y="170"/>
                    </a:lnTo>
                    <a:lnTo>
                      <a:pt x="5644" y="193"/>
                    </a:lnTo>
                    <a:lnTo>
                      <a:pt x="5587" y="217"/>
                    </a:lnTo>
                    <a:lnTo>
                      <a:pt x="5529" y="241"/>
                    </a:lnTo>
                    <a:lnTo>
                      <a:pt x="5469" y="267"/>
                    </a:lnTo>
                    <a:lnTo>
                      <a:pt x="5410" y="294"/>
                    </a:lnTo>
                    <a:lnTo>
                      <a:pt x="5350" y="321"/>
                    </a:lnTo>
                    <a:lnTo>
                      <a:pt x="5291" y="349"/>
                    </a:lnTo>
                    <a:lnTo>
                      <a:pt x="5171" y="407"/>
                    </a:lnTo>
                    <a:lnTo>
                      <a:pt x="5051" y="466"/>
                    </a:lnTo>
                    <a:lnTo>
                      <a:pt x="4935" y="524"/>
                    </a:lnTo>
                    <a:lnTo>
                      <a:pt x="4823" y="580"/>
                    </a:lnTo>
                    <a:lnTo>
                      <a:pt x="4715" y="634"/>
                    </a:lnTo>
                    <a:lnTo>
                      <a:pt x="4616" y="684"/>
                    </a:lnTo>
                    <a:lnTo>
                      <a:pt x="4524" y="730"/>
                    </a:lnTo>
                    <a:lnTo>
                      <a:pt x="4442" y="769"/>
                    </a:lnTo>
                    <a:lnTo>
                      <a:pt x="4404" y="787"/>
                    </a:lnTo>
                    <a:lnTo>
                      <a:pt x="4370" y="802"/>
                    </a:lnTo>
                    <a:lnTo>
                      <a:pt x="4339" y="816"/>
                    </a:lnTo>
                    <a:lnTo>
                      <a:pt x="4312" y="827"/>
                    </a:lnTo>
                    <a:lnTo>
                      <a:pt x="4277" y="843"/>
                    </a:lnTo>
                    <a:lnTo>
                      <a:pt x="4245" y="858"/>
                    </a:lnTo>
                    <a:lnTo>
                      <a:pt x="4216" y="874"/>
                    </a:lnTo>
                    <a:lnTo>
                      <a:pt x="4189" y="889"/>
                    </a:lnTo>
                    <a:lnTo>
                      <a:pt x="4165" y="903"/>
                    </a:lnTo>
                    <a:lnTo>
                      <a:pt x="4143" y="918"/>
                    </a:lnTo>
                    <a:lnTo>
                      <a:pt x="4123" y="931"/>
                    </a:lnTo>
                    <a:lnTo>
                      <a:pt x="4105" y="946"/>
                    </a:lnTo>
                    <a:lnTo>
                      <a:pt x="4089" y="958"/>
                    </a:lnTo>
                    <a:lnTo>
                      <a:pt x="4075" y="970"/>
                    </a:lnTo>
                    <a:lnTo>
                      <a:pt x="4063" y="981"/>
                    </a:lnTo>
                    <a:lnTo>
                      <a:pt x="4052" y="991"/>
                    </a:lnTo>
                    <a:lnTo>
                      <a:pt x="4034" y="1009"/>
                    </a:lnTo>
                    <a:lnTo>
                      <a:pt x="4022" y="1021"/>
                    </a:lnTo>
                    <a:lnTo>
                      <a:pt x="3984" y="1061"/>
                    </a:lnTo>
                    <a:lnTo>
                      <a:pt x="3947" y="1096"/>
                    </a:lnTo>
                    <a:lnTo>
                      <a:pt x="3913" y="1129"/>
                    </a:lnTo>
                    <a:lnTo>
                      <a:pt x="3879" y="1159"/>
                    </a:lnTo>
                    <a:lnTo>
                      <a:pt x="3847" y="1186"/>
                    </a:lnTo>
                    <a:lnTo>
                      <a:pt x="3815" y="1212"/>
                    </a:lnTo>
                    <a:lnTo>
                      <a:pt x="3784" y="1237"/>
                    </a:lnTo>
                    <a:lnTo>
                      <a:pt x="3753" y="1261"/>
                    </a:lnTo>
                    <a:lnTo>
                      <a:pt x="3690" y="1309"/>
                    </a:lnTo>
                    <a:lnTo>
                      <a:pt x="3625" y="1361"/>
                    </a:lnTo>
                    <a:lnTo>
                      <a:pt x="3592" y="1389"/>
                    </a:lnTo>
                    <a:lnTo>
                      <a:pt x="3557" y="1420"/>
                    </a:lnTo>
                    <a:lnTo>
                      <a:pt x="3521" y="1454"/>
                    </a:lnTo>
                    <a:lnTo>
                      <a:pt x="3483" y="1491"/>
                    </a:lnTo>
                    <a:lnTo>
                      <a:pt x="3410" y="1564"/>
                    </a:lnTo>
                    <a:lnTo>
                      <a:pt x="3339" y="1640"/>
                    </a:lnTo>
                    <a:lnTo>
                      <a:pt x="3270" y="1719"/>
                    </a:lnTo>
                    <a:lnTo>
                      <a:pt x="3205" y="1799"/>
                    </a:lnTo>
                    <a:lnTo>
                      <a:pt x="3143" y="1882"/>
                    </a:lnTo>
                    <a:lnTo>
                      <a:pt x="3083" y="1968"/>
                    </a:lnTo>
                    <a:lnTo>
                      <a:pt x="3026" y="2054"/>
                    </a:lnTo>
                    <a:lnTo>
                      <a:pt x="2971" y="2142"/>
                    </a:lnTo>
                    <a:lnTo>
                      <a:pt x="2917" y="2233"/>
                    </a:lnTo>
                    <a:lnTo>
                      <a:pt x="2867" y="2324"/>
                    </a:lnTo>
                    <a:lnTo>
                      <a:pt x="2819" y="2417"/>
                    </a:lnTo>
                    <a:lnTo>
                      <a:pt x="2773" y="2513"/>
                    </a:lnTo>
                    <a:lnTo>
                      <a:pt x="2729" y="2609"/>
                    </a:lnTo>
                    <a:lnTo>
                      <a:pt x="2687" y="2706"/>
                    </a:lnTo>
                    <a:lnTo>
                      <a:pt x="2646" y="2804"/>
                    </a:lnTo>
                    <a:lnTo>
                      <a:pt x="2608" y="2904"/>
                    </a:lnTo>
                    <a:lnTo>
                      <a:pt x="2570" y="3005"/>
                    </a:lnTo>
                    <a:lnTo>
                      <a:pt x="2534" y="3106"/>
                    </a:lnTo>
                    <a:lnTo>
                      <a:pt x="2500" y="3208"/>
                    </a:lnTo>
                    <a:lnTo>
                      <a:pt x="2468" y="3310"/>
                    </a:lnTo>
                    <a:lnTo>
                      <a:pt x="2437" y="3413"/>
                    </a:lnTo>
                    <a:lnTo>
                      <a:pt x="2407" y="3518"/>
                    </a:lnTo>
                    <a:lnTo>
                      <a:pt x="2378" y="3621"/>
                    </a:lnTo>
                    <a:lnTo>
                      <a:pt x="2350" y="3725"/>
                    </a:lnTo>
                    <a:lnTo>
                      <a:pt x="2323" y="3830"/>
                    </a:lnTo>
                    <a:lnTo>
                      <a:pt x="2298" y="3934"/>
                    </a:lnTo>
                    <a:lnTo>
                      <a:pt x="2273" y="4039"/>
                    </a:lnTo>
                    <a:lnTo>
                      <a:pt x="2248" y="4143"/>
                    </a:lnTo>
                    <a:lnTo>
                      <a:pt x="2201" y="4350"/>
                    </a:lnTo>
                    <a:lnTo>
                      <a:pt x="2156" y="4556"/>
                    </a:lnTo>
                    <a:lnTo>
                      <a:pt x="2163" y="4542"/>
                    </a:lnTo>
                    <a:lnTo>
                      <a:pt x="2170" y="4529"/>
                    </a:lnTo>
                    <a:lnTo>
                      <a:pt x="2146" y="4743"/>
                    </a:lnTo>
                    <a:lnTo>
                      <a:pt x="2121" y="4957"/>
                    </a:lnTo>
                    <a:lnTo>
                      <a:pt x="2094" y="5169"/>
                    </a:lnTo>
                    <a:lnTo>
                      <a:pt x="2068" y="5381"/>
                    </a:lnTo>
                    <a:lnTo>
                      <a:pt x="2041" y="5594"/>
                    </a:lnTo>
                    <a:lnTo>
                      <a:pt x="2014" y="5805"/>
                    </a:lnTo>
                    <a:lnTo>
                      <a:pt x="1987" y="6017"/>
                    </a:lnTo>
                    <a:lnTo>
                      <a:pt x="1961" y="6228"/>
                    </a:lnTo>
                    <a:lnTo>
                      <a:pt x="1937" y="6440"/>
                    </a:lnTo>
                    <a:lnTo>
                      <a:pt x="1914" y="6652"/>
                    </a:lnTo>
                    <a:lnTo>
                      <a:pt x="1903" y="6758"/>
                    </a:lnTo>
                    <a:lnTo>
                      <a:pt x="1892" y="6864"/>
                    </a:lnTo>
                    <a:lnTo>
                      <a:pt x="1882" y="6972"/>
                    </a:lnTo>
                    <a:lnTo>
                      <a:pt x="1872" y="7078"/>
                    </a:lnTo>
                    <a:lnTo>
                      <a:pt x="1864" y="7185"/>
                    </a:lnTo>
                    <a:lnTo>
                      <a:pt x="1856" y="7291"/>
                    </a:lnTo>
                    <a:lnTo>
                      <a:pt x="1848" y="7398"/>
                    </a:lnTo>
                    <a:lnTo>
                      <a:pt x="1842" y="7507"/>
                    </a:lnTo>
                    <a:lnTo>
                      <a:pt x="1836" y="7614"/>
                    </a:lnTo>
                    <a:lnTo>
                      <a:pt x="1831" y="7722"/>
                    </a:lnTo>
                    <a:lnTo>
                      <a:pt x="1827" y="7830"/>
                    </a:lnTo>
                    <a:lnTo>
                      <a:pt x="1824" y="7938"/>
                    </a:lnTo>
                    <a:lnTo>
                      <a:pt x="1822" y="8012"/>
                    </a:lnTo>
                    <a:lnTo>
                      <a:pt x="1816" y="8090"/>
                    </a:lnTo>
                    <a:lnTo>
                      <a:pt x="1807" y="8173"/>
                    </a:lnTo>
                    <a:lnTo>
                      <a:pt x="1796" y="8261"/>
                    </a:lnTo>
                    <a:lnTo>
                      <a:pt x="1782" y="8354"/>
                    </a:lnTo>
                    <a:lnTo>
                      <a:pt x="1766" y="8451"/>
                    </a:lnTo>
                    <a:lnTo>
                      <a:pt x="1747" y="8553"/>
                    </a:lnTo>
                    <a:lnTo>
                      <a:pt x="1726" y="8658"/>
                    </a:lnTo>
                    <a:lnTo>
                      <a:pt x="1703" y="8766"/>
                    </a:lnTo>
                    <a:lnTo>
                      <a:pt x="1678" y="8877"/>
                    </a:lnTo>
                    <a:lnTo>
                      <a:pt x="1651" y="8993"/>
                    </a:lnTo>
                    <a:lnTo>
                      <a:pt x="1623" y="9110"/>
                    </a:lnTo>
                    <a:lnTo>
                      <a:pt x="1593" y="9229"/>
                    </a:lnTo>
                    <a:lnTo>
                      <a:pt x="1561" y="9351"/>
                    </a:lnTo>
                    <a:lnTo>
                      <a:pt x="1528" y="9475"/>
                    </a:lnTo>
                    <a:lnTo>
                      <a:pt x="1493" y="9599"/>
                    </a:lnTo>
                    <a:lnTo>
                      <a:pt x="1457" y="9725"/>
                    </a:lnTo>
                    <a:lnTo>
                      <a:pt x="1421" y="9852"/>
                    </a:lnTo>
                    <a:lnTo>
                      <a:pt x="1383" y="9981"/>
                    </a:lnTo>
                    <a:lnTo>
                      <a:pt x="1345" y="10108"/>
                    </a:lnTo>
                    <a:lnTo>
                      <a:pt x="1307" y="10236"/>
                    </a:lnTo>
                    <a:lnTo>
                      <a:pt x="1267" y="10364"/>
                    </a:lnTo>
                    <a:lnTo>
                      <a:pt x="1228" y="10492"/>
                    </a:lnTo>
                    <a:lnTo>
                      <a:pt x="1188" y="10618"/>
                    </a:lnTo>
                    <a:lnTo>
                      <a:pt x="1106" y="10868"/>
                    </a:lnTo>
                    <a:lnTo>
                      <a:pt x="1026" y="11112"/>
                    </a:lnTo>
                    <a:lnTo>
                      <a:pt x="948" y="11346"/>
                    </a:lnTo>
                    <a:lnTo>
                      <a:pt x="872" y="11570"/>
                    </a:lnTo>
                    <a:lnTo>
                      <a:pt x="843" y="11655"/>
                    </a:lnTo>
                    <a:lnTo>
                      <a:pt x="813" y="11742"/>
                    </a:lnTo>
                    <a:lnTo>
                      <a:pt x="779" y="11829"/>
                    </a:lnTo>
                    <a:lnTo>
                      <a:pt x="746" y="11918"/>
                    </a:lnTo>
                    <a:lnTo>
                      <a:pt x="710" y="12010"/>
                    </a:lnTo>
                    <a:lnTo>
                      <a:pt x="673" y="12101"/>
                    </a:lnTo>
                    <a:lnTo>
                      <a:pt x="636" y="12193"/>
                    </a:lnTo>
                    <a:lnTo>
                      <a:pt x="597" y="12285"/>
                    </a:lnTo>
                    <a:lnTo>
                      <a:pt x="519" y="12473"/>
                    </a:lnTo>
                    <a:lnTo>
                      <a:pt x="439" y="12662"/>
                    </a:lnTo>
                    <a:lnTo>
                      <a:pt x="400" y="12756"/>
                    </a:lnTo>
                    <a:lnTo>
                      <a:pt x="362" y="12850"/>
                    </a:lnTo>
                    <a:lnTo>
                      <a:pt x="324" y="12943"/>
                    </a:lnTo>
                    <a:lnTo>
                      <a:pt x="287" y="13038"/>
                    </a:lnTo>
                    <a:lnTo>
                      <a:pt x="252" y="13130"/>
                    </a:lnTo>
                    <a:lnTo>
                      <a:pt x="218" y="13222"/>
                    </a:lnTo>
                    <a:lnTo>
                      <a:pt x="185" y="13314"/>
                    </a:lnTo>
                    <a:lnTo>
                      <a:pt x="155" y="13404"/>
                    </a:lnTo>
                    <a:lnTo>
                      <a:pt x="126" y="13494"/>
                    </a:lnTo>
                    <a:lnTo>
                      <a:pt x="100" y="13581"/>
                    </a:lnTo>
                    <a:lnTo>
                      <a:pt x="75" y="13668"/>
                    </a:lnTo>
                    <a:lnTo>
                      <a:pt x="55" y="13753"/>
                    </a:lnTo>
                    <a:lnTo>
                      <a:pt x="37" y="13836"/>
                    </a:lnTo>
                    <a:lnTo>
                      <a:pt x="22" y="13917"/>
                    </a:lnTo>
                    <a:lnTo>
                      <a:pt x="11" y="13997"/>
                    </a:lnTo>
                    <a:lnTo>
                      <a:pt x="3" y="14074"/>
                    </a:lnTo>
                    <a:lnTo>
                      <a:pt x="0" y="14149"/>
                    </a:lnTo>
                    <a:lnTo>
                      <a:pt x="0" y="14222"/>
                    </a:lnTo>
                    <a:lnTo>
                      <a:pt x="5" y="14292"/>
                    </a:lnTo>
                    <a:lnTo>
                      <a:pt x="14" y="1435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4" name="Freeform 1232"/>
              <p:cNvSpPr>
                <a:spLocks noChangeAspect="1"/>
              </p:cNvSpPr>
              <p:nvPr/>
            </p:nvSpPr>
            <p:spPr bwMode="auto">
              <a:xfrm>
                <a:off x="4061" y="2086"/>
                <a:ext cx="40" cy="6"/>
              </a:xfrm>
              <a:custGeom>
                <a:avLst/>
                <a:gdLst>
                  <a:gd name="T0" fmla="*/ 953 w 953"/>
                  <a:gd name="T1" fmla="*/ 111 h 160"/>
                  <a:gd name="T2" fmla="*/ 934 w 953"/>
                  <a:gd name="T3" fmla="*/ 123 h 160"/>
                  <a:gd name="T4" fmla="*/ 913 w 953"/>
                  <a:gd name="T5" fmla="*/ 133 h 160"/>
                  <a:gd name="T6" fmla="*/ 890 w 953"/>
                  <a:gd name="T7" fmla="*/ 142 h 160"/>
                  <a:gd name="T8" fmla="*/ 866 w 953"/>
                  <a:gd name="T9" fmla="*/ 148 h 160"/>
                  <a:gd name="T10" fmla="*/ 841 w 953"/>
                  <a:gd name="T11" fmla="*/ 153 h 160"/>
                  <a:gd name="T12" fmla="*/ 814 w 953"/>
                  <a:gd name="T13" fmla="*/ 157 h 160"/>
                  <a:gd name="T14" fmla="*/ 786 w 953"/>
                  <a:gd name="T15" fmla="*/ 159 h 160"/>
                  <a:gd name="T16" fmla="*/ 757 w 953"/>
                  <a:gd name="T17" fmla="*/ 160 h 160"/>
                  <a:gd name="T18" fmla="*/ 727 w 953"/>
                  <a:gd name="T19" fmla="*/ 159 h 160"/>
                  <a:gd name="T20" fmla="*/ 696 w 953"/>
                  <a:gd name="T21" fmla="*/ 158 h 160"/>
                  <a:gd name="T22" fmla="*/ 665 w 953"/>
                  <a:gd name="T23" fmla="*/ 155 h 160"/>
                  <a:gd name="T24" fmla="*/ 632 w 953"/>
                  <a:gd name="T25" fmla="*/ 151 h 160"/>
                  <a:gd name="T26" fmla="*/ 599 w 953"/>
                  <a:gd name="T27" fmla="*/ 147 h 160"/>
                  <a:gd name="T28" fmla="*/ 565 w 953"/>
                  <a:gd name="T29" fmla="*/ 141 h 160"/>
                  <a:gd name="T30" fmla="*/ 531 w 953"/>
                  <a:gd name="T31" fmla="*/ 135 h 160"/>
                  <a:gd name="T32" fmla="*/ 497 w 953"/>
                  <a:gd name="T33" fmla="*/ 128 h 160"/>
                  <a:gd name="T34" fmla="*/ 428 w 953"/>
                  <a:gd name="T35" fmla="*/ 113 h 160"/>
                  <a:gd name="T36" fmla="*/ 360 w 953"/>
                  <a:gd name="T37" fmla="*/ 96 h 160"/>
                  <a:gd name="T38" fmla="*/ 292 w 953"/>
                  <a:gd name="T39" fmla="*/ 78 h 160"/>
                  <a:gd name="T40" fmla="*/ 227 w 953"/>
                  <a:gd name="T41" fmla="*/ 60 h 160"/>
                  <a:gd name="T42" fmla="*/ 163 w 953"/>
                  <a:gd name="T43" fmla="*/ 42 h 160"/>
                  <a:gd name="T44" fmla="*/ 104 w 953"/>
                  <a:gd name="T45" fmla="*/ 26 h 160"/>
                  <a:gd name="T46" fmla="*/ 49 w 953"/>
                  <a:gd name="T47" fmla="*/ 12 h 160"/>
                  <a:gd name="T48" fmla="*/ 0 w 953"/>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3" h="160">
                    <a:moveTo>
                      <a:pt x="953" y="111"/>
                    </a:moveTo>
                    <a:lnTo>
                      <a:pt x="934" y="123"/>
                    </a:lnTo>
                    <a:lnTo>
                      <a:pt x="913" y="133"/>
                    </a:lnTo>
                    <a:lnTo>
                      <a:pt x="890" y="142"/>
                    </a:lnTo>
                    <a:lnTo>
                      <a:pt x="866" y="148"/>
                    </a:lnTo>
                    <a:lnTo>
                      <a:pt x="841" y="153"/>
                    </a:lnTo>
                    <a:lnTo>
                      <a:pt x="814" y="157"/>
                    </a:lnTo>
                    <a:lnTo>
                      <a:pt x="786" y="159"/>
                    </a:lnTo>
                    <a:lnTo>
                      <a:pt x="757" y="160"/>
                    </a:lnTo>
                    <a:lnTo>
                      <a:pt x="727" y="159"/>
                    </a:lnTo>
                    <a:lnTo>
                      <a:pt x="696" y="158"/>
                    </a:lnTo>
                    <a:lnTo>
                      <a:pt x="665" y="155"/>
                    </a:lnTo>
                    <a:lnTo>
                      <a:pt x="632" y="151"/>
                    </a:lnTo>
                    <a:lnTo>
                      <a:pt x="599" y="147"/>
                    </a:lnTo>
                    <a:lnTo>
                      <a:pt x="565" y="141"/>
                    </a:lnTo>
                    <a:lnTo>
                      <a:pt x="531" y="135"/>
                    </a:lnTo>
                    <a:lnTo>
                      <a:pt x="497" y="128"/>
                    </a:lnTo>
                    <a:lnTo>
                      <a:pt x="428" y="113"/>
                    </a:lnTo>
                    <a:lnTo>
                      <a:pt x="360" y="96"/>
                    </a:lnTo>
                    <a:lnTo>
                      <a:pt x="292" y="78"/>
                    </a:lnTo>
                    <a:lnTo>
                      <a:pt x="227" y="60"/>
                    </a:lnTo>
                    <a:lnTo>
                      <a:pt x="163" y="42"/>
                    </a:lnTo>
                    <a:lnTo>
                      <a:pt x="104" y="26"/>
                    </a:lnTo>
                    <a:lnTo>
                      <a:pt x="49" y="12"/>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5" name="Freeform 1233"/>
              <p:cNvSpPr>
                <a:spLocks noChangeAspect="1"/>
              </p:cNvSpPr>
              <p:nvPr/>
            </p:nvSpPr>
            <p:spPr bwMode="auto">
              <a:xfrm>
                <a:off x="4042" y="2054"/>
                <a:ext cx="60" cy="20"/>
              </a:xfrm>
              <a:custGeom>
                <a:avLst/>
                <a:gdLst>
                  <a:gd name="T0" fmla="*/ 1423 w 1423"/>
                  <a:gd name="T1" fmla="*/ 0 h 483"/>
                  <a:gd name="T2" fmla="*/ 1398 w 1423"/>
                  <a:gd name="T3" fmla="*/ 16 h 483"/>
                  <a:gd name="T4" fmla="*/ 1372 w 1423"/>
                  <a:gd name="T5" fmla="*/ 32 h 483"/>
                  <a:gd name="T6" fmla="*/ 1341 w 1423"/>
                  <a:gd name="T7" fmla="*/ 46 h 483"/>
                  <a:gd name="T8" fmla="*/ 1310 w 1423"/>
                  <a:gd name="T9" fmla="*/ 60 h 483"/>
                  <a:gd name="T10" fmla="*/ 1277 w 1423"/>
                  <a:gd name="T11" fmla="*/ 74 h 483"/>
                  <a:gd name="T12" fmla="*/ 1241 w 1423"/>
                  <a:gd name="T13" fmla="*/ 86 h 483"/>
                  <a:gd name="T14" fmla="*/ 1204 w 1423"/>
                  <a:gd name="T15" fmla="*/ 99 h 483"/>
                  <a:gd name="T16" fmla="*/ 1165 w 1423"/>
                  <a:gd name="T17" fmla="*/ 110 h 483"/>
                  <a:gd name="T18" fmla="*/ 1125 w 1423"/>
                  <a:gd name="T19" fmla="*/ 122 h 483"/>
                  <a:gd name="T20" fmla="*/ 1083 w 1423"/>
                  <a:gd name="T21" fmla="*/ 133 h 483"/>
                  <a:gd name="T22" fmla="*/ 1039 w 1423"/>
                  <a:gd name="T23" fmla="*/ 144 h 483"/>
                  <a:gd name="T24" fmla="*/ 994 w 1423"/>
                  <a:gd name="T25" fmla="*/ 155 h 483"/>
                  <a:gd name="T26" fmla="*/ 901 w 1423"/>
                  <a:gd name="T27" fmla="*/ 177 h 483"/>
                  <a:gd name="T28" fmla="*/ 804 w 1423"/>
                  <a:gd name="T29" fmla="*/ 200 h 483"/>
                  <a:gd name="T30" fmla="*/ 705 w 1423"/>
                  <a:gd name="T31" fmla="*/ 224 h 483"/>
                  <a:gd name="T32" fmla="*/ 602 w 1423"/>
                  <a:gd name="T33" fmla="*/ 250 h 483"/>
                  <a:gd name="T34" fmla="*/ 551 w 1423"/>
                  <a:gd name="T35" fmla="*/ 264 h 483"/>
                  <a:gd name="T36" fmla="*/ 500 w 1423"/>
                  <a:gd name="T37" fmla="*/ 278 h 483"/>
                  <a:gd name="T38" fmla="*/ 448 w 1423"/>
                  <a:gd name="T39" fmla="*/ 294 h 483"/>
                  <a:gd name="T40" fmla="*/ 397 w 1423"/>
                  <a:gd name="T41" fmla="*/ 310 h 483"/>
                  <a:gd name="T42" fmla="*/ 345 w 1423"/>
                  <a:gd name="T43" fmla="*/ 327 h 483"/>
                  <a:gd name="T44" fmla="*/ 295 w 1423"/>
                  <a:gd name="T45" fmla="*/ 347 h 483"/>
                  <a:gd name="T46" fmla="*/ 243 w 1423"/>
                  <a:gd name="T47" fmla="*/ 366 h 483"/>
                  <a:gd name="T48" fmla="*/ 193 w 1423"/>
                  <a:gd name="T49" fmla="*/ 387 h 483"/>
                  <a:gd name="T50" fmla="*/ 143 w 1423"/>
                  <a:gd name="T51" fmla="*/ 409 h 483"/>
                  <a:gd name="T52" fmla="*/ 95 w 1423"/>
                  <a:gd name="T53" fmla="*/ 432 h 483"/>
                  <a:gd name="T54" fmla="*/ 47 w 1423"/>
                  <a:gd name="T55" fmla="*/ 457 h 483"/>
                  <a:gd name="T56" fmla="*/ 0 w 1423"/>
                  <a:gd name="T57"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3" h="483">
                    <a:moveTo>
                      <a:pt x="1423" y="0"/>
                    </a:moveTo>
                    <a:lnTo>
                      <a:pt x="1398" y="16"/>
                    </a:lnTo>
                    <a:lnTo>
                      <a:pt x="1372" y="32"/>
                    </a:lnTo>
                    <a:lnTo>
                      <a:pt x="1341" y="46"/>
                    </a:lnTo>
                    <a:lnTo>
                      <a:pt x="1310" y="60"/>
                    </a:lnTo>
                    <a:lnTo>
                      <a:pt x="1277" y="74"/>
                    </a:lnTo>
                    <a:lnTo>
                      <a:pt x="1241" y="86"/>
                    </a:lnTo>
                    <a:lnTo>
                      <a:pt x="1204" y="99"/>
                    </a:lnTo>
                    <a:lnTo>
                      <a:pt x="1165" y="110"/>
                    </a:lnTo>
                    <a:lnTo>
                      <a:pt x="1125" y="122"/>
                    </a:lnTo>
                    <a:lnTo>
                      <a:pt x="1083" y="133"/>
                    </a:lnTo>
                    <a:lnTo>
                      <a:pt x="1039" y="144"/>
                    </a:lnTo>
                    <a:lnTo>
                      <a:pt x="994" y="155"/>
                    </a:lnTo>
                    <a:lnTo>
                      <a:pt x="901" y="177"/>
                    </a:lnTo>
                    <a:lnTo>
                      <a:pt x="804" y="200"/>
                    </a:lnTo>
                    <a:lnTo>
                      <a:pt x="705" y="224"/>
                    </a:lnTo>
                    <a:lnTo>
                      <a:pt x="602" y="250"/>
                    </a:lnTo>
                    <a:lnTo>
                      <a:pt x="551" y="264"/>
                    </a:lnTo>
                    <a:lnTo>
                      <a:pt x="500" y="278"/>
                    </a:lnTo>
                    <a:lnTo>
                      <a:pt x="448" y="294"/>
                    </a:lnTo>
                    <a:lnTo>
                      <a:pt x="397" y="310"/>
                    </a:lnTo>
                    <a:lnTo>
                      <a:pt x="345" y="327"/>
                    </a:lnTo>
                    <a:lnTo>
                      <a:pt x="295" y="347"/>
                    </a:lnTo>
                    <a:lnTo>
                      <a:pt x="243" y="366"/>
                    </a:lnTo>
                    <a:lnTo>
                      <a:pt x="193" y="387"/>
                    </a:lnTo>
                    <a:lnTo>
                      <a:pt x="143" y="409"/>
                    </a:lnTo>
                    <a:lnTo>
                      <a:pt x="95" y="432"/>
                    </a:lnTo>
                    <a:lnTo>
                      <a:pt x="47" y="457"/>
                    </a:lnTo>
                    <a:lnTo>
                      <a:pt x="0" y="48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6" name="Freeform 1234"/>
              <p:cNvSpPr>
                <a:spLocks noChangeAspect="1"/>
              </p:cNvSpPr>
              <p:nvPr/>
            </p:nvSpPr>
            <p:spPr bwMode="auto">
              <a:xfrm>
                <a:off x="4055" y="2037"/>
                <a:ext cx="50" cy="23"/>
              </a:xfrm>
              <a:custGeom>
                <a:avLst/>
                <a:gdLst>
                  <a:gd name="T0" fmla="*/ 1202 w 1202"/>
                  <a:gd name="T1" fmla="*/ 0 h 539"/>
                  <a:gd name="T2" fmla="*/ 1191 w 1202"/>
                  <a:gd name="T3" fmla="*/ 11 h 539"/>
                  <a:gd name="T4" fmla="*/ 1178 w 1202"/>
                  <a:gd name="T5" fmla="*/ 21 h 539"/>
                  <a:gd name="T6" fmla="*/ 1162 w 1202"/>
                  <a:gd name="T7" fmla="*/ 29 h 539"/>
                  <a:gd name="T8" fmla="*/ 1144 w 1202"/>
                  <a:gd name="T9" fmla="*/ 35 h 539"/>
                  <a:gd name="T10" fmla="*/ 1123 w 1202"/>
                  <a:gd name="T11" fmla="*/ 41 h 539"/>
                  <a:gd name="T12" fmla="*/ 1100 w 1202"/>
                  <a:gd name="T13" fmla="*/ 47 h 539"/>
                  <a:gd name="T14" fmla="*/ 1074 w 1202"/>
                  <a:gd name="T15" fmla="*/ 51 h 539"/>
                  <a:gd name="T16" fmla="*/ 1047 w 1202"/>
                  <a:gd name="T17" fmla="*/ 55 h 539"/>
                  <a:gd name="T18" fmla="*/ 986 w 1202"/>
                  <a:gd name="T19" fmla="*/ 64 h 539"/>
                  <a:gd name="T20" fmla="*/ 917 w 1202"/>
                  <a:gd name="T21" fmla="*/ 72 h 539"/>
                  <a:gd name="T22" fmla="*/ 880 w 1202"/>
                  <a:gd name="T23" fmla="*/ 78 h 539"/>
                  <a:gd name="T24" fmla="*/ 842 w 1202"/>
                  <a:gd name="T25" fmla="*/ 84 h 539"/>
                  <a:gd name="T26" fmla="*/ 803 w 1202"/>
                  <a:gd name="T27" fmla="*/ 91 h 539"/>
                  <a:gd name="T28" fmla="*/ 762 w 1202"/>
                  <a:gd name="T29" fmla="*/ 99 h 539"/>
                  <a:gd name="T30" fmla="*/ 719 w 1202"/>
                  <a:gd name="T31" fmla="*/ 108 h 539"/>
                  <a:gd name="T32" fmla="*/ 675 w 1202"/>
                  <a:gd name="T33" fmla="*/ 119 h 539"/>
                  <a:gd name="T34" fmla="*/ 630 w 1202"/>
                  <a:gd name="T35" fmla="*/ 132 h 539"/>
                  <a:gd name="T36" fmla="*/ 585 w 1202"/>
                  <a:gd name="T37" fmla="*/ 146 h 539"/>
                  <a:gd name="T38" fmla="*/ 539 w 1202"/>
                  <a:gd name="T39" fmla="*/ 163 h 539"/>
                  <a:gd name="T40" fmla="*/ 492 w 1202"/>
                  <a:gd name="T41" fmla="*/ 182 h 539"/>
                  <a:gd name="T42" fmla="*/ 444 w 1202"/>
                  <a:gd name="T43" fmla="*/ 203 h 539"/>
                  <a:gd name="T44" fmla="*/ 396 w 1202"/>
                  <a:gd name="T45" fmla="*/ 227 h 539"/>
                  <a:gd name="T46" fmla="*/ 346 w 1202"/>
                  <a:gd name="T47" fmla="*/ 255 h 539"/>
                  <a:gd name="T48" fmla="*/ 297 w 1202"/>
                  <a:gd name="T49" fmla="*/ 285 h 539"/>
                  <a:gd name="T50" fmla="*/ 247 w 1202"/>
                  <a:gd name="T51" fmla="*/ 318 h 539"/>
                  <a:gd name="T52" fmla="*/ 198 w 1202"/>
                  <a:gd name="T53" fmla="*/ 355 h 539"/>
                  <a:gd name="T54" fmla="*/ 148 w 1202"/>
                  <a:gd name="T55" fmla="*/ 395 h 539"/>
                  <a:gd name="T56" fmla="*/ 99 w 1202"/>
                  <a:gd name="T57" fmla="*/ 439 h 539"/>
                  <a:gd name="T58" fmla="*/ 49 w 1202"/>
                  <a:gd name="T59" fmla="*/ 487 h 539"/>
                  <a:gd name="T60" fmla="*/ 0 w 1202"/>
                  <a:gd name="T61" fmla="*/ 539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02" h="539">
                    <a:moveTo>
                      <a:pt x="1202" y="0"/>
                    </a:moveTo>
                    <a:lnTo>
                      <a:pt x="1191" y="11"/>
                    </a:lnTo>
                    <a:lnTo>
                      <a:pt x="1178" y="21"/>
                    </a:lnTo>
                    <a:lnTo>
                      <a:pt x="1162" y="29"/>
                    </a:lnTo>
                    <a:lnTo>
                      <a:pt x="1144" y="35"/>
                    </a:lnTo>
                    <a:lnTo>
                      <a:pt x="1123" y="41"/>
                    </a:lnTo>
                    <a:lnTo>
                      <a:pt x="1100" y="47"/>
                    </a:lnTo>
                    <a:lnTo>
                      <a:pt x="1074" y="51"/>
                    </a:lnTo>
                    <a:lnTo>
                      <a:pt x="1047" y="55"/>
                    </a:lnTo>
                    <a:lnTo>
                      <a:pt x="986" y="64"/>
                    </a:lnTo>
                    <a:lnTo>
                      <a:pt x="917" y="72"/>
                    </a:lnTo>
                    <a:lnTo>
                      <a:pt x="880" y="78"/>
                    </a:lnTo>
                    <a:lnTo>
                      <a:pt x="842" y="84"/>
                    </a:lnTo>
                    <a:lnTo>
                      <a:pt x="803" y="91"/>
                    </a:lnTo>
                    <a:lnTo>
                      <a:pt x="762" y="99"/>
                    </a:lnTo>
                    <a:lnTo>
                      <a:pt x="719" y="108"/>
                    </a:lnTo>
                    <a:lnTo>
                      <a:pt x="675" y="119"/>
                    </a:lnTo>
                    <a:lnTo>
                      <a:pt x="630" y="132"/>
                    </a:lnTo>
                    <a:lnTo>
                      <a:pt x="585" y="146"/>
                    </a:lnTo>
                    <a:lnTo>
                      <a:pt x="539" y="163"/>
                    </a:lnTo>
                    <a:lnTo>
                      <a:pt x="492" y="182"/>
                    </a:lnTo>
                    <a:lnTo>
                      <a:pt x="444" y="203"/>
                    </a:lnTo>
                    <a:lnTo>
                      <a:pt x="396" y="227"/>
                    </a:lnTo>
                    <a:lnTo>
                      <a:pt x="346" y="255"/>
                    </a:lnTo>
                    <a:lnTo>
                      <a:pt x="297" y="285"/>
                    </a:lnTo>
                    <a:lnTo>
                      <a:pt x="247" y="318"/>
                    </a:lnTo>
                    <a:lnTo>
                      <a:pt x="198" y="355"/>
                    </a:lnTo>
                    <a:lnTo>
                      <a:pt x="148" y="395"/>
                    </a:lnTo>
                    <a:lnTo>
                      <a:pt x="99" y="439"/>
                    </a:lnTo>
                    <a:lnTo>
                      <a:pt x="49" y="487"/>
                    </a:lnTo>
                    <a:lnTo>
                      <a:pt x="0" y="539"/>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77" name="Freeform 1235"/>
              <p:cNvSpPr>
                <a:spLocks noChangeAspect="1"/>
              </p:cNvSpPr>
              <p:nvPr/>
            </p:nvSpPr>
            <p:spPr bwMode="auto">
              <a:xfrm>
                <a:off x="3823" y="2018"/>
                <a:ext cx="280" cy="622"/>
              </a:xfrm>
              <a:custGeom>
                <a:avLst/>
                <a:gdLst>
                  <a:gd name="T0" fmla="*/ 6697 w 6744"/>
                  <a:gd name="T1" fmla="*/ 22 h 14912"/>
                  <a:gd name="T2" fmla="*/ 6640 w 6744"/>
                  <a:gd name="T3" fmla="*/ 57 h 14912"/>
                  <a:gd name="T4" fmla="*/ 6592 w 6744"/>
                  <a:gd name="T5" fmla="*/ 82 h 14912"/>
                  <a:gd name="T6" fmla="*/ 6448 w 6744"/>
                  <a:gd name="T7" fmla="*/ 131 h 14912"/>
                  <a:gd name="T8" fmla="*/ 6297 w 6744"/>
                  <a:gd name="T9" fmla="*/ 223 h 14912"/>
                  <a:gd name="T10" fmla="*/ 6142 w 6744"/>
                  <a:gd name="T11" fmla="*/ 348 h 14912"/>
                  <a:gd name="T12" fmla="*/ 5988 w 6744"/>
                  <a:gd name="T13" fmla="*/ 497 h 14912"/>
                  <a:gd name="T14" fmla="*/ 5837 w 6744"/>
                  <a:gd name="T15" fmla="*/ 660 h 14912"/>
                  <a:gd name="T16" fmla="*/ 5694 w 6744"/>
                  <a:gd name="T17" fmla="*/ 828 h 14912"/>
                  <a:gd name="T18" fmla="*/ 5520 w 6744"/>
                  <a:gd name="T19" fmla="*/ 1041 h 14912"/>
                  <a:gd name="T20" fmla="*/ 5374 w 6744"/>
                  <a:gd name="T21" fmla="*/ 1222 h 14912"/>
                  <a:gd name="T22" fmla="*/ 5288 w 6744"/>
                  <a:gd name="T23" fmla="*/ 1322 h 14912"/>
                  <a:gd name="T24" fmla="*/ 5224 w 6744"/>
                  <a:gd name="T25" fmla="*/ 1381 h 14912"/>
                  <a:gd name="T26" fmla="*/ 4476 w 6744"/>
                  <a:gd name="T27" fmla="*/ 1866 h 14912"/>
                  <a:gd name="T28" fmla="*/ 4015 w 6744"/>
                  <a:gd name="T29" fmla="*/ 2165 h 14912"/>
                  <a:gd name="T30" fmla="*/ 3756 w 6744"/>
                  <a:gd name="T31" fmla="*/ 2337 h 14912"/>
                  <a:gd name="T32" fmla="*/ 3619 w 6744"/>
                  <a:gd name="T33" fmla="*/ 2439 h 14912"/>
                  <a:gd name="T34" fmla="*/ 3521 w 6744"/>
                  <a:gd name="T35" fmla="*/ 2530 h 14912"/>
                  <a:gd name="T36" fmla="*/ 3440 w 6744"/>
                  <a:gd name="T37" fmla="*/ 2600 h 14912"/>
                  <a:gd name="T38" fmla="*/ 3351 w 6744"/>
                  <a:gd name="T39" fmla="*/ 2678 h 14912"/>
                  <a:gd name="T40" fmla="*/ 3227 w 6744"/>
                  <a:gd name="T41" fmla="*/ 2807 h 14912"/>
                  <a:gd name="T42" fmla="*/ 3075 w 6744"/>
                  <a:gd name="T43" fmla="*/ 2989 h 14912"/>
                  <a:gd name="T44" fmla="*/ 2906 w 6744"/>
                  <a:gd name="T45" fmla="*/ 3229 h 14912"/>
                  <a:gd name="T46" fmla="*/ 2729 w 6744"/>
                  <a:gd name="T47" fmla="*/ 3532 h 14912"/>
                  <a:gd name="T48" fmla="*/ 2553 w 6744"/>
                  <a:gd name="T49" fmla="*/ 3901 h 14912"/>
                  <a:gd name="T50" fmla="*/ 2388 w 6744"/>
                  <a:gd name="T51" fmla="*/ 4340 h 14912"/>
                  <a:gd name="T52" fmla="*/ 2244 w 6744"/>
                  <a:gd name="T53" fmla="*/ 4854 h 14912"/>
                  <a:gd name="T54" fmla="*/ 2130 w 6744"/>
                  <a:gd name="T55" fmla="*/ 5446 h 14912"/>
                  <a:gd name="T56" fmla="*/ 2027 w 6744"/>
                  <a:gd name="T57" fmla="*/ 6272 h 14912"/>
                  <a:gd name="T58" fmla="*/ 1906 w 6744"/>
                  <a:gd name="T59" fmla="*/ 7184 h 14912"/>
                  <a:gd name="T60" fmla="*/ 1818 w 6744"/>
                  <a:gd name="T61" fmla="*/ 7792 h 14912"/>
                  <a:gd name="T62" fmla="*/ 1746 w 6744"/>
                  <a:gd name="T63" fmla="*/ 8246 h 14912"/>
                  <a:gd name="T64" fmla="*/ 1669 w 6744"/>
                  <a:gd name="T65" fmla="*/ 8699 h 14912"/>
                  <a:gd name="T66" fmla="*/ 1584 w 6744"/>
                  <a:gd name="T67" fmla="*/ 9152 h 14912"/>
                  <a:gd name="T68" fmla="*/ 1493 w 6744"/>
                  <a:gd name="T69" fmla="*/ 9605 h 14912"/>
                  <a:gd name="T70" fmla="*/ 1394 w 6744"/>
                  <a:gd name="T71" fmla="*/ 10056 h 14912"/>
                  <a:gd name="T72" fmla="*/ 1286 w 6744"/>
                  <a:gd name="T73" fmla="*/ 10507 h 14912"/>
                  <a:gd name="T74" fmla="*/ 1254 w 6744"/>
                  <a:gd name="T75" fmla="*/ 10639 h 14912"/>
                  <a:gd name="T76" fmla="*/ 1208 w 6744"/>
                  <a:gd name="T77" fmla="*/ 10861 h 14912"/>
                  <a:gd name="T78" fmla="*/ 1162 w 6744"/>
                  <a:gd name="T79" fmla="*/ 11123 h 14912"/>
                  <a:gd name="T80" fmla="*/ 1114 w 6744"/>
                  <a:gd name="T81" fmla="*/ 11380 h 14912"/>
                  <a:gd name="T82" fmla="*/ 1086 w 6744"/>
                  <a:gd name="T83" fmla="*/ 11505 h 14912"/>
                  <a:gd name="T84" fmla="*/ 1053 w 6744"/>
                  <a:gd name="T85" fmla="*/ 11627 h 14912"/>
                  <a:gd name="T86" fmla="*/ 1014 w 6744"/>
                  <a:gd name="T87" fmla="*/ 11746 h 14912"/>
                  <a:gd name="T88" fmla="*/ 968 w 6744"/>
                  <a:gd name="T89" fmla="*/ 11861 h 14912"/>
                  <a:gd name="T90" fmla="*/ 862 w 6744"/>
                  <a:gd name="T91" fmla="*/ 12126 h 14912"/>
                  <a:gd name="T92" fmla="*/ 770 w 6744"/>
                  <a:gd name="T93" fmla="*/ 12401 h 14912"/>
                  <a:gd name="T94" fmla="*/ 687 w 6744"/>
                  <a:gd name="T95" fmla="*/ 12682 h 14912"/>
                  <a:gd name="T96" fmla="*/ 610 w 6744"/>
                  <a:gd name="T97" fmla="*/ 12971 h 14912"/>
                  <a:gd name="T98" fmla="*/ 459 w 6744"/>
                  <a:gd name="T99" fmla="*/ 13557 h 14912"/>
                  <a:gd name="T100" fmla="*/ 352 w 6744"/>
                  <a:gd name="T101" fmla="*/ 13950 h 14912"/>
                  <a:gd name="T102" fmla="*/ 262 w 6744"/>
                  <a:gd name="T103" fmla="*/ 14244 h 14912"/>
                  <a:gd name="T104" fmla="*/ 160 w 6744"/>
                  <a:gd name="T105" fmla="*/ 14533 h 14912"/>
                  <a:gd name="T106" fmla="*/ 43 w 6744"/>
                  <a:gd name="T107" fmla="*/ 14819 h 1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744" h="14912">
                    <a:moveTo>
                      <a:pt x="6744" y="0"/>
                    </a:moveTo>
                    <a:lnTo>
                      <a:pt x="6720" y="11"/>
                    </a:lnTo>
                    <a:lnTo>
                      <a:pt x="6697" y="22"/>
                    </a:lnTo>
                    <a:lnTo>
                      <a:pt x="6677" y="34"/>
                    </a:lnTo>
                    <a:lnTo>
                      <a:pt x="6658" y="46"/>
                    </a:lnTo>
                    <a:lnTo>
                      <a:pt x="6640" y="57"/>
                    </a:lnTo>
                    <a:lnTo>
                      <a:pt x="6623" y="67"/>
                    </a:lnTo>
                    <a:lnTo>
                      <a:pt x="6607" y="76"/>
                    </a:lnTo>
                    <a:lnTo>
                      <a:pt x="6592" y="82"/>
                    </a:lnTo>
                    <a:lnTo>
                      <a:pt x="6545" y="93"/>
                    </a:lnTo>
                    <a:lnTo>
                      <a:pt x="6497" y="109"/>
                    </a:lnTo>
                    <a:lnTo>
                      <a:pt x="6448" y="131"/>
                    </a:lnTo>
                    <a:lnTo>
                      <a:pt x="6398" y="157"/>
                    </a:lnTo>
                    <a:lnTo>
                      <a:pt x="6348" y="187"/>
                    </a:lnTo>
                    <a:lnTo>
                      <a:pt x="6297" y="223"/>
                    </a:lnTo>
                    <a:lnTo>
                      <a:pt x="6245" y="261"/>
                    </a:lnTo>
                    <a:lnTo>
                      <a:pt x="6193" y="303"/>
                    </a:lnTo>
                    <a:lnTo>
                      <a:pt x="6142" y="348"/>
                    </a:lnTo>
                    <a:lnTo>
                      <a:pt x="6091" y="395"/>
                    </a:lnTo>
                    <a:lnTo>
                      <a:pt x="6039" y="445"/>
                    </a:lnTo>
                    <a:lnTo>
                      <a:pt x="5988" y="497"/>
                    </a:lnTo>
                    <a:lnTo>
                      <a:pt x="5938" y="550"/>
                    </a:lnTo>
                    <a:lnTo>
                      <a:pt x="5887" y="605"/>
                    </a:lnTo>
                    <a:lnTo>
                      <a:pt x="5837" y="660"/>
                    </a:lnTo>
                    <a:lnTo>
                      <a:pt x="5789" y="716"/>
                    </a:lnTo>
                    <a:lnTo>
                      <a:pt x="5741" y="772"/>
                    </a:lnTo>
                    <a:lnTo>
                      <a:pt x="5694" y="828"/>
                    </a:lnTo>
                    <a:lnTo>
                      <a:pt x="5649" y="883"/>
                    </a:lnTo>
                    <a:lnTo>
                      <a:pt x="5605" y="937"/>
                    </a:lnTo>
                    <a:lnTo>
                      <a:pt x="5520" y="1041"/>
                    </a:lnTo>
                    <a:lnTo>
                      <a:pt x="5443" y="1137"/>
                    </a:lnTo>
                    <a:lnTo>
                      <a:pt x="5408" y="1181"/>
                    </a:lnTo>
                    <a:lnTo>
                      <a:pt x="5374" y="1222"/>
                    </a:lnTo>
                    <a:lnTo>
                      <a:pt x="5343" y="1260"/>
                    </a:lnTo>
                    <a:lnTo>
                      <a:pt x="5314" y="1293"/>
                    </a:lnTo>
                    <a:lnTo>
                      <a:pt x="5288" y="1322"/>
                    </a:lnTo>
                    <a:lnTo>
                      <a:pt x="5264" y="1347"/>
                    </a:lnTo>
                    <a:lnTo>
                      <a:pt x="5243" y="1366"/>
                    </a:lnTo>
                    <a:lnTo>
                      <a:pt x="5224" y="1381"/>
                    </a:lnTo>
                    <a:lnTo>
                      <a:pt x="4938" y="1566"/>
                    </a:lnTo>
                    <a:lnTo>
                      <a:pt x="4690" y="1728"/>
                    </a:lnTo>
                    <a:lnTo>
                      <a:pt x="4476" y="1866"/>
                    </a:lnTo>
                    <a:lnTo>
                      <a:pt x="4295" y="1984"/>
                    </a:lnTo>
                    <a:lnTo>
                      <a:pt x="4143" y="2082"/>
                    </a:lnTo>
                    <a:lnTo>
                      <a:pt x="4015" y="2165"/>
                    </a:lnTo>
                    <a:lnTo>
                      <a:pt x="3910" y="2234"/>
                    </a:lnTo>
                    <a:lnTo>
                      <a:pt x="3825" y="2290"/>
                    </a:lnTo>
                    <a:lnTo>
                      <a:pt x="3756" y="2337"/>
                    </a:lnTo>
                    <a:lnTo>
                      <a:pt x="3701" y="2376"/>
                    </a:lnTo>
                    <a:lnTo>
                      <a:pt x="3656" y="2409"/>
                    </a:lnTo>
                    <a:lnTo>
                      <a:pt x="3619" y="2439"/>
                    </a:lnTo>
                    <a:lnTo>
                      <a:pt x="3586" y="2468"/>
                    </a:lnTo>
                    <a:lnTo>
                      <a:pt x="3554" y="2497"/>
                    </a:lnTo>
                    <a:lnTo>
                      <a:pt x="3521" y="2530"/>
                    </a:lnTo>
                    <a:lnTo>
                      <a:pt x="3483" y="2568"/>
                    </a:lnTo>
                    <a:lnTo>
                      <a:pt x="3473" y="2574"/>
                    </a:lnTo>
                    <a:lnTo>
                      <a:pt x="3440" y="2600"/>
                    </a:lnTo>
                    <a:lnTo>
                      <a:pt x="3415" y="2621"/>
                    </a:lnTo>
                    <a:lnTo>
                      <a:pt x="3385" y="2647"/>
                    </a:lnTo>
                    <a:lnTo>
                      <a:pt x="3351" y="2678"/>
                    </a:lnTo>
                    <a:lnTo>
                      <a:pt x="3313" y="2716"/>
                    </a:lnTo>
                    <a:lnTo>
                      <a:pt x="3272" y="2758"/>
                    </a:lnTo>
                    <a:lnTo>
                      <a:pt x="3227" y="2807"/>
                    </a:lnTo>
                    <a:lnTo>
                      <a:pt x="3179" y="2861"/>
                    </a:lnTo>
                    <a:lnTo>
                      <a:pt x="3128" y="2922"/>
                    </a:lnTo>
                    <a:lnTo>
                      <a:pt x="3075" y="2989"/>
                    </a:lnTo>
                    <a:lnTo>
                      <a:pt x="3020" y="3062"/>
                    </a:lnTo>
                    <a:lnTo>
                      <a:pt x="2963" y="3142"/>
                    </a:lnTo>
                    <a:lnTo>
                      <a:pt x="2906" y="3229"/>
                    </a:lnTo>
                    <a:lnTo>
                      <a:pt x="2847" y="3323"/>
                    </a:lnTo>
                    <a:lnTo>
                      <a:pt x="2788" y="3424"/>
                    </a:lnTo>
                    <a:lnTo>
                      <a:pt x="2729" y="3532"/>
                    </a:lnTo>
                    <a:lnTo>
                      <a:pt x="2669" y="3647"/>
                    </a:lnTo>
                    <a:lnTo>
                      <a:pt x="2610" y="3771"/>
                    </a:lnTo>
                    <a:lnTo>
                      <a:pt x="2553" y="3901"/>
                    </a:lnTo>
                    <a:lnTo>
                      <a:pt x="2496" y="4039"/>
                    </a:lnTo>
                    <a:lnTo>
                      <a:pt x="2441" y="4185"/>
                    </a:lnTo>
                    <a:lnTo>
                      <a:pt x="2388" y="4340"/>
                    </a:lnTo>
                    <a:lnTo>
                      <a:pt x="2338" y="4503"/>
                    </a:lnTo>
                    <a:lnTo>
                      <a:pt x="2289" y="4673"/>
                    </a:lnTo>
                    <a:lnTo>
                      <a:pt x="2244" y="4854"/>
                    </a:lnTo>
                    <a:lnTo>
                      <a:pt x="2202" y="5042"/>
                    </a:lnTo>
                    <a:lnTo>
                      <a:pt x="2164" y="5240"/>
                    </a:lnTo>
                    <a:lnTo>
                      <a:pt x="2130" y="5446"/>
                    </a:lnTo>
                    <a:lnTo>
                      <a:pt x="2101" y="5660"/>
                    </a:lnTo>
                    <a:lnTo>
                      <a:pt x="2064" y="5966"/>
                    </a:lnTo>
                    <a:lnTo>
                      <a:pt x="2027" y="6272"/>
                    </a:lnTo>
                    <a:lnTo>
                      <a:pt x="1988" y="6576"/>
                    </a:lnTo>
                    <a:lnTo>
                      <a:pt x="1948" y="6881"/>
                    </a:lnTo>
                    <a:lnTo>
                      <a:pt x="1906" y="7184"/>
                    </a:lnTo>
                    <a:lnTo>
                      <a:pt x="1863" y="7488"/>
                    </a:lnTo>
                    <a:lnTo>
                      <a:pt x="1841" y="7640"/>
                    </a:lnTo>
                    <a:lnTo>
                      <a:pt x="1818" y="7792"/>
                    </a:lnTo>
                    <a:lnTo>
                      <a:pt x="1795" y="7943"/>
                    </a:lnTo>
                    <a:lnTo>
                      <a:pt x="1771" y="8094"/>
                    </a:lnTo>
                    <a:lnTo>
                      <a:pt x="1746" y="8246"/>
                    </a:lnTo>
                    <a:lnTo>
                      <a:pt x="1721" y="8398"/>
                    </a:lnTo>
                    <a:lnTo>
                      <a:pt x="1695" y="8548"/>
                    </a:lnTo>
                    <a:lnTo>
                      <a:pt x="1669" y="8699"/>
                    </a:lnTo>
                    <a:lnTo>
                      <a:pt x="1642" y="8851"/>
                    </a:lnTo>
                    <a:lnTo>
                      <a:pt x="1614" y="9002"/>
                    </a:lnTo>
                    <a:lnTo>
                      <a:pt x="1584" y="9152"/>
                    </a:lnTo>
                    <a:lnTo>
                      <a:pt x="1554" y="9304"/>
                    </a:lnTo>
                    <a:lnTo>
                      <a:pt x="1524" y="9455"/>
                    </a:lnTo>
                    <a:lnTo>
                      <a:pt x="1493" y="9605"/>
                    </a:lnTo>
                    <a:lnTo>
                      <a:pt x="1461" y="9756"/>
                    </a:lnTo>
                    <a:lnTo>
                      <a:pt x="1428" y="9906"/>
                    </a:lnTo>
                    <a:lnTo>
                      <a:pt x="1394" y="10056"/>
                    </a:lnTo>
                    <a:lnTo>
                      <a:pt x="1359" y="10207"/>
                    </a:lnTo>
                    <a:lnTo>
                      <a:pt x="1323" y="10357"/>
                    </a:lnTo>
                    <a:lnTo>
                      <a:pt x="1286" y="10507"/>
                    </a:lnTo>
                    <a:lnTo>
                      <a:pt x="1275" y="10551"/>
                    </a:lnTo>
                    <a:lnTo>
                      <a:pt x="1264" y="10595"/>
                    </a:lnTo>
                    <a:lnTo>
                      <a:pt x="1254" y="10639"/>
                    </a:lnTo>
                    <a:lnTo>
                      <a:pt x="1243" y="10684"/>
                    </a:lnTo>
                    <a:lnTo>
                      <a:pt x="1225" y="10773"/>
                    </a:lnTo>
                    <a:lnTo>
                      <a:pt x="1208" y="10861"/>
                    </a:lnTo>
                    <a:lnTo>
                      <a:pt x="1192" y="10949"/>
                    </a:lnTo>
                    <a:lnTo>
                      <a:pt x="1177" y="11036"/>
                    </a:lnTo>
                    <a:lnTo>
                      <a:pt x="1162" y="11123"/>
                    </a:lnTo>
                    <a:lnTo>
                      <a:pt x="1147" y="11209"/>
                    </a:lnTo>
                    <a:lnTo>
                      <a:pt x="1131" y="11296"/>
                    </a:lnTo>
                    <a:lnTo>
                      <a:pt x="1114" y="11380"/>
                    </a:lnTo>
                    <a:lnTo>
                      <a:pt x="1105" y="11422"/>
                    </a:lnTo>
                    <a:lnTo>
                      <a:pt x="1096" y="11464"/>
                    </a:lnTo>
                    <a:lnTo>
                      <a:pt x="1086" y="11505"/>
                    </a:lnTo>
                    <a:lnTo>
                      <a:pt x="1076" y="11546"/>
                    </a:lnTo>
                    <a:lnTo>
                      <a:pt x="1065" y="11587"/>
                    </a:lnTo>
                    <a:lnTo>
                      <a:pt x="1053" y="11627"/>
                    </a:lnTo>
                    <a:lnTo>
                      <a:pt x="1041" y="11667"/>
                    </a:lnTo>
                    <a:lnTo>
                      <a:pt x="1028" y="11706"/>
                    </a:lnTo>
                    <a:lnTo>
                      <a:pt x="1014" y="11746"/>
                    </a:lnTo>
                    <a:lnTo>
                      <a:pt x="1000" y="11785"/>
                    </a:lnTo>
                    <a:lnTo>
                      <a:pt x="984" y="11823"/>
                    </a:lnTo>
                    <a:lnTo>
                      <a:pt x="968" y="11861"/>
                    </a:lnTo>
                    <a:lnTo>
                      <a:pt x="931" y="11948"/>
                    </a:lnTo>
                    <a:lnTo>
                      <a:pt x="896" y="12036"/>
                    </a:lnTo>
                    <a:lnTo>
                      <a:pt x="862" y="12126"/>
                    </a:lnTo>
                    <a:lnTo>
                      <a:pt x="830" y="12216"/>
                    </a:lnTo>
                    <a:lnTo>
                      <a:pt x="799" y="12309"/>
                    </a:lnTo>
                    <a:lnTo>
                      <a:pt x="770" y="12401"/>
                    </a:lnTo>
                    <a:lnTo>
                      <a:pt x="741" y="12494"/>
                    </a:lnTo>
                    <a:lnTo>
                      <a:pt x="714" y="12588"/>
                    </a:lnTo>
                    <a:lnTo>
                      <a:pt x="687" y="12682"/>
                    </a:lnTo>
                    <a:lnTo>
                      <a:pt x="660" y="12779"/>
                    </a:lnTo>
                    <a:lnTo>
                      <a:pt x="635" y="12874"/>
                    </a:lnTo>
                    <a:lnTo>
                      <a:pt x="610" y="12971"/>
                    </a:lnTo>
                    <a:lnTo>
                      <a:pt x="560" y="13164"/>
                    </a:lnTo>
                    <a:lnTo>
                      <a:pt x="509" y="13361"/>
                    </a:lnTo>
                    <a:lnTo>
                      <a:pt x="459" y="13557"/>
                    </a:lnTo>
                    <a:lnTo>
                      <a:pt x="407" y="13754"/>
                    </a:lnTo>
                    <a:lnTo>
                      <a:pt x="380" y="13852"/>
                    </a:lnTo>
                    <a:lnTo>
                      <a:pt x="352" y="13950"/>
                    </a:lnTo>
                    <a:lnTo>
                      <a:pt x="323" y="14048"/>
                    </a:lnTo>
                    <a:lnTo>
                      <a:pt x="293" y="14146"/>
                    </a:lnTo>
                    <a:lnTo>
                      <a:pt x="262" y="14244"/>
                    </a:lnTo>
                    <a:lnTo>
                      <a:pt x="230" y="14341"/>
                    </a:lnTo>
                    <a:lnTo>
                      <a:pt x="196" y="14437"/>
                    </a:lnTo>
                    <a:lnTo>
                      <a:pt x="160" y="14533"/>
                    </a:lnTo>
                    <a:lnTo>
                      <a:pt x="123" y="14629"/>
                    </a:lnTo>
                    <a:lnTo>
                      <a:pt x="84" y="14725"/>
                    </a:lnTo>
                    <a:lnTo>
                      <a:pt x="43" y="14819"/>
                    </a:lnTo>
                    <a:lnTo>
                      <a:pt x="0" y="1491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24" name="Group 1236"/>
            <p:cNvGrpSpPr>
              <a:grpSpLocks noChangeAspect="1"/>
            </p:cNvGrpSpPr>
            <p:nvPr/>
          </p:nvGrpSpPr>
          <p:grpSpPr bwMode="auto">
            <a:xfrm rot="13582635">
              <a:off x="3662" y="2373"/>
              <a:ext cx="167" cy="442"/>
              <a:chOff x="4514" y="2162"/>
              <a:chExt cx="305" cy="669"/>
            </a:xfrm>
          </p:grpSpPr>
          <p:sp>
            <p:nvSpPr>
              <p:cNvPr id="42" name="Freeform 1237"/>
              <p:cNvSpPr>
                <a:spLocks noChangeAspect="1"/>
              </p:cNvSpPr>
              <p:nvPr/>
            </p:nvSpPr>
            <p:spPr bwMode="auto">
              <a:xfrm>
                <a:off x="4658" y="2297"/>
                <a:ext cx="45" cy="106"/>
              </a:xfrm>
              <a:custGeom>
                <a:avLst/>
                <a:gdLst>
                  <a:gd name="T0" fmla="*/ 1079 w 1079"/>
                  <a:gd name="T1" fmla="*/ 2560 h 2560"/>
                  <a:gd name="T2" fmla="*/ 1061 w 1079"/>
                  <a:gd name="T3" fmla="*/ 2528 h 2560"/>
                  <a:gd name="T4" fmla="*/ 1044 w 1079"/>
                  <a:gd name="T5" fmla="*/ 2494 h 2560"/>
                  <a:gd name="T6" fmla="*/ 1027 w 1079"/>
                  <a:gd name="T7" fmla="*/ 2460 h 2560"/>
                  <a:gd name="T8" fmla="*/ 1011 w 1079"/>
                  <a:gd name="T9" fmla="*/ 2426 h 2560"/>
                  <a:gd name="T10" fmla="*/ 996 w 1079"/>
                  <a:gd name="T11" fmla="*/ 2390 h 2560"/>
                  <a:gd name="T12" fmla="*/ 980 w 1079"/>
                  <a:gd name="T13" fmla="*/ 2354 h 2560"/>
                  <a:gd name="T14" fmla="*/ 966 w 1079"/>
                  <a:gd name="T15" fmla="*/ 2318 h 2560"/>
                  <a:gd name="T16" fmla="*/ 952 w 1079"/>
                  <a:gd name="T17" fmla="*/ 2281 h 2560"/>
                  <a:gd name="T18" fmla="*/ 925 w 1079"/>
                  <a:gd name="T19" fmla="*/ 2207 h 2560"/>
                  <a:gd name="T20" fmla="*/ 899 w 1079"/>
                  <a:gd name="T21" fmla="*/ 2131 h 2560"/>
                  <a:gd name="T22" fmla="*/ 875 w 1079"/>
                  <a:gd name="T23" fmla="*/ 2054 h 2560"/>
                  <a:gd name="T24" fmla="*/ 850 w 1079"/>
                  <a:gd name="T25" fmla="*/ 1977 h 2560"/>
                  <a:gd name="T26" fmla="*/ 827 w 1079"/>
                  <a:gd name="T27" fmla="*/ 1900 h 2560"/>
                  <a:gd name="T28" fmla="*/ 805 w 1079"/>
                  <a:gd name="T29" fmla="*/ 1823 h 2560"/>
                  <a:gd name="T30" fmla="*/ 783 w 1079"/>
                  <a:gd name="T31" fmla="*/ 1746 h 2560"/>
                  <a:gd name="T32" fmla="*/ 759 w 1079"/>
                  <a:gd name="T33" fmla="*/ 1671 h 2560"/>
                  <a:gd name="T34" fmla="*/ 737 w 1079"/>
                  <a:gd name="T35" fmla="*/ 1597 h 2560"/>
                  <a:gd name="T36" fmla="*/ 713 w 1079"/>
                  <a:gd name="T37" fmla="*/ 1523 h 2560"/>
                  <a:gd name="T38" fmla="*/ 689 w 1079"/>
                  <a:gd name="T39" fmla="*/ 1453 h 2560"/>
                  <a:gd name="T40" fmla="*/ 664 w 1079"/>
                  <a:gd name="T41" fmla="*/ 1384 h 2560"/>
                  <a:gd name="T42" fmla="*/ 636 w 1079"/>
                  <a:gd name="T43" fmla="*/ 1316 h 2560"/>
                  <a:gd name="T44" fmla="*/ 609 w 1079"/>
                  <a:gd name="T45" fmla="*/ 1250 h 2560"/>
                  <a:gd name="T46" fmla="*/ 583 w 1079"/>
                  <a:gd name="T47" fmla="*/ 1182 h 2560"/>
                  <a:gd name="T48" fmla="*/ 558 w 1079"/>
                  <a:gd name="T49" fmla="*/ 1116 h 2560"/>
                  <a:gd name="T50" fmla="*/ 533 w 1079"/>
                  <a:gd name="T51" fmla="*/ 1051 h 2560"/>
                  <a:gd name="T52" fmla="*/ 509 w 1079"/>
                  <a:gd name="T53" fmla="*/ 986 h 2560"/>
                  <a:gd name="T54" fmla="*/ 485 w 1079"/>
                  <a:gd name="T55" fmla="*/ 923 h 2560"/>
                  <a:gd name="T56" fmla="*/ 462 w 1079"/>
                  <a:gd name="T57" fmla="*/ 860 h 2560"/>
                  <a:gd name="T58" fmla="*/ 438 w 1079"/>
                  <a:gd name="T59" fmla="*/ 799 h 2560"/>
                  <a:gd name="T60" fmla="*/ 413 w 1079"/>
                  <a:gd name="T61" fmla="*/ 740 h 2560"/>
                  <a:gd name="T62" fmla="*/ 388 w 1079"/>
                  <a:gd name="T63" fmla="*/ 682 h 2560"/>
                  <a:gd name="T64" fmla="*/ 362 w 1079"/>
                  <a:gd name="T65" fmla="*/ 627 h 2560"/>
                  <a:gd name="T66" fmla="*/ 336 w 1079"/>
                  <a:gd name="T67" fmla="*/ 573 h 2560"/>
                  <a:gd name="T68" fmla="*/ 308 w 1079"/>
                  <a:gd name="T69" fmla="*/ 523 h 2560"/>
                  <a:gd name="T70" fmla="*/ 293 w 1079"/>
                  <a:gd name="T71" fmla="*/ 499 h 2560"/>
                  <a:gd name="T72" fmla="*/ 279 w 1079"/>
                  <a:gd name="T73" fmla="*/ 474 h 2560"/>
                  <a:gd name="T74" fmla="*/ 264 w 1079"/>
                  <a:gd name="T75" fmla="*/ 451 h 2560"/>
                  <a:gd name="T76" fmla="*/ 249 w 1079"/>
                  <a:gd name="T77" fmla="*/ 429 h 2560"/>
                  <a:gd name="T78" fmla="*/ 211 w 1079"/>
                  <a:gd name="T79" fmla="*/ 365 h 2560"/>
                  <a:gd name="T80" fmla="*/ 177 w 1079"/>
                  <a:gd name="T81" fmla="*/ 308 h 2560"/>
                  <a:gd name="T82" fmla="*/ 147 w 1079"/>
                  <a:gd name="T83" fmla="*/ 254 h 2560"/>
                  <a:gd name="T84" fmla="*/ 119 w 1079"/>
                  <a:gd name="T85" fmla="*/ 204 h 2560"/>
                  <a:gd name="T86" fmla="*/ 91 w 1079"/>
                  <a:gd name="T87" fmla="*/ 155 h 2560"/>
                  <a:gd name="T88" fmla="*/ 64 w 1079"/>
                  <a:gd name="T89" fmla="*/ 106 h 2560"/>
                  <a:gd name="T90" fmla="*/ 34 w 1079"/>
                  <a:gd name="T91" fmla="*/ 54 h 2560"/>
                  <a:gd name="T92" fmla="*/ 0 w 1079"/>
                  <a:gd name="T93"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9" h="2560">
                    <a:moveTo>
                      <a:pt x="1079" y="2560"/>
                    </a:moveTo>
                    <a:lnTo>
                      <a:pt x="1061" y="2528"/>
                    </a:lnTo>
                    <a:lnTo>
                      <a:pt x="1044" y="2494"/>
                    </a:lnTo>
                    <a:lnTo>
                      <a:pt x="1027" y="2460"/>
                    </a:lnTo>
                    <a:lnTo>
                      <a:pt x="1011" y="2426"/>
                    </a:lnTo>
                    <a:lnTo>
                      <a:pt x="996" y="2390"/>
                    </a:lnTo>
                    <a:lnTo>
                      <a:pt x="980" y="2354"/>
                    </a:lnTo>
                    <a:lnTo>
                      <a:pt x="966" y="2318"/>
                    </a:lnTo>
                    <a:lnTo>
                      <a:pt x="952" y="2281"/>
                    </a:lnTo>
                    <a:lnTo>
                      <a:pt x="925" y="2207"/>
                    </a:lnTo>
                    <a:lnTo>
                      <a:pt x="899" y="2131"/>
                    </a:lnTo>
                    <a:lnTo>
                      <a:pt x="875" y="2054"/>
                    </a:lnTo>
                    <a:lnTo>
                      <a:pt x="850" y="1977"/>
                    </a:lnTo>
                    <a:lnTo>
                      <a:pt x="827" y="1900"/>
                    </a:lnTo>
                    <a:lnTo>
                      <a:pt x="805" y="1823"/>
                    </a:lnTo>
                    <a:lnTo>
                      <a:pt x="783" y="1746"/>
                    </a:lnTo>
                    <a:lnTo>
                      <a:pt x="759" y="1671"/>
                    </a:lnTo>
                    <a:lnTo>
                      <a:pt x="737" y="1597"/>
                    </a:lnTo>
                    <a:lnTo>
                      <a:pt x="713" y="1523"/>
                    </a:lnTo>
                    <a:lnTo>
                      <a:pt x="689" y="1453"/>
                    </a:lnTo>
                    <a:lnTo>
                      <a:pt x="664" y="1384"/>
                    </a:lnTo>
                    <a:lnTo>
                      <a:pt x="636" y="1316"/>
                    </a:lnTo>
                    <a:lnTo>
                      <a:pt x="609" y="1250"/>
                    </a:lnTo>
                    <a:lnTo>
                      <a:pt x="583" y="1182"/>
                    </a:lnTo>
                    <a:lnTo>
                      <a:pt x="558" y="1116"/>
                    </a:lnTo>
                    <a:lnTo>
                      <a:pt x="533" y="1051"/>
                    </a:lnTo>
                    <a:lnTo>
                      <a:pt x="509" y="986"/>
                    </a:lnTo>
                    <a:lnTo>
                      <a:pt x="485" y="923"/>
                    </a:lnTo>
                    <a:lnTo>
                      <a:pt x="462" y="860"/>
                    </a:lnTo>
                    <a:lnTo>
                      <a:pt x="438" y="799"/>
                    </a:lnTo>
                    <a:lnTo>
                      <a:pt x="413" y="740"/>
                    </a:lnTo>
                    <a:lnTo>
                      <a:pt x="388" y="682"/>
                    </a:lnTo>
                    <a:lnTo>
                      <a:pt x="362" y="627"/>
                    </a:lnTo>
                    <a:lnTo>
                      <a:pt x="336" y="573"/>
                    </a:lnTo>
                    <a:lnTo>
                      <a:pt x="308" y="523"/>
                    </a:lnTo>
                    <a:lnTo>
                      <a:pt x="293" y="499"/>
                    </a:lnTo>
                    <a:lnTo>
                      <a:pt x="279" y="474"/>
                    </a:lnTo>
                    <a:lnTo>
                      <a:pt x="264" y="451"/>
                    </a:lnTo>
                    <a:lnTo>
                      <a:pt x="249" y="429"/>
                    </a:lnTo>
                    <a:lnTo>
                      <a:pt x="211" y="365"/>
                    </a:lnTo>
                    <a:lnTo>
                      <a:pt x="177" y="308"/>
                    </a:lnTo>
                    <a:lnTo>
                      <a:pt x="147" y="254"/>
                    </a:lnTo>
                    <a:lnTo>
                      <a:pt x="119" y="204"/>
                    </a:lnTo>
                    <a:lnTo>
                      <a:pt x="91" y="155"/>
                    </a:lnTo>
                    <a:lnTo>
                      <a:pt x="64" y="106"/>
                    </a:lnTo>
                    <a:lnTo>
                      <a:pt x="34" y="54"/>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3" name="Freeform 1238"/>
              <p:cNvSpPr>
                <a:spLocks noChangeAspect="1"/>
              </p:cNvSpPr>
              <p:nvPr/>
            </p:nvSpPr>
            <p:spPr bwMode="auto">
              <a:xfrm>
                <a:off x="4711" y="2415"/>
                <a:ext cx="107" cy="377"/>
              </a:xfrm>
              <a:custGeom>
                <a:avLst/>
                <a:gdLst>
                  <a:gd name="T0" fmla="*/ 2555 w 2574"/>
                  <a:gd name="T1" fmla="*/ 8992 h 9038"/>
                  <a:gd name="T2" fmla="*/ 2519 w 2574"/>
                  <a:gd name="T3" fmla="*/ 8885 h 9038"/>
                  <a:gd name="T4" fmla="*/ 2464 w 2574"/>
                  <a:gd name="T5" fmla="*/ 8693 h 9038"/>
                  <a:gd name="T6" fmla="*/ 2408 w 2574"/>
                  <a:gd name="T7" fmla="*/ 8486 h 9038"/>
                  <a:gd name="T8" fmla="*/ 2350 w 2574"/>
                  <a:gd name="T9" fmla="*/ 8288 h 9038"/>
                  <a:gd name="T10" fmla="*/ 2300 w 2574"/>
                  <a:gd name="T11" fmla="*/ 8148 h 9038"/>
                  <a:gd name="T12" fmla="*/ 2270 w 2574"/>
                  <a:gd name="T13" fmla="*/ 8083 h 9038"/>
                  <a:gd name="T14" fmla="*/ 2235 w 2574"/>
                  <a:gd name="T15" fmla="*/ 7987 h 9038"/>
                  <a:gd name="T16" fmla="*/ 2195 w 2574"/>
                  <a:gd name="T17" fmla="*/ 7818 h 9038"/>
                  <a:gd name="T18" fmla="*/ 2159 w 2574"/>
                  <a:gd name="T19" fmla="*/ 7646 h 9038"/>
                  <a:gd name="T20" fmla="*/ 2131 w 2574"/>
                  <a:gd name="T21" fmla="*/ 7543 h 9038"/>
                  <a:gd name="T22" fmla="*/ 2066 w 2574"/>
                  <a:gd name="T23" fmla="*/ 7338 h 9038"/>
                  <a:gd name="T24" fmla="*/ 1974 w 2574"/>
                  <a:gd name="T25" fmla="*/ 7051 h 9038"/>
                  <a:gd name="T26" fmla="*/ 1869 w 2574"/>
                  <a:gd name="T27" fmla="*/ 6732 h 9038"/>
                  <a:gd name="T28" fmla="*/ 1763 w 2574"/>
                  <a:gd name="T29" fmla="*/ 6431 h 9038"/>
                  <a:gd name="T30" fmla="*/ 1685 w 2574"/>
                  <a:gd name="T31" fmla="*/ 6230 h 9038"/>
                  <a:gd name="T32" fmla="*/ 1647 w 2574"/>
                  <a:gd name="T33" fmla="*/ 6145 h 9038"/>
                  <a:gd name="T34" fmla="*/ 1583 w 2574"/>
                  <a:gd name="T35" fmla="*/ 5999 h 9038"/>
                  <a:gd name="T36" fmla="*/ 1488 w 2574"/>
                  <a:gd name="T37" fmla="*/ 5750 h 9038"/>
                  <a:gd name="T38" fmla="*/ 1385 w 2574"/>
                  <a:gd name="T39" fmla="*/ 5445 h 9038"/>
                  <a:gd name="T40" fmla="*/ 1285 w 2574"/>
                  <a:gd name="T41" fmla="*/ 5137 h 9038"/>
                  <a:gd name="T42" fmla="*/ 1182 w 2574"/>
                  <a:gd name="T43" fmla="*/ 4834 h 9038"/>
                  <a:gd name="T44" fmla="*/ 1106 w 2574"/>
                  <a:gd name="T45" fmla="*/ 4636 h 9038"/>
                  <a:gd name="T46" fmla="*/ 1046 w 2574"/>
                  <a:gd name="T47" fmla="*/ 4493 h 9038"/>
                  <a:gd name="T48" fmla="*/ 996 w 2574"/>
                  <a:gd name="T49" fmla="*/ 4352 h 9038"/>
                  <a:gd name="T50" fmla="*/ 958 w 2574"/>
                  <a:gd name="T51" fmla="*/ 4205 h 9038"/>
                  <a:gd name="T52" fmla="*/ 925 w 2574"/>
                  <a:gd name="T53" fmla="*/ 4052 h 9038"/>
                  <a:gd name="T54" fmla="*/ 893 w 2574"/>
                  <a:gd name="T55" fmla="*/ 3887 h 9038"/>
                  <a:gd name="T56" fmla="*/ 859 w 2574"/>
                  <a:gd name="T57" fmla="*/ 3709 h 9038"/>
                  <a:gd name="T58" fmla="*/ 735 w 2574"/>
                  <a:gd name="T59" fmla="*/ 3299 h 9038"/>
                  <a:gd name="T60" fmla="*/ 646 w 2574"/>
                  <a:gd name="T61" fmla="*/ 3054 h 9038"/>
                  <a:gd name="T62" fmla="*/ 572 w 2574"/>
                  <a:gd name="T63" fmla="*/ 2830 h 9038"/>
                  <a:gd name="T64" fmla="*/ 512 w 2574"/>
                  <a:gd name="T65" fmla="*/ 2619 h 9038"/>
                  <a:gd name="T66" fmla="*/ 460 w 2574"/>
                  <a:gd name="T67" fmla="*/ 2414 h 9038"/>
                  <a:gd name="T68" fmla="*/ 418 w 2574"/>
                  <a:gd name="T69" fmla="*/ 2213 h 9038"/>
                  <a:gd name="T70" fmla="*/ 380 w 2574"/>
                  <a:gd name="T71" fmla="*/ 2007 h 9038"/>
                  <a:gd name="T72" fmla="*/ 311 w 2574"/>
                  <a:gd name="T73" fmla="*/ 1558 h 9038"/>
                  <a:gd name="T74" fmla="*/ 236 w 2574"/>
                  <a:gd name="T75" fmla="*/ 1024 h 9038"/>
                  <a:gd name="T76" fmla="*/ 219 w 2574"/>
                  <a:gd name="T77" fmla="*/ 928 h 9038"/>
                  <a:gd name="T78" fmla="*/ 201 w 2574"/>
                  <a:gd name="T79" fmla="*/ 773 h 9038"/>
                  <a:gd name="T80" fmla="*/ 183 w 2574"/>
                  <a:gd name="T81" fmla="*/ 589 h 9038"/>
                  <a:gd name="T82" fmla="*/ 166 w 2574"/>
                  <a:gd name="T83" fmla="*/ 466 h 9038"/>
                  <a:gd name="T84" fmla="*/ 147 w 2574"/>
                  <a:gd name="T85" fmla="*/ 371 h 9038"/>
                  <a:gd name="T86" fmla="*/ 121 w 2574"/>
                  <a:gd name="T87" fmla="*/ 275 h 9038"/>
                  <a:gd name="T88" fmla="*/ 86 w 2574"/>
                  <a:gd name="T89" fmla="*/ 175 h 9038"/>
                  <a:gd name="T90" fmla="*/ 38 w 2574"/>
                  <a:gd name="T91" fmla="*/ 71 h 9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4" h="9038">
                    <a:moveTo>
                      <a:pt x="2574" y="9038"/>
                    </a:moveTo>
                    <a:lnTo>
                      <a:pt x="2564" y="9016"/>
                    </a:lnTo>
                    <a:lnTo>
                      <a:pt x="2555" y="8992"/>
                    </a:lnTo>
                    <a:lnTo>
                      <a:pt x="2546" y="8968"/>
                    </a:lnTo>
                    <a:lnTo>
                      <a:pt x="2537" y="8941"/>
                    </a:lnTo>
                    <a:lnTo>
                      <a:pt x="2519" y="8885"/>
                    </a:lnTo>
                    <a:lnTo>
                      <a:pt x="2501" y="8824"/>
                    </a:lnTo>
                    <a:lnTo>
                      <a:pt x="2483" y="8760"/>
                    </a:lnTo>
                    <a:lnTo>
                      <a:pt x="2464" y="8693"/>
                    </a:lnTo>
                    <a:lnTo>
                      <a:pt x="2445" y="8624"/>
                    </a:lnTo>
                    <a:lnTo>
                      <a:pt x="2427" y="8555"/>
                    </a:lnTo>
                    <a:lnTo>
                      <a:pt x="2408" y="8486"/>
                    </a:lnTo>
                    <a:lnTo>
                      <a:pt x="2389" y="8418"/>
                    </a:lnTo>
                    <a:lnTo>
                      <a:pt x="2370" y="8351"/>
                    </a:lnTo>
                    <a:lnTo>
                      <a:pt x="2350" y="8288"/>
                    </a:lnTo>
                    <a:lnTo>
                      <a:pt x="2330" y="8229"/>
                    </a:lnTo>
                    <a:lnTo>
                      <a:pt x="2310" y="8174"/>
                    </a:lnTo>
                    <a:lnTo>
                      <a:pt x="2300" y="8148"/>
                    </a:lnTo>
                    <a:lnTo>
                      <a:pt x="2290" y="8125"/>
                    </a:lnTo>
                    <a:lnTo>
                      <a:pt x="2280" y="8103"/>
                    </a:lnTo>
                    <a:lnTo>
                      <a:pt x="2270" y="8083"/>
                    </a:lnTo>
                    <a:lnTo>
                      <a:pt x="2258" y="8051"/>
                    </a:lnTo>
                    <a:lnTo>
                      <a:pt x="2246" y="8019"/>
                    </a:lnTo>
                    <a:lnTo>
                      <a:pt x="2235" y="7987"/>
                    </a:lnTo>
                    <a:lnTo>
                      <a:pt x="2226" y="7954"/>
                    </a:lnTo>
                    <a:lnTo>
                      <a:pt x="2210" y="7886"/>
                    </a:lnTo>
                    <a:lnTo>
                      <a:pt x="2195" y="7818"/>
                    </a:lnTo>
                    <a:lnTo>
                      <a:pt x="2181" y="7749"/>
                    </a:lnTo>
                    <a:lnTo>
                      <a:pt x="2167" y="7680"/>
                    </a:lnTo>
                    <a:lnTo>
                      <a:pt x="2159" y="7646"/>
                    </a:lnTo>
                    <a:lnTo>
                      <a:pt x="2151" y="7610"/>
                    </a:lnTo>
                    <a:lnTo>
                      <a:pt x="2141" y="7577"/>
                    </a:lnTo>
                    <a:lnTo>
                      <a:pt x="2131" y="7543"/>
                    </a:lnTo>
                    <a:lnTo>
                      <a:pt x="2113" y="7486"/>
                    </a:lnTo>
                    <a:lnTo>
                      <a:pt x="2092" y="7418"/>
                    </a:lnTo>
                    <a:lnTo>
                      <a:pt x="2066" y="7338"/>
                    </a:lnTo>
                    <a:lnTo>
                      <a:pt x="2038" y="7248"/>
                    </a:lnTo>
                    <a:lnTo>
                      <a:pt x="2007" y="7152"/>
                    </a:lnTo>
                    <a:lnTo>
                      <a:pt x="1974" y="7051"/>
                    </a:lnTo>
                    <a:lnTo>
                      <a:pt x="1940" y="6945"/>
                    </a:lnTo>
                    <a:lnTo>
                      <a:pt x="1904" y="6839"/>
                    </a:lnTo>
                    <a:lnTo>
                      <a:pt x="1869" y="6732"/>
                    </a:lnTo>
                    <a:lnTo>
                      <a:pt x="1833" y="6627"/>
                    </a:lnTo>
                    <a:lnTo>
                      <a:pt x="1797" y="6526"/>
                    </a:lnTo>
                    <a:lnTo>
                      <a:pt x="1763" y="6431"/>
                    </a:lnTo>
                    <a:lnTo>
                      <a:pt x="1731" y="6344"/>
                    </a:lnTo>
                    <a:lnTo>
                      <a:pt x="1700" y="6266"/>
                    </a:lnTo>
                    <a:lnTo>
                      <a:pt x="1685" y="6230"/>
                    </a:lnTo>
                    <a:lnTo>
                      <a:pt x="1672" y="6199"/>
                    </a:lnTo>
                    <a:lnTo>
                      <a:pt x="1659" y="6170"/>
                    </a:lnTo>
                    <a:lnTo>
                      <a:pt x="1647" y="6145"/>
                    </a:lnTo>
                    <a:lnTo>
                      <a:pt x="1625" y="6097"/>
                    </a:lnTo>
                    <a:lnTo>
                      <a:pt x="1604" y="6049"/>
                    </a:lnTo>
                    <a:lnTo>
                      <a:pt x="1583" y="5999"/>
                    </a:lnTo>
                    <a:lnTo>
                      <a:pt x="1563" y="5950"/>
                    </a:lnTo>
                    <a:lnTo>
                      <a:pt x="1525" y="5851"/>
                    </a:lnTo>
                    <a:lnTo>
                      <a:pt x="1488" y="5750"/>
                    </a:lnTo>
                    <a:lnTo>
                      <a:pt x="1452" y="5649"/>
                    </a:lnTo>
                    <a:lnTo>
                      <a:pt x="1418" y="5547"/>
                    </a:lnTo>
                    <a:lnTo>
                      <a:pt x="1385" y="5445"/>
                    </a:lnTo>
                    <a:lnTo>
                      <a:pt x="1351" y="5342"/>
                    </a:lnTo>
                    <a:lnTo>
                      <a:pt x="1318" y="5240"/>
                    </a:lnTo>
                    <a:lnTo>
                      <a:pt x="1285" y="5137"/>
                    </a:lnTo>
                    <a:lnTo>
                      <a:pt x="1251" y="5036"/>
                    </a:lnTo>
                    <a:lnTo>
                      <a:pt x="1217" y="4934"/>
                    </a:lnTo>
                    <a:lnTo>
                      <a:pt x="1182" y="4834"/>
                    </a:lnTo>
                    <a:lnTo>
                      <a:pt x="1144" y="4734"/>
                    </a:lnTo>
                    <a:lnTo>
                      <a:pt x="1125" y="4685"/>
                    </a:lnTo>
                    <a:lnTo>
                      <a:pt x="1106" y="4636"/>
                    </a:lnTo>
                    <a:lnTo>
                      <a:pt x="1086" y="4588"/>
                    </a:lnTo>
                    <a:lnTo>
                      <a:pt x="1066" y="4539"/>
                    </a:lnTo>
                    <a:lnTo>
                      <a:pt x="1046" y="4493"/>
                    </a:lnTo>
                    <a:lnTo>
                      <a:pt x="1028" y="4446"/>
                    </a:lnTo>
                    <a:lnTo>
                      <a:pt x="1011" y="4399"/>
                    </a:lnTo>
                    <a:lnTo>
                      <a:pt x="996" y="4352"/>
                    </a:lnTo>
                    <a:lnTo>
                      <a:pt x="983" y="4303"/>
                    </a:lnTo>
                    <a:lnTo>
                      <a:pt x="970" y="4255"/>
                    </a:lnTo>
                    <a:lnTo>
                      <a:pt x="958" y="4205"/>
                    </a:lnTo>
                    <a:lnTo>
                      <a:pt x="947" y="4156"/>
                    </a:lnTo>
                    <a:lnTo>
                      <a:pt x="936" y="4104"/>
                    </a:lnTo>
                    <a:lnTo>
                      <a:pt x="925" y="4052"/>
                    </a:lnTo>
                    <a:lnTo>
                      <a:pt x="914" y="3998"/>
                    </a:lnTo>
                    <a:lnTo>
                      <a:pt x="904" y="3944"/>
                    </a:lnTo>
                    <a:lnTo>
                      <a:pt x="893" y="3887"/>
                    </a:lnTo>
                    <a:lnTo>
                      <a:pt x="882" y="3830"/>
                    </a:lnTo>
                    <a:lnTo>
                      <a:pt x="871" y="3770"/>
                    </a:lnTo>
                    <a:lnTo>
                      <a:pt x="859" y="3709"/>
                    </a:lnTo>
                    <a:lnTo>
                      <a:pt x="803" y="3473"/>
                    </a:lnTo>
                    <a:lnTo>
                      <a:pt x="768" y="3385"/>
                    </a:lnTo>
                    <a:lnTo>
                      <a:pt x="735" y="3299"/>
                    </a:lnTo>
                    <a:lnTo>
                      <a:pt x="703" y="3215"/>
                    </a:lnTo>
                    <a:lnTo>
                      <a:pt x="673" y="3133"/>
                    </a:lnTo>
                    <a:lnTo>
                      <a:pt x="646" y="3054"/>
                    </a:lnTo>
                    <a:lnTo>
                      <a:pt x="620" y="2978"/>
                    </a:lnTo>
                    <a:lnTo>
                      <a:pt x="596" y="2903"/>
                    </a:lnTo>
                    <a:lnTo>
                      <a:pt x="572" y="2830"/>
                    </a:lnTo>
                    <a:lnTo>
                      <a:pt x="551" y="2759"/>
                    </a:lnTo>
                    <a:lnTo>
                      <a:pt x="530" y="2688"/>
                    </a:lnTo>
                    <a:lnTo>
                      <a:pt x="512" y="2619"/>
                    </a:lnTo>
                    <a:lnTo>
                      <a:pt x="494" y="2551"/>
                    </a:lnTo>
                    <a:lnTo>
                      <a:pt x="476" y="2482"/>
                    </a:lnTo>
                    <a:lnTo>
                      <a:pt x="460" y="2414"/>
                    </a:lnTo>
                    <a:lnTo>
                      <a:pt x="445" y="2348"/>
                    </a:lnTo>
                    <a:lnTo>
                      <a:pt x="431" y="2280"/>
                    </a:lnTo>
                    <a:lnTo>
                      <a:pt x="418" y="2213"/>
                    </a:lnTo>
                    <a:lnTo>
                      <a:pt x="405" y="2145"/>
                    </a:lnTo>
                    <a:lnTo>
                      <a:pt x="392" y="2076"/>
                    </a:lnTo>
                    <a:lnTo>
                      <a:pt x="380" y="2007"/>
                    </a:lnTo>
                    <a:lnTo>
                      <a:pt x="356" y="1863"/>
                    </a:lnTo>
                    <a:lnTo>
                      <a:pt x="334" y="1715"/>
                    </a:lnTo>
                    <a:lnTo>
                      <a:pt x="311" y="1558"/>
                    </a:lnTo>
                    <a:lnTo>
                      <a:pt x="288" y="1392"/>
                    </a:lnTo>
                    <a:lnTo>
                      <a:pt x="262" y="1214"/>
                    </a:lnTo>
                    <a:lnTo>
                      <a:pt x="236" y="1024"/>
                    </a:lnTo>
                    <a:lnTo>
                      <a:pt x="229" y="992"/>
                    </a:lnTo>
                    <a:lnTo>
                      <a:pt x="224" y="960"/>
                    </a:lnTo>
                    <a:lnTo>
                      <a:pt x="219" y="928"/>
                    </a:lnTo>
                    <a:lnTo>
                      <a:pt x="215" y="897"/>
                    </a:lnTo>
                    <a:lnTo>
                      <a:pt x="207" y="835"/>
                    </a:lnTo>
                    <a:lnTo>
                      <a:pt x="201" y="773"/>
                    </a:lnTo>
                    <a:lnTo>
                      <a:pt x="195" y="711"/>
                    </a:lnTo>
                    <a:lnTo>
                      <a:pt x="189" y="650"/>
                    </a:lnTo>
                    <a:lnTo>
                      <a:pt x="183" y="589"/>
                    </a:lnTo>
                    <a:lnTo>
                      <a:pt x="176" y="528"/>
                    </a:lnTo>
                    <a:lnTo>
                      <a:pt x="171" y="496"/>
                    </a:lnTo>
                    <a:lnTo>
                      <a:pt x="166" y="466"/>
                    </a:lnTo>
                    <a:lnTo>
                      <a:pt x="161" y="435"/>
                    </a:lnTo>
                    <a:lnTo>
                      <a:pt x="154" y="404"/>
                    </a:lnTo>
                    <a:lnTo>
                      <a:pt x="147" y="371"/>
                    </a:lnTo>
                    <a:lnTo>
                      <a:pt x="139" y="340"/>
                    </a:lnTo>
                    <a:lnTo>
                      <a:pt x="130" y="308"/>
                    </a:lnTo>
                    <a:lnTo>
                      <a:pt x="121" y="275"/>
                    </a:lnTo>
                    <a:lnTo>
                      <a:pt x="110" y="242"/>
                    </a:lnTo>
                    <a:lnTo>
                      <a:pt x="98" y="209"/>
                    </a:lnTo>
                    <a:lnTo>
                      <a:pt x="86" y="175"/>
                    </a:lnTo>
                    <a:lnTo>
                      <a:pt x="72" y="141"/>
                    </a:lnTo>
                    <a:lnTo>
                      <a:pt x="56" y="107"/>
                    </a:lnTo>
                    <a:lnTo>
                      <a:pt x="38" y="71"/>
                    </a:lnTo>
                    <a:lnTo>
                      <a:pt x="20" y="3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4" name="Freeform 1239"/>
              <p:cNvSpPr>
                <a:spLocks noChangeAspect="1"/>
              </p:cNvSpPr>
              <p:nvPr/>
            </p:nvSpPr>
            <p:spPr bwMode="auto">
              <a:xfrm>
                <a:off x="4818" y="2792"/>
                <a:ext cx="1" cy="13"/>
              </a:xfrm>
              <a:custGeom>
                <a:avLst/>
                <a:gdLst>
                  <a:gd name="T0" fmla="*/ 0 w 27"/>
                  <a:gd name="T1" fmla="*/ 0 h 318"/>
                  <a:gd name="T2" fmla="*/ 4 w 27"/>
                  <a:gd name="T3" fmla="*/ 41 h 318"/>
                  <a:gd name="T4" fmla="*/ 8 w 27"/>
                  <a:gd name="T5" fmla="*/ 83 h 318"/>
                  <a:gd name="T6" fmla="*/ 11 w 27"/>
                  <a:gd name="T7" fmla="*/ 123 h 318"/>
                  <a:gd name="T8" fmla="*/ 13 w 27"/>
                  <a:gd name="T9" fmla="*/ 163 h 318"/>
                  <a:gd name="T10" fmla="*/ 16 w 27"/>
                  <a:gd name="T11" fmla="*/ 204 h 318"/>
                  <a:gd name="T12" fmla="*/ 19 w 27"/>
                  <a:gd name="T13" fmla="*/ 243 h 318"/>
                  <a:gd name="T14" fmla="*/ 23 w 27"/>
                  <a:gd name="T15" fmla="*/ 280 h 318"/>
                  <a:gd name="T16" fmla="*/ 27 w 27"/>
                  <a:gd name="T17" fmla="*/ 31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18">
                    <a:moveTo>
                      <a:pt x="0" y="0"/>
                    </a:moveTo>
                    <a:lnTo>
                      <a:pt x="4" y="41"/>
                    </a:lnTo>
                    <a:lnTo>
                      <a:pt x="8" y="83"/>
                    </a:lnTo>
                    <a:lnTo>
                      <a:pt x="11" y="123"/>
                    </a:lnTo>
                    <a:lnTo>
                      <a:pt x="13" y="163"/>
                    </a:lnTo>
                    <a:lnTo>
                      <a:pt x="16" y="204"/>
                    </a:lnTo>
                    <a:lnTo>
                      <a:pt x="19" y="243"/>
                    </a:lnTo>
                    <a:lnTo>
                      <a:pt x="23" y="280"/>
                    </a:lnTo>
                    <a:lnTo>
                      <a:pt x="27" y="318"/>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5" name="Freeform 1240"/>
              <p:cNvSpPr>
                <a:spLocks noChangeAspect="1"/>
              </p:cNvSpPr>
              <p:nvPr/>
            </p:nvSpPr>
            <p:spPr bwMode="auto">
              <a:xfrm>
                <a:off x="4548" y="2225"/>
                <a:ext cx="102" cy="62"/>
              </a:xfrm>
              <a:custGeom>
                <a:avLst/>
                <a:gdLst>
                  <a:gd name="T0" fmla="*/ 0 w 2449"/>
                  <a:gd name="T1" fmla="*/ 0 h 1481"/>
                  <a:gd name="T2" fmla="*/ 102 w 2449"/>
                  <a:gd name="T3" fmla="*/ 14 h 1481"/>
                  <a:gd name="T4" fmla="*/ 199 w 2449"/>
                  <a:gd name="T5" fmla="*/ 29 h 1481"/>
                  <a:gd name="T6" fmla="*/ 245 w 2449"/>
                  <a:gd name="T7" fmla="*/ 37 h 1481"/>
                  <a:gd name="T8" fmla="*/ 292 w 2449"/>
                  <a:gd name="T9" fmla="*/ 45 h 1481"/>
                  <a:gd name="T10" fmla="*/ 337 w 2449"/>
                  <a:gd name="T11" fmla="*/ 54 h 1481"/>
                  <a:gd name="T12" fmla="*/ 381 w 2449"/>
                  <a:gd name="T13" fmla="*/ 64 h 1481"/>
                  <a:gd name="T14" fmla="*/ 425 w 2449"/>
                  <a:gd name="T15" fmla="*/ 74 h 1481"/>
                  <a:gd name="T16" fmla="*/ 467 w 2449"/>
                  <a:gd name="T17" fmla="*/ 85 h 1481"/>
                  <a:gd name="T18" fmla="*/ 509 w 2449"/>
                  <a:gd name="T19" fmla="*/ 96 h 1481"/>
                  <a:gd name="T20" fmla="*/ 551 w 2449"/>
                  <a:gd name="T21" fmla="*/ 107 h 1481"/>
                  <a:gd name="T22" fmla="*/ 592 w 2449"/>
                  <a:gd name="T23" fmla="*/ 119 h 1481"/>
                  <a:gd name="T24" fmla="*/ 633 w 2449"/>
                  <a:gd name="T25" fmla="*/ 132 h 1481"/>
                  <a:gd name="T26" fmla="*/ 673 w 2449"/>
                  <a:gd name="T27" fmla="*/ 145 h 1481"/>
                  <a:gd name="T28" fmla="*/ 712 w 2449"/>
                  <a:gd name="T29" fmla="*/ 159 h 1481"/>
                  <a:gd name="T30" fmla="*/ 752 w 2449"/>
                  <a:gd name="T31" fmla="*/ 173 h 1481"/>
                  <a:gd name="T32" fmla="*/ 791 w 2449"/>
                  <a:gd name="T33" fmla="*/ 189 h 1481"/>
                  <a:gd name="T34" fmla="*/ 830 w 2449"/>
                  <a:gd name="T35" fmla="*/ 205 h 1481"/>
                  <a:gd name="T36" fmla="*/ 869 w 2449"/>
                  <a:gd name="T37" fmla="*/ 222 h 1481"/>
                  <a:gd name="T38" fmla="*/ 907 w 2449"/>
                  <a:gd name="T39" fmla="*/ 239 h 1481"/>
                  <a:gd name="T40" fmla="*/ 946 w 2449"/>
                  <a:gd name="T41" fmla="*/ 257 h 1481"/>
                  <a:gd name="T42" fmla="*/ 985 w 2449"/>
                  <a:gd name="T43" fmla="*/ 276 h 1481"/>
                  <a:gd name="T44" fmla="*/ 1023 w 2449"/>
                  <a:gd name="T45" fmla="*/ 296 h 1481"/>
                  <a:gd name="T46" fmla="*/ 1062 w 2449"/>
                  <a:gd name="T47" fmla="*/ 317 h 1481"/>
                  <a:gd name="T48" fmla="*/ 1101 w 2449"/>
                  <a:gd name="T49" fmla="*/ 338 h 1481"/>
                  <a:gd name="T50" fmla="*/ 1140 w 2449"/>
                  <a:gd name="T51" fmla="*/ 360 h 1481"/>
                  <a:gd name="T52" fmla="*/ 1181 w 2449"/>
                  <a:gd name="T53" fmla="*/ 383 h 1481"/>
                  <a:gd name="T54" fmla="*/ 1260 w 2449"/>
                  <a:gd name="T55" fmla="*/ 432 h 1481"/>
                  <a:gd name="T56" fmla="*/ 1342 w 2449"/>
                  <a:gd name="T57" fmla="*/ 484 h 1481"/>
                  <a:gd name="T58" fmla="*/ 1425 w 2449"/>
                  <a:gd name="T59" fmla="*/ 540 h 1481"/>
                  <a:gd name="T60" fmla="*/ 1487 w 2449"/>
                  <a:gd name="T61" fmla="*/ 575 h 1481"/>
                  <a:gd name="T62" fmla="*/ 1534 w 2449"/>
                  <a:gd name="T63" fmla="*/ 599 h 1481"/>
                  <a:gd name="T64" fmla="*/ 1569 w 2449"/>
                  <a:gd name="T65" fmla="*/ 619 h 1481"/>
                  <a:gd name="T66" fmla="*/ 1598 w 2449"/>
                  <a:gd name="T67" fmla="*/ 635 h 1481"/>
                  <a:gd name="T68" fmla="*/ 1628 w 2449"/>
                  <a:gd name="T69" fmla="*/ 653 h 1481"/>
                  <a:gd name="T70" fmla="*/ 1663 w 2449"/>
                  <a:gd name="T71" fmla="*/ 678 h 1481"/>
                  <a:gd name="T72" fmla="*/ 1708 w 2449"/>
                  <a:gd name="T73" fmla="*/ 712 h 1481"/>
                  <a:gd name="T74" fmla="*/ 1771 w 2449"/>
                  <a:gd name="T75" fmla="*/ 761 h 1481"/>
                  <a:gd name="T76" fmla="*/ 1862 w 2449"/>
                  <a:gd name="T77" fmla="*/ 833 h 1481"/>
                  <a:gd name="T78" fmla="*/ 1940 w 2449"/>
                  <a:gd name="T79" fmla="*/ 897 h 1481"/>
                  <a:gd name="T80" fmla="*/ 2010 w 2449"/>
                  <a:gd name="T81" fmla="*/ 955 h 1481"/>
                  <a:gd name="T82" fmla="*/ 2070 w 2449"/>
                  <a:gd name="T83" fmla="*/ 1006 h 1481"/>
                  <a:gd name="T84" fmla="*/ 2120 w 2449"/>
                  <a:gd name="T85" fmla="*/ 1052 h 1481"/>
                  <a:gd name="T86" fmla="*/ 2162 w 2449"/>
                  <a:gd name="T87" fmla="*/ 1091 h 1481"/>
                  <a:gd name="T88" fmla="*/ 2198 w 2449"/>
                  <a:gd name="T89" fmla="*/ 1125 h 1481"/>
                  <a:gd name="T90" fmla="*/ 2226 w 2449"/>
                  <a:gd name="T91" fmla="*/ 1154 h 1481"/>
                  <a:gd name="T92" fmla="*/ 2248 w 2449"/>
                  <a:gd name="T93" fmla="*/ 1178 h 1481"/>
                  <a:gd name="T94" fmla="*/ 2265 w 2449"/>
                  <a:gd name="T95" fmla="*/ 1198 h 1481"/>
                  <a:gd name="T96" fmla="*/ 2277 w 2449"/>
                  <a:gd name="T97" fmla="*/ 1214 h 1481"/>
                  <a:gd name="T98" fmla="*/ 2287 w 2449"/>
                  <a:gd name="T99" fmla="*/ 1226 h 1481"/>
                  <a:gd name="T100" fmla="*/ 2296 w 2449"/>
                  <a:gd name="T101" fmla="*/ 1241 h 1481"/>
                  <a:gd name="T102" fmla="*/ 2297 w 2449"/>
                  <a:gd name="T103" fmla="*/ 1245 h 1481"/>
                  <a:gd name="T104" fmla="*/ 2310 w 2449"/>
                  <a:gd name="T105" fmla="*/ 1269 h 1481"/>
                  <a:gd name="T106" fmla="*/ 2328 w 2449"/>
                  <a:gd name="T107" fmla="*/ 1298 h 1481"/>
                  <a:gd name="T108" fmla="*/ 2350 w 2449"/>
                  <a:gd name="T109" fmla="*/ 1329 h 1481"/>
                  <a:gd name="T110" fmla="*/ 2373 w 2449"/>
                  <a:gd name="T111" fmla="*/ 1364 h 1481"/>
                  <a:gd name="T112" fmla="*/ 2396 w 2449"/>
                  <a:gd name="T113" fmla="*/ 1397 h 1481"/>
                  <a:gd name="T114" fmla="*/ 2418 w 2449"/>
                  <a:gd name="T115" fmla="*/ 1428 h 1481"/>
                  <a:gd name="T116" fmla="*/ 2436 w 2449"/>
                  <a:gd name="T117" fmla="*/ 1457 h 1481"/>
                  <a:gd name="T118" fmla="*/ 2449 w 2449"/>
                  <a:gd name="T119" fmla="*/ 1481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9" h="1481">
                    <a:moveTo>
                      <a:pt x="0" y="0"/>
                    </a:moveTo>
                    <a:lnTo>
                      <a:pt x="102" y="14"/>
                    </a:lnTo>
                    <a:lnTo>
                      <a:pt x="199" y="29"/>
                    </a:lnTo>
                    <a:lnTo>
                      <a:pt x="245" y="37"/>
                    </a:lnTo>
                    <a:lnTo>
                      <a:pt x="292" y="45"/>
                    </a:lnTo>
                    <a:lnTo>
                      <a:pt x="337" y="54"/>
                    </a:lnTo>
                    <a:lnTo>
                      <a:pt x="381" y="64"/>
                    </a:lnTo>
                    <a:lnTo>
                      <a:pt x="425" y="74"/>
                    </a:lnTo>
                    <a:lnTo>
                      <a:pt x="467" y="85"/>
                    </a:lnTo>
                    <a:lnTo>
                      <a:pt x="509" y="96"/>
                    </a:lnTo>
                    <a:lnTo>
                      <a:pt x="551" y="107"/>
                    </a:lnTo>
                    <a:lnTo>
                      <a:pt x="592" y="119"/>
                    </a:lnTo>
                    <a:lnTo>
                      <a:pt x="633" y="132"/>
                    </a:lnTo>
                    <a:lnTo>
                      <a:pt x="673" y="145"/>
                    </a:lnTo>
                    <a:lnTo>
                      <a:pt x="712" y="159"/>
                    </a:lnTo>
                    <a:lnTo>
                      <a:pt x="752" y="173"/>
                    </a:lnTo>
                    <a:lnTo>
                      <a:pt x="791" y="189"/>
                    </a:lnTo>
                    <a:lnTo>
                      <a:pt x="830" y="205"/>
                    </a:lnTo>
                    <a:lnTo>
                      <a:pt x="869" y="222"/>
                    </a:lnTo>
                    <a:lnTo>
                      <a:pt x="907" y="239"/>
                    </a:lnTo>
                    <a:lnTo>
                      <a:pt x="946" y="257"/>
                    </a:lnTo>
                    <a:lnTo>
                      <a:pt x="985" y="276"/>
                    </a:lnTo>
                    <a:lnTo>
                      <a:pt x="1023" y="296"/>
                    </a:lnTo>
                    <a:lnTo>
                      <a:pt x="1062" y="317"/>
                    </a:lnTo>
                    <a:lnTo>
                      <a:pt x="1101" y="338"/>
                    </a:lnTo>
                    <a:lnTo>
                      <a:pt x="1140" y="360"/>
                    </a:lnTo>
                    <a:lnTo>
                      <a:pt x="1181" y="383"/>
                    </a:lnTo>
                    <a:lnTo>
                      <a:pt x="1260" y="432"/>
                    </a:lnTo>
                    <a:lnTo>
                      <a:pt x="1342" y="484"/>
                    </a:lnTo>
                    <a:lnTo>
                      <a:pt x="1425" y="540"/>
                    </a:lnTo>
                    <a:lnTo>
                      <a:pt x="1487" y="575"/>
                    </a:lnTo>
                    <a:lnTo>
                      <a:pt x="1534" y="599"/>
                    </a:lnTo>
                    <a:lnTo>
                      <a:pt x="1569" y="619"/>
                    </a:lnTo>
                    <a:lnTo>
                      <a:pt x="1598" y="635"/>
                    </a:lnTo>
                    <a:lnTo>
                      <a:pt x="1628" y="653"/>
                    </a:lnTo>
                    <a:lnTo>
                      <a:pt x="1663" y="678"/>
                    </a:lnTo>
                    <a:lnTo>
                      <a:pt x="1708" y="712"/>
                    </a:lnTo>
                    <a:lnTo>
                      <a:pt x="1771" y="761"/>
                    </a:lnTo>
                    <a:lnTo>
                      <a:pt x="1862" y="833"/>
                    </a:lnTo>
                    <a:lnTo>
                      <a:pt x="1940" y="897"/>
                    </a:lnTo>
                    <a:lnTo>
                      <a:pt x="2010" y="955"/>
                    </a:lnTo>
                    <a:lnTo>
                      <a:pt x="2070" y="1006"/>
                    </a:lnTo>
                    <a:lnTo>
                      <a:pt x="2120" y="1052"/>
                    </a:lnTo>
                    <a:lnTo>
                      <a:pt x="2162" y="1091"/>
                    </a:lnTo>
                    <a:lnTo>
                      <a:pt x="2198" y="1125"/>
                    </a:lnTo>
                    <a:lnTo>
                      <a:pt x="2226" y="1154"/>
                    </a:lnTo>
                    <a:lnTo>
                      <a:pt x="2248" y="1178"/>
                    </a:lnTo>
                    <a:lnTo>
                      <a:pt x="2265" y="1198"/>
                    </a:lnTo>
                    <a:lnTo>
                      <a:pt x="2277" y="1214"/>
                    </a:lnTo>
                    <a:lnTo>
                      <a:pt x="2287" y="1226"/>
                    </a:lnTo>
                    <a:lnTo>
                      <a:pt x="2296" y="1241"/>
                    </a:lnTo>
                    <a:lnTo>
                      <a:pt x="2297" y="1245"/>
                    </a:lnTo>
                    <a:lnTo>
                      <a:pt x="2310" y="1269"/>
                    </a:lnTo>
                    <a:lnTo>
                      <a:pt x="2328" y="1298"/>
                    </a:lnTo>
                    <a:lnTo>
                      <a:pt x="2350" y="1329"/>
                    </a:lnTo>
                    <a:lnTo>
                      <a:pt x="2373" y="1364"/>
                    </a:lnTo>
                    <a:lnTo>
                      <a:pt x="2396" y="1397"/>
                    </a:lnTo>
                    <a:lnTo>
                      <a:pt x="2418" y="1428"/>
                    </a:lnTo>
                    <a:lnTo>
                      <a:pt x="2436" y="1457"/>
                    </a:lnTo>
                    <a:lnTo>
                      <a:pt x="2449" y="148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6" name="Freeform 1241"/>
              <p:cNvSpPr>
                <a:spLocks noChangeAspect="1"/>
              </p:cNvSpPr>
              <p:nvPr/>
            </p:nvSpPr>
            <p:spPr bwMode="auto">
              <a:xfrm>
                <a:off x="4545" y="2208"/>
                <a:ext cx="37" cy="26"/>
              </a:xfrm>
              <a:custGeom>
                <a:avLst/>
                <a:gdLst>
                  <a:gd name="T0" fmla="*/ 0 w 872"/>
                  <a:gd name="T1" fmla="*/ 0 h 623"/>
                  <a:gd name="T2" fmla="*/ 48 w 872"/>
                  <a:gd name="T3" fmla="*/ 46 h 623"/>
                  <a:gd name="T4" fmla="*/ 96 w 872"/>
                  <a:gd name="T5" fmla="*/ 91 h 623"/>
                  <a:gd name="T6" fmla="*/ 146 w 872"/>
                  <a:gd name="T7" fmla="*/ 135 h 623"/>
                  <a:gd name="T8" fmla="*/ 196 w 872"/>
                  <a:gd name="T9" fmla="*/ 179 h 623"/>
                  <a:gd name="T10" fmla="*/ 248 w 872"/>
                  <a:gd name="T11" fmla="*/ 221 h 623"/>
                  <a:gd name="T12" fmla="*/ 301 w 872"/>
                  <a:gd name="T13" fmla="*/ 262 h 623"/>
                  <a:gd name="T14" fmla="*/ 355 w 872"/>
                  <a:gd name="T15" fmla="*/ 303 h 623"/>
                  <a:gd name="T16" fmla="*/ 410 w 872"/>
                  <a:gd name="T17" fmla="*/ 342 h 623"/>
                  <a:gd name="T18" fmla="*/ 465 w 872"/>
                  <a:gd name="T19" fmla="*/ 380 h 623"/>
                  <a:gd name="T20" fmla="*/ 522 w 872"/>
                  <a:gd name="T21" fmla="*/ 418 h 623"/>
                  <a:gd name="T22" fmla="*/ 578 w 872"/>
                  <a:gd name="T23" fmla="*/ 455 h 623"/>
                  <a:gd name="T24" fmla="*/ 636 w 872"/>
                  <a:gd name="T25" fmla="*/ 490 h 623"/>
                  <a:gd name="T26" fmla="*/ 695 w 872"/>
                  <a:gd name="T27" fmla="*/ 525 h 623"/>
                  <a:gd name="T28" fmla="*/ 753 w 872"/>
                  <a:gd name="T29" fmla="*/ 558 h 623"/>
                  <a:gd name="T30" fmla="*/ 812 w 872"/>
                  <a:gd name="T31" fmla="*/ 590 h 623"/>
                  <a:gd name="T32" fmla="*/ 872 w 872"/>
                  <a:gd name="T33"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2" h="623">
                    <a:moveTo>
                      <a:pt x="0" y="0"/>
                    </a:moveTo>
                    <a:lnTo>
                      <a:pt x="48" y="46"/>
                    </a:lnTo>
                    <a:lnTo>
                      <a:pt x="96" y="91"/>
                    </a:lnTo>
                    <a:lnTo>
                      <a:pt x="146" y="135"/>
                    </a:lnTo>
                    <a:lnTo>
                      <a:pt x="196" y="179"/>
                    </a:lnTo>
                    <a:lnTo>
                      <a:pt x="248" y="221"/>
                    </a:lnTo>
                    <a:lnTo>
                      <a:pt x="301" y="262"/>
                    </a:lnTo>
                    <a:lnTo>
                      <a:pt x="355" y="303"/>
                    </a:lnTo>
                    <a:lnTo>
                      <a:pt x="410" y="342"/>
                    </a:lnTo>
                    <a:lnTo>
                      <a:pt x="465" y="380"/>
                    </a:lnTo>
                    <a:lnTo>
                      <a:pt x="522" y="418"/>
                    </a:lnTo>
                    <a:lnTo>
                      <a:pt x="578" y="455"/>
                    </a:lnTo>
                    <a:lnTo>
                      <a:pt x="636" y="490"/>
                    </a:lnTo>
                    <a:lnTo>
                      <a:pt x="695" y="525"/>
                    </a:lnTo>
                    <a:lnTo>
                      <a:pt x="753" y="558"/>
                    </a:lnTo>
                    <a:lnTo>
                      <a:pt x="812" y="590"/>
                    </a:lnTo>
                    <a:lnTo>
                      <a:pt x="872" y="623"/>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7" name="Freeform 1242"/>
              <p:cNvSpPr>
                <a:spLocks noChangeAspect="1"/>
              </p:cNvSpPr>
              <p:nvPr/>
            </p:nvSpPr>
            <p:spPr bwMode="auto">
              <a:xfrm>
                <a:off x="4537" y="2187"/>
                <a:ext cx="26" cy="35"/>
              </a:xfrm>
              <a:custGeom>
                <a:avLst/>
                <a:gdLst>
                  <a:gd name="T0" fmla="*/ 623 w 623"/>
                  <a:gd name="T1" fmla="*/ 831 h 831"/>
                  <a:gd name="T2" fmla="*/ 587 w 623"/>
                  <a:gd name="T3" fmla="*/ 776 h 831"/>
                  <a:gd name="T4" fmla="*/ 551 w 623"/>
                  <a:gd name="T5" fmla="*/ 722 h 831"/>
                  <a:gd name="T6" fmla="*/ 516 w 623"/>
                  <a:gd name="T7" fmla="*/ 666 h 831"/>
                  <a:gd name="T8" fmla="*/ 481 w 623"/>
                  <a:gd name="T9" fmla="*/ 612 h 831"/>
                  <a:gd name="T10" fmla="*/ 445 w 623"/>
                  <a:gd name="T11" fmla="*/ 557 h 831"/>
                  <a:gd name="T12" fmla="*/ 410 w 623"/>
                  <a:gd name="T13" fmla="*/ 503 h 831"/>
                  <a:gd name="T14" fmla="*/ 374 w 623"/>
                  <a:gd name="T15" fmla="*/ 448 h 831"/>
                  <a:gd name="T16" fmla="*/ 337 w 623"/>
                  <a:gd name="T17" fmla="*/ 395 h 831"/>
                  <a:gd name="T18" fmla="*/ 300 w 623"/>
                  <a:gd name="T19" fmla="*/ 342 h 831"/>
                  <a:gd name="T20" fmla="*/ 262 w 623"/>
                  <a:gd name="T21" fmla="*/ 290 h 831"/>
                  <a:gd name="T22" fmla="*/ 222 w 623"/>
                  <a:gd name="T23" fmla="*/ 238 h 831"/>
                  <a:gd name="T24" fmla="*/ 181 w 623"/>
                  <a:gd name="T25" fmla="*/ 189 h 831"/>
                  <a:gd name="T26" fmla="*/ 139 w 623"/>
                  <a:gd name="T27" fmla="*/ 139 h 831"/>
                  <a:gd name="T28" fmla="*/ 95 w 623"/>
                  <a:gd name="T29" fmla="*/ 92 h 831"/>
                  <a:gd name="T30" fmla="*/ 72 w 623"/>
                  <a:gd name="T31" fmla="*/ 69 h 831"/>
                  <a:gd name="T32" fmla="*/ 49 w 623"/>
                  <a:gd name="T33" fmla="*/ 46 h 831"/>
                  <a:gd name="T34" fmla="*/ 25 w 623"/>
                  <a:gd name="T35" fmla="*/ 22 h 831"/>
                  <a:gd name="T36" fmla="*/ 0 w 623"/>
                  <a:gd name="T37"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3" h="831">
                    <a:moveTo>
                      <a:pt x="623" y="831"/>
                    </a:moveTo>
                    <a:lnTo>
                      <a:pt x="587" y="776"/>
                    </a:lnTo>
                    <a:lnTo>
                      <a:pt x="551" y="722"/>
                    </a:lnTo>
                    <a:lnTo>
                      <a:pt x="516" y="666"/>
                    </a:lnTo>
                    <a:lnTo>
                      <a:pt x="481" y="612"/>
                    </a:lnTo>
                    <a:lnTo>
                      <a:pt x="445" y="557"/>
                    </a:lnTo>
                    <a:lnTo>
                      <a:pt x="410" y="503"/>
                    </a:lnTo>
                    <a:lnTo>
                      <a:pt x="374" y="448"/>
                    </a:lnTo>
                    <a:lnTo>
                      <a:pt x="337" y="395"/>
                    </a:lnTo>
                    <a:lnTo>
                      <a:pt x="300" y="342"/>
                    </a:lnTo>
                    <a:lnTo>
                      <a:pt x="262" y="290"/>
                    </a:lnTo>
                    <a:lnTo>
                      <a:pt x="222" y="238"/>
                    </a:lnTo>
                    <a:lnTo>
                      <a:pt x="181" y="189"/>
                    </a:lnTo>
                    <a:lnTo>
                      <a:pt x="139" y="139"/>
                    </a:lnTo>
                    <a:lnTo>
                      <a:pt x="95" y="92"/>
                    </a:lnTo>
                    <a:lnTo>
                      <a:pt x="72" y="69"/>
                    </a:lnTo>
                    <a:lnTo>
                      <a:pt x="49" y="46"/>
                    </a:lnTo>
                    <a:lnTo>
                      <a:pt x="25" y="22"/>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8" name="Freeform 1243"/>
              <p:cNvSpPr>
                <a:spLocks noChangeAspect="1"/>
              </p:cNvSpPr>
              <p:nvPr/>
            </p:nvSpPr>
            <p:spPr bwMode="auto">
              <a:xfrm>
                <a:off x="4541" y="2179"/>
                <a:ext cx="9" cy="24"/>
              </a:xfrm>
              <a:custGeom>
                <a:avLst/>
                <a:gdLst>
                  <a:gd name="T0" fmla="*/ 0 w 221"/>
                  <a:gd name="T1" fmla="*/ 0 h 595"/>
                  <a:gd name="T2" fmla="*/ 26 w 221"/>
                  <a:gd name="T3" fmla="*/ 69 h 595"/>
                  <a:gd name="T4" fmla="*/ 55 w 221"/>
                  <a:gd name="T5" fmla="*/ 139 h 595"/>
                  <a:gd name="T6" fmla="*/ 82 w 221"/>
                  <a:gd name="T7" fmla="*/ 212 h 595"/>
                  <a:gd name="T8" fmla="*/ 111 w 221"/>
                  <a:gd name="T9" fmla="*/ 287 h 595"/>
                  <a:gd name="T10" fmla="*/ 140 w 221"/>
                  <a:gd name="T11" fmla="*/ 363 h 595"/>
                  <a:gd name="T12" fmla="*/ 168 w 221"/>
                  <a:gd name="T13" fmla="*/ 439 h 595"/>
                  <a:gd name="T14" fmla="*/ 195 w 221"/>
                  <a:gd name="T15" fmla="*/ 517 h 595"/>
                  <a:gd name="T16" fmla="*/ 221 w 221"/>
                  <a:gd name="T17"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595">
                    <a:moveTo>
                      <a:pt x="0" y="0"/>
                    </a:moveTo>
                    <a:lnTo>
                      <a:pt x="26" y="69"/>
                    </a:lnTo>
                    <a:lnTo>
                      <a:pt x="55" y="139"/>
                    </a:lnTo>
                    <a:lnTo>
                      <a:pt x="82" y="212"/>
                    </a:lnTo>
                    <a:lnTo>
                      <a:pt x="111" y="287"/>
                    </a:lnTo>
                    <a:lnTo>
                      <a:pt x="140" y="363"/>
                    </a:lnTo>
                    <a:lnTo>
                      <a:pt x="168" y="439"/>
                    </a:lnTo>
                    <a:lnTo>
                      <a:pt x="195" y="517"/>
                    </a:lnTo>
                    <a:lnTo>
                      <a:pt x="221" y="59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49" name="Freeform 1244"/>
              <p:cNvSpPr>
                <a:spLocks noChangeAspect="1"/>
              </p:cNvSpPr>
              <p:nvPr/>
            </p:nvSpPr>
            <p:spPr bwMode="auto">
              <a:xfrm>
                <a:off x="4639" y="2286"/>
                <a:ext cx="37" cy="16"/>
              </a:xfrm>
              <a:custGeom>
                <a:avLst/>
                <a:gdLst>
                  <a:gd name="T0" fmla="*/ 885 w 885"/>
                  <a:gd name="T1" fmla="*/ 387 h 387"/>
                  <a:gd name="T2" fmla="*/ 877 w 885"/>
                  <a:gd name="T3" fmla="*/ 380 h 387"/>
                  <a:gd name="T4" fmla="*/ 869 w 885"/>
                  <a:gd name="T5" fmla="*/ 372 h 387"/>
                  <a:gd name="T6" fmla="*/ 860 w 885"/>
                  <a:gd name="T7" fmla="*/ 364 h 387"/>
                  <a:gd name="T8" fmla="*/ 850 w 885"/>
                  <a:gd name="T9" fmla="*/ 356 h 387"/>
                  <a:gd name="T10" fmla="*/ 828 w 885"/>
                  <a:gd name="T11" fmla="*/ 339 h 387"/>
                  <a:gd name="T12" fmla="*/ 802 w 885"/>
                  <a:gd name="T13" fmla="*/ 321 h 387"/>
                  <a:gd name="T14" fmla="*/ 772 w 885"/>
                  <a:gd name="T15" fmla="*/ 303 h 387"/>
                  <a:gd name="T16" fmla="*/ 740 w 885"/>
                  <a:gd name="T17" fmla="*/ 285 h 387"/>
                  <a:gd name="T18" fmla="*/ 706 w 885"/>
                  <a:gd name="T19" fmla="*/ 267 h 387"/>
                  <a:gd name="T20" fmla="*/ 669 w 885"/>
                  <a:gd name="T21" fmla="*/ 249 h 387"/>
                  <a:gd name="T22" fmla="*/ 629 w 885"/>
                  <a:gd name="T23" fmla="*/ 231 h 387"/>
                  <a:gd name="T24" fmla="*/ 588 w 885"/>
                  <a:gd name="T25" fmla="*/ 213 h 387"/>
                  <a:gd name="T26" fmla="*/ 545 w 885"/>
                  <a:gd name="T27" fmla="*/ 195 h 387"/>
                  <a:gd name="T28" fmla="*/ 501 w 885"/>
                  <a:gd name="T29" fmla="*/ 177 h 387"/>
                  <a:gd name="T30" fmla="*/ 457 w 885"/>
                  <a:gd name="T31" fmla="*/ 160 h 387"/>
                  <a:gd name="T32" fmla="*/ 410 w 885"/>
                  <a:gd name="T33" fmla="*/ 143 h 387"/>
                  <a:gd name="T34" fmla="*/ 364 w 885"/>
                  <a:gd name="T35" fmla="*/ 127 h 387"/>
                  <a:gd name="T36" fmla="*/ 317 w 885"/>
                  <a:gd name="T37" fmla="*/ 110 h 387"/>
                  <a:gd name="T38" fmla="*/ 276 w 885"/>
                  <a:gd name="T39" fmla="*/ 95 h 387"/>
                  <a:gd name="T40" fmla="*/ 235 w 885"/>
                  <a:gd name="T41" fmla="*/ 82 h 387"/>
                  <a:gd name="T42" fmla="*/ 193 w 885"/>
                  <a:gd name="T43" fmla="*/ 69 h 387"/>
                  <a:gd name="T44" fmla="*/ 153 w 885"/>
                  <a:gd name="T45" fmla="*/ 55 h 387"/>
                  <a:gd name="T46" fmla="*/ 114 w 885"/>
                  <a:gd name="T47" fmla="*/ 43 h 387"/>
                  <a:gd name="T48" fmla="*/ 74 w 885"/>
                  <a:gd name="T49" fmla="*/ 29 h 387"/>
                  <a:gd name="T50" fmla="*/ 36 w 885"/>
                  <a:gd name="T51" fmla="*/ 16 h 387"/>
                  <a:gd name="T52" fmla="*/ 0 w 885"/>
                  <a:gd name="T53"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5" h="387">
                    <a:moveTo>
                      <a:pt x="885" y="387"/>
                    </a:moveTo>
                    <a:lnTo>
                      <a:pt x="877" y="380"/>
                    </a:lnTo>
                    <a:lnTo>
                      <a:pt x="869" y="372"/>
                    </a:lnTo>
                    <a:lnTo>
                      <a:pt x="860" y="364"/>
                    </a:lnTo>
                    <a:lnTo>
                      <a:pt x="850" y="356"/>
                    </a:lnTo>
                    <a:lnTo>
                      <a:pt x="828" y="339"/>
                    </a:lnTo>
                    <a:lnTo>
                      <a:pt x="802" y="321"/>
                    </a:lnTo>
                    <a:lnTo>
                      <a:pt x="772" y="303"/>
                    </a:lnTo>
                    <a:lnTo>
                      <a:pt x="740" y="285"/>
                    </a:lnTo>
                    <a:lnTo>
                      <a:pt x="706" y="267"/>
                    </a:lnTo>
                    <a:lnTo>
                      <a:pt x="669" y="249"/>
                    </a:lnTo>
                    <a:lnTo>
                      <a:pt x="629" y="231"/>
                    </a:lnTo>
                    <a:lnTo>
                      <a:pt x="588" y="213"/>
                    </a:lnTo>
                    <a:lnTo>
                      <a:pt x="545" y="195"/>
                    </a:lnTo>
                    <a:lnTo>
                      <a:pt x="501" y="177"/>
                    </a:lnTo>
                    <a:lnTo>
                      <a:pt x="457" y="160"/>
                    </a:lnTo>
                    <a:lnTo>
                      <a:pt x="410" y="143"/>
                    </a:lnTo>
                    <a:lnTo>
                      <a:pt x="364" y="127"/>
                    </a:lnTo>
                    <a:lnTo>
                      <a:pt x="317" y="110"/>
                    </a:lnTo>
                    <a:lnTo>
                      <a:pt x="276" y="95"/>
                    </a:lnTo>
                    <a:lnTo>
                      <a:pt x="235" y="82"/>
                    </a:lnTo>
                    <a:lnTo>
                      <a:pt x="193" y="69"/>
                    </a:lnTo>
                    <a:lnTo>
                      <a:pt x="153" y="55"/>
                    </a:lnTo>
                    <a:lnTo>
                      <a:pt x="114" y="43"/>
                    </a:lnTo>
                    <a:lnTo>
                      <a:pt x="74" y="29"/>
                    </a:lnTo>
                    <a:lnTo>
                      <a:pt x="36" y="16"/>
                    </a:lnTo>
                    <a:lnTo>
                      <a:pt x="0" y="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0" name="Freeform 1245"/>
              <p:cNvSpPr>
                <a:spLocks noChangeAspect="1"/>
              </p:cNvSpPr>
              <p:nvPr/>
            </p:nvSpPr>
            <p:spPr bwMode="auto">
              <a:xfrm>
                <a:off x="4740" y="2613"/>
                <a:ext cx="35" cy="96"/>
              </a:xfrm>
              <a:custGeom>
                <a:avLst/>
                <a:gdLst>
                  <a:gd name="T0" fmla="*/ 0 w 844"/>
                  <a:gd name="T1" fmla="*/ 0 h 2311"/>
                  <a:gd name="T2" fmla="*/ 39 w 844"/>
                  <a:gd name="T3" fmla="*/ 66 h 2311"/>
                  <a:gd name="T4" fmla="*/ 76 w 844"/>
                  <a:gd name="T5" fmla="*/ 131 h 2311"/>
                  <a:gd name="T6" fmla="*/ 113 w 844"/>
                  <a:gd name="T7" fmla="*/ 198 h 2311"/>
                  <a:gd name="T8" fmla="*/ 150 w 844"/>
                  <a:gd name="T9" fmla="*/ 266 h 2311"/>
                  <a:gd name="T10" fmla="*/ 185 w 844"/>
                  <a:gd name="T11" fmla="*/ 333 h 2311"/>
                  <a:gd name="T12" fmla="*/ 219 w 844"/>
                  <a:gd name="T13" fmla="*/ 402 h 2311"/>
                  <a:gd name="T14" fmla="*/ 253 w 844"/>
                  <a:gd name="T15" fmla="*/ 471 h 2311"/>
                  <a:gd name="T16" fmla="*/ 286 w 844"/>
                  <a:gd name="T17" fmla="*/ 540 h 2311"/>
                  <a:gd name="T18" fmla="*/ 318 w 844"/>
                  <a:gd name="T19" fmla="*/ 611 h 2311"/>
                  <a:gd name="T20" fmla="*/ 350 w 844"/>
                  <a:gd name="T21" fmla="*/ 682 h 2311"/>
                  <a:gd name="T22" fmla="*/ 380 w 844"/>
                  <a:gd name="T23" fmla="*/ 752 h 2311"/>
                  <a:gd name="T24" fmla="*/ 410 w 844"/>
                  <a:gd name="T25" fmla="*/ 824 h 2311"/>
                  <a:gd name="T26" fmla="*/ 438 w 844"/>
                  <a:gd name="T27" fmla="*/ 896 h 2311"/>
                  <a:gd name="T28" fmla="*/ 467 w 844"/>
                  <a:gd name="T29" fmla="*/ 968 h 2311"/>
                  <a:gd name="T30" fmla="*/ 494 w 844"/>
                  <a:gd name="T31" fmla="*/ 1041 h 2311"/>
                  <a:gd name="T32" fmla="*/ 521 w 844"/>
                  <a:gd name="T33" fmla="*/ 1115 h 2311"/>
                  <a:gd name="T34" fmla="*/ 546 w 844"/>
                  <a:gd name="T35" fmla="*/ 1187 h 2311"/>
                  <a:gd name="T36" fmla="*/ 572 w 844"/>
                  <a:gd name="T37" fmla="*/ 1262 h 2311"/>
                  <a:gd name="T38" fmla="*/ 596 w 844"/>
                  <a:gd name="T39" fmla="*/ 1336 h 2311"/>
                  <a:gd name="T40" fmla="*/ 620 w 844"/>
                  <a:gd name="T41" fmla="*/ 1410 h 2311"/>
                  <a:gd name="T42" fmla="*/ 642 w 844"/>
                  <a:gd name="T43" fmla="*/ 1484 h 2311"/>
                  <a:gd name="T44" fmla="*/ 664 w 844"/>
                  <a:gd name="T45" fmla="*/ 1559 h 2311"/>
                  <a:gd name="T46" fmla="*/ 686 w 844"/>
                  <a:gd name="T47" fmla="*/ 1634 h 2311"/>
                  <a:gd name="T48" fmla="*/ 707 w 844"/>
                  <a:gd name="T49" fmla="*/ 1709 h 2311"/>
                  <a:gd name="T50" fmla="*/ 726 w 844"/>
                  <a:gd name="T51" fmla="*/ 1784 h 2311"/>
                  <a:gd name="T52" fmla="*/ 745 w 844"/>
                  <a:gd name="T53" fmla="*/ 1860 h 2311"/>
                  <a:gd name="T54" fmla="*/ 763 w 844"/>
                  <a:gd name="T55" fmla="*/ 1934 h 2311"/>
                  <a:gd name="T56" fmla="*/ 781 w 844"/>
                  <a:gd name="T57" fmla="*/ 2010 h 2311"/>
                  <a:gd name="T58" fmla="*/ 798 w 844"/>
                  <a:gd name="T59" fmla="*/ 2086 h 2311"/>
                  <a:gd name="T60" fmla="*/ 814 w 844"/>
                  <a:gd name="T61" fmla="*/ 2161 h 2311"/>
                  <a:gd name="T62" fmla="*/ 830 w 844"/>
                  <a:gd name="T63" fmla="*/ 2236 h 2311"/>
                  <a:gd name="T64" fmla="*/ 844 w 844"/>
                  <a:gd name="T65" fmla="*/ 2311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4" h="2311">
                    <a:moveTo>
                      <a:pt x="0" y="0"/>
                    </a:moveTo>
                    <a:lnTo>
                      <a:pt x="39" y="66"/>
                    </a:lnTo>
                    <a:lnTo>
                      <a:pt x="76" y="131"/>
                    </a:lnTo>
                    <a:lnTo>
                      <a:pt x="113" y="198"/>
                    </a:lnTo>
                    <a:lnTo>
                      <a:pt x="150" y="266"/>
                    </a:lnTo>
                    <a:lnTo>
                      <a:pt x="185" y="333"/>
                    </a:lnTo>
                    <a:lnTo>
                      <a:pt x="219" y="402"/>
                    </a:lnTo>
                    <a:lnTo>
                      <a:pt x="253" y="471"/>
                    </a:lnTo>
                    <a:lnTo>
                      <a:pt x="286" y="540"/>
                    </a:lnTo>
                    <a:lnTo>
                      <a:pt x="318" y="611"/>
                    </a:lnTo>
                    <a:lnTo>
                      <a:pt x="350" y="682"/>
                    </a:lnTo>
                    <a:lnTo>
                      <a:pt x="380" y="752"/>
                    </a:lnTo>
                    <a:lnTo>
                      <a:pt x="410" y="824"/>
                    </a:lnTo>
                    <a:lnTo>
                      <a:pt x="438" y="896"/>
                    </a:lnTo>
                    <a:lnTo>
                      <a:pt x="467" y="968"/>
                    </a:lnTo>
                    <a:lnTo>
                      <a:pt x="494" y="1041"/>
                    </a:lnTo>
                    <a:lnTo>
                      <a:pt x="521" y="1115"/>
                    </a:lnTo>
                    <a:lnTo>
                      <a:pt x="546" y="1187"/>
                    </a:lnTo>
                    <a:lnTo>
                      <a:pt x="572" y="1262"/>
                    </a:lnTo>
                    <a:lnTo>
                      <a:pt x="596" y="1336"/>
                    </a:lnTo>
                    <a:lnTo>
                      <a:pt x="620" y="1410"/>
                    </a:lnTo>
                    <a:lnTo>
                      <a:pt x="642" y="1484"/>
                    </a:lnTo>
                    <a:lnTo>
                      <a:pt x="664" y="1559"/>
                    </a:lnTo>
                    <a:lnTo>
                      <a:pt x="686" y="1634"/>
                    </a:lnTo>
                    <a:lnTo>
                      <a:pt x="707" y="1709"/>
                    </a:lnTo>
                    <a:lnTo>
                      <a:pt x="726" y="1784"/>
                    </a:lnTo>
                    <a:lnTo>
                      <a:pt x="745" y="1860"/>
                    </a:lnTo>
                    <a:lnTo>
                      <a:pt x="763" y="1934"/>
                    </a:lnTo>
                    <a:lnTo>
                      <a:pt x="781" y="2010"/>
                    </a:lnTo>
                    <a:lnTo>
                      <a:pt x="798" y="2086"/>
                    </a:lnTo>
                    <a:lnTo>
                      <a:pt x="814" y="2161"/>
                    </a:lnTo>
                    <a:lnTo>
                      <a:pt x="830" y="2236"/>
                    </a:lnTo>
                    <a:lnTo>
                      <a:pt x="844" y="231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1" name="Freeform 1246"/>
              <p:cNvSpPr>
                <a:spLocks noChangeAspect="1"/>
              </p:cNvSpPr>
              <p:nvPr/>
            </p:nvSpPr>
            <p:spPr bwMode="auto">
              <a:xfrm>
                <a:off x="4671" y="2296"/>
                <a:ext cx="66" cy="168"/>
              </a:xfrm>
              <a:custGeom>
                <a:avLst/>
                <a:gdLst>
                  <a:gd name="T0" fmla="*/ 49 w 1590"/>
                  <a:gd name="T1" fmla="*/ 28 h 4041"/>
                  <a:gd name="T2" fmla="*/ 151 w 1590"/>
                  <a:gd name="T3" fmla="*/ 83 h 4041"/>
                  <a:gd name="T4" fmla="*/ 256 w 1590"/>
                  <a:gd name="T5" fmla="*/ 138 h 4041"/>
                  <a:gd name="T6" fmla="*/ 360 w 1590"/>
                  <a:gd name="T7" fmla="*/ 194 h 4041"/>
                  <a:gd name="T8" fmla="*/ 461 w 1590"/>
                  <a:gd name="T9" fmla="*/ 255 h 4041"/>
                  <a:gd name="T10" fmla="*/ 533 w 1590"/>
                  <a:gd name="T11" fmla="*/ 302 h 4041"/>
                  <a:gd name="T12" fmla="*/ 580 w 1590"/>
                  <a:gd name="T13" fmla="*/ 336 h 4041"/>
                  <a:gd name="T14" fmla="*/ 624 w 1590"/>
                  <a:gd name="T15" fmla="*/ 371 h 4041"/>
                  <a:gd name="T16" fmla="*/ 667 w 1590"/>
                  <a:gd name="T17" fmla="*/ 408 h 4041"/>
                  <a:gd name="T18" fmla="*/ 706 w 1590"/>
                  <a:gd name="T19" fmla="*/ 448 h 4041"/>
                  <a:gd name="T20" fmla="*/ 742 w 1590"/>
                  <a:gd name="T21" fmla="*/ 489 h 4041"/>
                  <a:gd name="T22" fmla="*/ 800 w 1590"/>
                  <a:gd name="T23" fmla="*/ 561 h 4041"/>
                  <a:gd name="T24" fmla="*/ 873 w 1590"/>
                  <a:gd name="T25" fmla="*/ 662 h 4041"/>
                  <a:gd name="T26" fmla="*/ 941 w 1590"/>
                  <a:gd name="T27" fmla="*/ 766 h 4041"/>
                  <a:gd name="T28" fmla="*/ 1004 w 1590"/>
                  <a:gd name="T29" fmla="*/ 872 h 4041"/>
                  <a:gd name="T30" fmla="*/ 1060 w 1590"/>
                  <a:gd name="T31" fmla="*/ 979 h 4041"/>
                  <a:gd name="T32" fmla="*/ 1112 w 1590"/>
                  <a:gd name="T33" fmla="*/ 1089 h 4041"/>
                  <a:gd name="T34" fmla="*/ 1158 w 1590"/>
                  <a:gd name="T35" fmla="*/ 1201 h 4041"/>
                  <a:gd name="T36" fmla="*/ 1200 w 1590"/>
                  <a:gd name="T37" fmla="*/ 1314 h 4041"/>
                  <a:gd name="T38" fmla="*/ 1238 w 1590"/>
                  <a:gd name="T39" fmla="*/ 1429 h 4041"/>
                  <a:gd name="T40" fmla="*/ 1272 w 1590"/>
                  <a:gd name="T41" fmla="*/ 1545 h 4041"/>
                  <a:gd name="T42" fmla="*/ 1301 w 1590"/>
                  <a:gd name="T43" fmla="*/ 1662 h 4041"/>
                  <a:gd name="T44" fmla="*/ 1328 w 1590"/>
                  <a:gd name="T45" fmla="*/ 1781 h 4041"/>
                  <a:gd name="T46" fmla="*/ 1351 w 1590"/>
                  <a:gd name="T47" fmla="*/ 1901 h 4041"/>
                  <a:gd name="T48" fmla="*/ 1371 w 1590"/>
                  <a:gd name="T49" fmla="*/ 2021 h 4041"/>
                  <a:gd name="T50" fmla="*/ 1388 w 1590"/>
                  <a:gd name="T51" fmla="*/ 2142 h 4041"/>
                  <a:gd name="T52" fmla="*/ 1403 w 1590"/>
                  <a:gd name="T53" fmla="*/ 2264 h 4041"/>
                  <a:gd name="T54" fmla="*/ 1410 w 1590"/>
                  <a:gd name="T55" fmla="*/ 2345 h 4041"/>
                  <a:gd name="T56" fmla="*/ 1414 w 1590"/>
                  <a:gd name="T57" fmla="*/ 2406 h 4041"/>
                  <a:gd name="T58" fmla="*/ 1419 w 1590"/>
                  <a:gd name="T59" fmla="*/ 2478 h 4041"/>
                  <a:gd name="T60" fmla="*/ 1423 w 1590"/>
                  <a:gd name="T61" fmla="*/ 2540 h 4041"/>
                  <a:gd name="T62" fmla="*/ 1428 w 1590"/>
                  <a:gd name="T63" fmla="*/ 2660 h 4041"/>
                  <a:gd name="T64" fmla="*/ 1435 w 1590"/>
                  <a:gd name="T65" fmla="*/ 2851 h 4041"/>
                  <a:gd name="T66" fmla="*/ 1442 w 1590"/>
                  <a:gd name="T67" fmla="*/ 3036 h 4041"/>
                  <a:gd name="T68" fmla="*/ 1450 w 1590"/>
                  <a:gd name="T69" fmla="*/ 3216 h 4041"/>
                  <a:gd name="T70" fmla="*/ 1463 w 1590"/>
                  <a:gd name="T71" fmla="*/ 3395 h 4041"/>
                  <a:gd name="T72" fmla="*/ 1477 w 1590"/>
                  <a:gd name="T73" fmla="*/ 3528 h 4041"/>
                  <a:gd name="T74" fmla="*/ 1490 w 1590"/>
                  <a:gd name="T75" fmla="*/ 3618 h 4041"/>
                  <a:gd name="T76" fmla="*/ 1506 w 1590"/>
                  <a:gd name="T77" fmla="*/ 3709 h 4041"/>
                  <a:gd name="T78" fmla="*/ 1525 w 1590"/>
                  <a:gd name="T79" fmla="*/ 3801 h 4041"/>
                  <a:gd name="T80" fmla="*/ 1549 w 1590"/>
                  <a:gd name="T81" fmla="*/ 3895 h 4041"/>
                  <a:gd name="T82" fmla="*/ 1575 w 1590"/>
                  <a:gd name="T83" fmla="*/ 3991 h 4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90" h="4041">
                    <a:moveTo>
                      <a:pt x="0" y="0"/>
                    </a:moveTo>
                    <a:lnTo>
                      <a:pt x="49" y="28"/>
                    </a:lnTo>
                    <a:lnTo>
                      <a:pt x="99" y="55"/>
                    </a:lnTo>
                    <a:lnTo>
                      <a:pt x="151" y="83"/>
                    </a:lnTo>
                    <a:lnTo>
                      <a:pt x="203" y="111"/>
                    </a:lnTo>
                    <a:lnTo>
                      <a:pt x="256" y="138"/>
                    </a:lnTo>
                    <a:lnTo>
                      <a:pt x="308" y="166"/>
                    </a:lnTo>
                    <a:lnTo>
                      <a:pt x="360" y="194"/>
                    </a:lnTo>
                    <a:lnTo>
                      <a:pt x="410" y="224"/>
                    </a:lnTo>
                    <a:lnTo>
                      <a:pt x="461" y="255"/>
                    </a:lnTo>
                    <a:lnTo>
                      <a:pt x="509" y="286"/>
                    </a:lnTo>
                    <a:lnTo>
                      <a:pt x="533" y="302"/>
                    </a:lnTo>
                    <a:lnTo>
                      <a:pt x="557" y="319"/>
                    </a:lnTo>
                    <a:lnTo>
                      <a:pt x="580" y="336"/>
                    </a:lnTo>
                    <a:lnTo>
                      <a:pt x="602" y="354"/>
                    </a:lnTo>
                    <a:lnTo>
                      <a:pt x="624" y="371"/>
                    </a:lnTo>
                    <a:lnTo>
                      <a:pt x="645" y="390"/>
                    </a:lnTo>
                    <a:lnTo>
                      <a:pt x="667" y="408"/>
                    </a:lnTo>
                    <a:lnTo>
                      <a:pt x="687" y="428"/>
                    </a:lnTo>
                    <a:lnTo>
                      <a:pt x="706" y="448"/>
                    </a:lnTo>
                    <a:lnTo>
                      <a:pt x="724" y="469"/>
                    </a:lnTo>
                    <a:lnTo>
                      <a:pt x="742" y="489"/>
                    </a:lnTo>
                    <a:lnTo>
                      <a:pt x="760" y="511"/>
                    </a:lnTo>
                    <a:lnTo>
                      <a:pt x="800" y="561"/>
                    </a:lnTo>
                    <a:lnTo>
                      <a:pt x="837" y="611"/>
                    </a:lnTo>
                    <a:lnTo>
                      <a:pt x="873" y="662"/>
                    </a:lnTo>
                    <a:lnTo>
                      <a:pt x="908" y="713"/>
                    </a:lnTo>
                    <a:lnTo>
                      <a:pt x="941" y="766"/>
                    </a:lnTo>
                    <a:lnTo>
                      <a:pt x="973" y="818"/>
                    </a:lnTo>
                    <a:lnTo>
                      <a:pt x="1004" y="872"/>
                    </a:lnTo>
                    <a:lnTo>
                      <a:pt x="1033" y="925"/>
                    </a:lnTo>
                    <a:lnTo>
                      <a:pt x="1060" y="979"/>
                    </a:lnTo>
                    <a:lnTo>
                      <a:pt x="1086" y="1034"/>
                    </a:lnTo>
                    <a:lnTo>
                      <a:pt x="1112" y="1089"/>
                    </a:lnTo>
                    <a:lnTo>
                      <a:pt x="1136" y="1144"/>
                    </a:lnTo>
                    <a:lnTo>
                      <a:pt x="1158" y="1201"/>
                    </a:lnTo>
                    <a:lnTo>
                      <a:pt x="1180" y="1257"/>
                    </a:lnTo>
                    <a:lnTo>
                      <a:pt x="1200" y="1314"/>
                    </a:lnTo>
                    <a:lnTo>
                      <a:pt x="1220" y="1372"/>
                    </a:lnTo>
                    <a:lnTo>
                      <a:pt x="1238" y="1429"/>
                    </a:lnTo>
                    <a:lnTo>
                      <a:pt x="1256" y="1487"/>
                    </a:lnTo>
                    <a:lnTo>
                      <a:pt x="1272" y="1545"/>
                    </a:lnTo>
                    <a:lnTo>
                      <a:pt x="1287" y="1604"/>
                    </a:lnTo>
                    <a:lnTo>
                      <a:pt x="1301" y="1662"/>
                    </a:lnTo>
                    <a:lnTo>
                      <a:pt x="1315" y="1722"/>
                    </a:lnTo>
                    <a:lnTo>
                      <a:pt x="1328" y="1781"/>
                    </a:lnTo>
                    <a:lnTo>
                      <a:pt x="1340" y="1841"/>
                    </a:lnTo>
                    <a:lnTo>
                      <a:pt x="1351" y="1901"/>
                    </a:lnTo>
                    <a:lnTo>
                      <a:pt x="1361" y="1961"/>
                    </a:lnTo>
                    <a:lnTo>
                      <a:pt x="1371" y="2021"/>
                    </a:lnTo>
                    <a:lnTo>
                      <a:pt x="1380" y="2081"/>
                    </a:lnTo>
                    <a:lnTo>
                      <a:pt x="1388" y="2142"/>
                    </a:lnTo>
                    <a:lnTo>
                      <a:pt x="1396" y="2202"/>
                    </a:lnTo>
                    <a:lnTo>
                      <a:pt x="1403" y="2264"/>
                    </a:lnTo>
                    <a:lnTo>
                      <a:pt x="1410" y="2324"/>
                    </a:lnTo>
                    <a:lnTo>
                      <a:pt x="1410" y="2345"/>
                    </a:lnTo>
                    <a:lnTo>
                      <a:pt x="1412" y="2373"/>
                    </a:lnTo>
                    <a:lnTo>
                      <a:pt x="1414" y="2406"/>
                    </a:lnTo>
                    <a:lnTo>
                      <a:pt x="1417" y="2442"/>
                    </a:lnTo>
                    <a:lnTo>
                      <a:pt x="1419" y="2478"/>
                    </a:lnTo>
                    <a:lnTo>
                      <a:pt x="1421" y="2511"/>
                    </a:lnTo>
                    <a:lnTo>
                      <a:pt x="1423" y="2540"/>
                    </a:lnTo>
                    <a:lnTo>
                      <a:pt x="1424" y="2560"/>
                    </a:lnTo>
                    <a:lnTo>
                      <a:pt x="1428" y="2660"/>
                    </a:lnTo>
                    <a:lnTo>
                      <a:pt x="1432" y="2757"/>
                    </a:lnTo>
                    <a:lnTo>
                      <a:pt x="1435" y="2851"/>
                    </a:lnTo>
                    <a:lnTo>
                      <a:pt x="1439" y="2944"/>
                    </a:lnTo>
                    <a:lnTo>
                      <a:pt x="1442" y="3036"/>
                    </a:lnTo>
                    <a:lnTo>
                      <a:pt x="1445" y="3127"/>
                    </a:lnTo>
                    <a:lnTo>
                      <a:pt x="1450" y="3216"/>
                    </a:lnTo>
                    <a:lnTo>
                      <a:pt x="1455" y="3306"/>
                    </a:lnTo>
                    <a:lnTo>
                      <a:pt x="1463" y="3395"/>
                    </a:lnTo>
                    <a:lnTo>
                      <a:pt x="1472" y="3483"/>
                    </a:lnTo>
                    <a:lnTo>
                      <a:pt x="1477" y="3528"/>
                    </a:lnTo>
                    <a:lnTo>
                      <a:pt x="1484" y="3573"/>
                    </a:lnTo>
                    <a:lnTo>
                      <a:pt x="1490" y="3618"/>
                    </a:lnTo>
                    <a:lnTo>
                      <a:pt x="1498" y="3663"/>
                    </a:lnTo>
                    <a:lnTo>
                      <a:pt x="1506" y="3709"/>
                    </a:lnTo>
                    <a:lnTo>
                      <a:pt x="1515" y="3755"/>
                    </a:lnTo>
                    <a:lnTo>
                      <a:pt x="1525" y="3801"/>
                    </a:lnTo>
                    <a:lnTo>
                      <a:pt x="1536" y="3848"/>
                    </a:lnTo>
                    <a:lnTo>
                      <a:pt x="1549" y="3895"/>
                    </a:lnTo>
                    <a:lnTo>
                      <a:pt x="1561" y="3943"/>
                    </a:lnTo>
                    <a:lnTo>
                      <a:pt x="1575" y="3991"/>
                    </a:lnTo>
                    <a:lnTo>
                      <a:pt x="1590" y="4041"/>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2" name="Freeform 1247"/>
              <p:cNvSpPr>
                <a:spLocks noChangeAspect="1"/>
              </p:cNvSpPr>
              <p:nvPr/>
            </p:nvSpPr>
            <p:spPr bwMode="auto">
              <a:xfrm>
                <a:off x="4623" y="2271"/>
                <a:ext cx="23" cy="71"/>
              </a:xfrm>
              <a:custGeom>
                <a:avLst/>
                <a:gdLst>
                  <a:gd name="T0" fmla="*/ 0 w 539"/>
                  <a:gd name="T1" fmla="*/ 0 h 1702"/>
                  <a:gd name="T2" fmla="*/ 36 w 539"/>
                  <a:gd name="T3" fmla="*/ 106 h 1702"/>
                  <a:gd name="T4" fmla="*/ 74 w 539"/>
                  <a:gd name="T5" fmla="*/ 212 h 1702"/>
                  <a:gd name="T6" fmla="*/ 112 w 539"/>
                  <a:gd name="T7" fmla="*/ 317 h 1702"/>
                  <a:gd name="T8" fmla="*/ 150 w 539"/>
                  <a:gd name="T9" fmla="*/ 422 h 1702"/>
                  <a:gd name="T10" fmla="*/ 188 w 539"/>
                  <a:gd name="T11" fmla="*/ 526 h 1702"/>
                  <a:gd name="T12" fmla="*/ 226 w 539"/>
                  <a:gd name="T13" fmla="*/ 631 h 1702"/>
                  <a:gd name="T14" fmla="*/ 264 w 539"/>
                  <a:gd name="T15" fmla="*/ 736 h 1702"/>
                  <a:gd name="T16" fmla="*/ 301 w 539"/>
                  <a:gd name="T17" fmla="*/ 841 h 1702"/>
                  <a:gd name="T18" fmla="*/ 336 w 539"/>
                  <a:gd name="T19" fmla="*/ 946 h 1702"/>
                  <a:gd name="T20" fmla="*/ 370 w 539"/>
                  <a:gd name="T21" fmla="*/ 1052 h 1702"/>
                  <a:gd name="T22" fmla="*/ 404 w 539"/>
                  <a:gd name="T23" fmla="*/ 1158 h 1702"/>
                  <a:gd name="T24" fmla="*/ 435 w 539"/>
                  <a:gd name="T25" fmla="*/ 1265 h 1702"/>
                  <a:gd name="T26" fmla="*/ 450 w 539"/>
                  <a:gd name="T27" fmla="*/ 1319 h 1702"/>
                  <a:gd name="T28" fmla="*/ 465 w 539"/>
                  <a:gd name="T29" fmla="*/ 1373 h 1702"/>
                  <a:gd name="T30" fmla="*/ 478 w 539"/>
                  <a:gd name="T31" fmla="*/ 1428 h 1702"/>
                  <a:gd name="T32" fmla="*/ 493 w 539"/>
                  <a:gd name="T33" fmla="*/ 1482 h 1702"/>
                  <a:gd name="T34" fmla="*/ 505 w 539"/>
                  <a:gd name="T35" fmla="*/ 1537 h 1702"/>
                  <a:gd name="T36" fmla="*/ 517 w 539"/>
                  <a:gd name="T37" fmla="*/ 1591 h 1702"/>
                  <a:gd name="T38" fmla="*/ 529 w 539"/>
                  <a:gd name="T39" fmla="*/ 1647 h 1702"/>
                  <a:gd name="T40" fmla="*/ 539 w 539"/>
                  <a:gd name="T41" fmla="*/ 1702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9" h="1702">
                    <a:moveTo>
                      <a:pt x="0" y="0"/>
                    </a:moveTo>
                    <a:lnTo>
                      <a:pt x="36" y="106"/>
                    </a:lnTo>
                    <a:lnTo>
                      <a:pt x="74" y="212"/>
                    </a:lnTo>
                    <a:lnTo>
                      <a:pt x="112" y="317"/>
                    </a:lnTo>
                    <a:lnTo>
                      <a:pt x="150" y="422"/>
                    </a:lnTo>
                    <a:lnTo>
                      <a:pt x="188" y="526"/>
                    </a:lnTo>
                    <a:lnTo>
                      <a:pt x="226" y="631"/>
                    </a:lnTo>
                    <a:lnTo>
                      <a:pt x="264" y="736"/>
                    </a:lnTo>
                    <a:lnTo>
                      <a:pt x="301" y="841"/>
                    </a:lnTo>
                    <a:lnTo>
                      <a:pt x="336" y="946"/>
                    </a:lnTo>
                    <a:lnTo>
                      <a:pt x="370" y="1052"/>
                    </a:lnTo>
                    <a:lnTo>
                      <a:pt x="404" y="1158"/>
                    </a:lnTo>
                    <a:lnTo>
                      <a:pt x="435" y="1265"/>
                    </a:lnTo>
                    <a:lnTo>
                      <a:pt x="450" y="1319"/>
                    </a:lnTo>
                    <a:lnTo>
                      <a:pt x="465" y="1373"/>
                    </a:lnTo>
                    <a:lnTo>
                      <a:pt x="478" y="1428"/>
                    </a:lnTo>
                    <a:lnTo>
                      <a:pt x="493" y="1482"/>
                    </a:lnTo>
                    <a:lnTo>
                      <a:pt x="505" y="1537"/>
                    </a:lnTo>
                    <a:lnTo>
                      <a:pt x="517" y="1591"/>
                    </a:lnTo>
                    <a:lnTo>
                      <a:pt x="529" y="1647"/>
                    </a:lnTo>
                    <a:lnTo>
                      <a:pt x="539" y="17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4" name="Freeform 1248"/>
              <p:cNvSpPr>
                <a:spLocks noChangeAspect="1"/>
              </p:cNvSpPr>
              <p:nvPr/>
            </p:nvSpPr>
            <p:spPr bwMode="auto">
              <a:xfrm>
                <a:off x="4635" y="2282"/>
                <a:ext cx="21" cy="65"/>
              </a:xfrm>
              <a:custGeom>
                <a:avLst/>
                <a:gdLst>
                  <a:gd name="T0" fmla="*/ 0 w 497"/>
                  <a:gd name="T1" fmla="*/ 0 h 1564"/>
                  <a:gd name="T2" fmla="*/ 42 w 497"/>
                  <a:gd name="T3" fmla="*/ 105 h 1564"/>
                  <a:gd name="T4" fmla="*/ 82 w 497"/>
                  <a:gd name="T5" fmla="*/ 207 h 1564"/>
                  <a:gd name="T6" fmla="*/ 121 w 497"/>
                  <a:gd name="T7" fmla="*/ 306 h 1564"/>
                  <a:gd name="T8" fmla="*/ 157 w 497"/>
                  <a:gd name="T9" fmla="*/ 404 h 1564"/>
                  <a:gd name="T10" fmla="*/ 191 w 497"/>
                  <a:gd name="T11" fmla="*/ 500 h 1564"/>
                  <a:gd name="T12" fmla="*/ 224 w 497"/>
                  <a:gd name="T13" fmla="*/ 595 h 1564"/>
                  <a:gd name="T14" fmla="*/ 255 w 497"/>
                  <a:gd name="T15" fmla="*/ 689 h 1564"/>
                  <a:gd name="T16" fmla="*/ 285 w 497"/>
                  <a:gd name="T17" fmla="*/ 782 h 1564"/>
                  <a:gd name="T18" fmla="*/ 313 w 497"/>
                  <a:gd name="T19" fmla="*/ 876 h 1564"/>
                  <a:gd name="T20" fmla="*/ 341 w 497"/>
                  <a:gd name="T21" fmla="*/ 970 h 1564"/>
                  <a:gd name="T22" fmla="*/ 368 w 497"/>
                  <a:gd name="T23" fmla="*/ 1065 h 1564"/>
                  <a:gd name="T24" fmla="*/ 394 w 497"/>
                  <a:gd name="T25" fmla="*/ 1160 h 1564"/>
                  <a:gd name="T26" fmla="*/ 420 w 497"/>
                  <a:gd name="T27" fmla="*/ 1257 h 1564"/>
                  <a:gd name="T28" fmla="*/ 446 w 497"/>
                  <a:gd name="T29" fmla="*/ 1357 h 1564"/>
                  <a:gd name="T30" fmla="*/ 472 w 497"/>
                  <a:gd name="T31" fmla="*/ 1459 h 1564"/>
                  <a:gd name="T32" fmla="*/ 497 w 497"/>
                  <a:gd name="T33" fmla="*/ 1564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7" h="1564">
                    <a:moveTo>
                      <a:pt x="0" y="0"/>
                    </a:moveTo>
                    <a:lnTo>
                      <a:pt x="42" y="105"/>
                    </a:lnTo>
                    <a:lnTo>
                      <a:pt x="82" y="207"/>
                    </a:lnTo>
                    <a:lnTo>
                      <a:pt x="121" y="306"/>
                    </a:lnTo>
                    <a:lnTo>
                      <a:pt x="157" y="404"/>
                    </a:lnTo>
                    <a:lnTo>
                      <a:pt x="191" y="500"/>
                    </a:lnTo>
                    <a:lnTo>
                      <a:pt x="224" y="595"/>
                    </a:lnTo>
                    <a:lnTo>
                      <a:pt x="255" y="689"/>
                    </a:lnTo>
                    <a:lnTo>
                      <a:pt x="285" y="782"/>
                    </a:lnTo>
                    <a:lnTo>
                      <a:pt x="313" y="876"/>
                    </a:lnTo>
                    <a:lnTo>
                      <a:pt x="341" y="970"/>
                    </a:lnTo>
                    <a:lnTo>
                      <a:pt x="368" y="1065"/>
                    </a:lnTo>
                    <a:lnTo>
                      <a:pt x="394" y="1160"/>
                    </a:lnTo>
                    <a:lnTo>
                      <a:pt x="420" y="1257"/>
                    </a:lnTo>
                    <a:lnTo>
                      <a:pt x="446" y="1357"/>
                    </a:lnTo>
                    <a:lnTo>
                      <a:pt x="472" y="1459"/>
                    </a:lnTo>
                    <a:lnTo>
                      <a:pt x="497" y="1564"/>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5" name="Freeform 1249"/>
              <p:cNvSpPr>
                <a:spLocks noChangeAspect="1"/>
              </p:cNvSpPr>
              <p:nvPr/>
            </p:nvSpPr>
            <p:spPr bwMode="auto">
              <a:xfrm>
                <a:off x="4754" y="2744"/>
                <a:ext cx="46" cy="87"/>
              </a:xfrm>
              <a:custGeom>
                <a:avLst/>
                <a:gdLst>
                  <a:gd name="T0" fmla="*/ 0 w 1092"/>
                  <a:gd name="T1" fmla="*/ 0 h 2075"/>
                  <a:gd name="T2" fmla="*/ 71 w 1092"/>
                  <a:gd name="T3" fmla="*/ 107 h 2075"/>
                  <a:gd name="T4" fmla="*/ 142 w 1092"/>
                  <a:gd name="T5" fmla="*/ 215 h 2075"/>
                  <a:gd name="T6" fmla="*/ 177 w 1092"/>
                  <a:gd name="T7" fmla="*/ 269 h 2075"/>
                  <a:gd name="T8" fmla="*/ 210 w 1092"/>
                  <a:gd name="T9" fmla="*/ 325 h 2075"/>
                  <a:gd name="T10" fmla="*/ 245 w 1092"/>
                  <a:gd name="T11" fmla="*/ 381 h 2075"/>
                  <a:gd name="T12" fmla="*/ 278 w 1092"/>
                  <a:gd name="T13" fmla="*/ 436 h 2075"/>
                  <a:gd name="T14" fmla="*/ 310 w 1092"/>
                  <a:gd name="T15" fmla="*/ 493 h 2075"/>
                  <a:gd name="T16" fmla="*/ 342 w 1092"/>
                  <a:gd name="T17" fmla="*/ 549 h 2075"/>
                  <a:gd name="T18" fmla="*/ 373 w 1092"/>
                  <a:gd name="T19" fmla="*/ 606 h 2075"/>
                  <a:gd name="T20" fmla="*/ 403 w 1092"/>
                  <a:gd name="T21" fmla="*/ 663 h 2075"/>
                  <a:gd name="T22" fmla="*/ 432 w 1092"/>
                  <a:gd name="T23" fmla="*/ 721 h 2075"/>
                  <a:gd name="T24" fmla="*/ 461 w 1092"/>
                  <a:gd name="T25" fmla="*/ 778 h 2075"/>
                  <a:gd name="T26" fmla="*/ 488 w 1092"/>
                  <a:gd name="T27" fmla="*/ 837 h 2075"/>
                  <a:gd name="T28" fmla="*/ 514 w 1092"/>
                  <a:gd name="T29" fmla="*/ 895 h 2075"/>
                  <a:gd name="T30" fmla="*/ 539 w 1092"/>
                  <a:gd name="T31" fmla="*/ 955 h 2075"/>
                  <a:gd name="T32" fmla="*/ 565 w 1092"/>
                  <a:gd name="T33" fmla="*/ 1014 h 2075"/>
                  <a:gd name="T34" fmla="*/ 587 w 1092"/>
                  <a:gd name="T35" fmla="*/ 1075 h 2075"/>
                  <a:gd name="T36" fmla="*/ 609 w 1092"/>
                  <a:gd name="T37" fmla="*/ 1136 h 2075"/>
                  <a:gd name="T38" fmla="*/ 630 w 1092"/>
                  <a:gd name="T39" fmla="*/ 1196 h 2075"/>
                  <a:gd name="T40" fmla="*/ 649 w 1092"/>
                  <a:gd name="T41" fmla="*/ 1258 h 2075"/>
                  <a:gd name="T42" fmla="*/ 668 w 1092"/>
                  <a:gd name="T43" fmla="*/ 1319 h 2075"/>
                  <a:gd name="T44" fmla="*/ 684 w 1092"/>
                  <a:gd name="T45" fmla="*/ 1382 h 2075"/>
                  <a:gd name="T46" fmla="*/ 699 w 1092"/>
                  <a:gd name="T47" fmla="*/ 1445 h 2075"/>
                  <a:gd name="T48" fmla="*/ 713 w 1092"/>
                  <a:gd name="T49" fmla="*/ 1507 h 2075"/>
                  <a:gd name="T50" fmla="*/ 725 w 1092"/>
                  <a:gd name="T51" fmla="*/ 1571 h 2075"/>
                  <a:gd name="T52" fmla="*/ 735 w 1092"/>
                  <a:gd name="T53" fmla="*/ 1635 h 2075"/>
                  <a:gd name="T54" fmla="*/ 744 w 1092"/>
                  <a:gd name="T55" fmla="*/ 1700 h 2075"/>
                  <a:gd name="T56" fmla="*/ 751 w 1092"/>
                  <a:gd name="T57" fmla="*/ 1765 h 2075"/>
                  <a:gd name="T58" fmla="*/ 756 w 1092"/>
                  <a:gd name="T59" fmla="*/ 1830 h 2075"/>
                  <a:gd name="T60" fmla="*/ 760 w 1092"/>
                  <a:gd name="T61" fmla="*/ 1896 h 2075"/>
                  <a:gd name="T62" fmla="*/ 760 w 1092"/>
                  <a:gd name="T63" fmla="*/ 1904 h 2075"/>
                  <a:gd name="T64" fmla="*/ 761 w 1092"/>
                  <a:gd name="T65" fmla="*/ 1911 h 2075"/>
                  <a:gd name="T66" fmla="*/ 762 w 1092"/>
                  <a:gd name="T67" fmla="*/ 1918 h 2075"/>
                  <a:gd name="T68" fmla="*/ 763 w 1092"/>
                  <a:gd name="T69" fmla="*/ 1925 h 2075"/>
                  <a:gd name="T70" fmla="*/ 768 w 1092"/>
                  <a:gd name="T71" fmla="*/ 1938 h 2075"/>
                  <a:gd name="T72" fmla="*/ 775 w 1092"/>
                  <a:gd name="T73" fmla="*/ 1950 h 2075"/>
                  <a:gd name="T74" fmla="*/ 783 w 1092"/>
                  <a:gd name="T75" fmla="*/ 1962 h 2075"/>
                  <a:gd name="T76" fmla="*/ 792 w 1092"/>
                  <a:gd name="T77" fmla="*/ 1974 h 2075"/>
                  <a:gd name="T78" fmla="*/ 802 w 1092"/>
                  <a:gd name="T79" fmla="*/ 1984 h 2075"/>
                  <a:gd name="T80" fmla="*/ 814 w 1092"/>
                  <a:gd name="T81" fmla="*/ 1993 h 2075"/>
                  <a:gd name="T82" fmla="*/ 827 w 1092"/>
                  <a:gd name="T83" fmla="*/ 2002 h 2075"/>
                  <a:gd name="T84" fmla="*/ 840 w 1092"/>
                  <a:gd name="T85" fmla="*/ 2010 h 2075"/>
                  <a:gd name="T86" fmla="*/ 855 w 1092"/>
                  <a:gd name="T87" fmla="*/ 2017 h 2075"/>
                  <a:gd name="T88" fmla="*/ 871 w 1092"/>
                  <a:gd name="T89" fmla="*/ 2024 h 2075"/>
                  <a:gd name="T90" fmla="*/ 888 w 1092"/>
                  <a:gd name="T91" fmla="*/ 2031 h 2075"/>
                  <a:gd name="T92" fmla="*/ 905 w 1092"/>
                  <a:gd name="T93" fmla="*/ 2037 h 2075"/>
                  <a:gd name="T94" fmla="*/ 922 w 1092"/>
                  <a:gd name="T95" fmla="*/ 2043 h 2075"/>
                  <a:gd name="T96" fmla="*/ 940 w 1092"/>
                  <a:gd name="T97" fmla="*/ 2048 h 2075"/>
                  <a:gd name="T98" fmla="*/ 975 w 1092"/>
                  <a:gd name="T99" fmla="*/ 2058 h 2075"/>
                  <a:gd name="T100" fmla="*/ 1006 w 1092"/>
                  <a:gd name="T101" fmla="*/ 2067 h 2075"/>
                  <a:gd name="T102" fmla="*/ 1022 w 1092"/>
                  <a:gd name="T103" fmla="*/ 2070 h 2075"/>
                  <a:gd name="T104" fmla="*/ 1041 w 1092"/>
                  <a:gd name="T105" fmla="*/ 2073 h 2075"/>
                  <a:gd name="T106" fmla="*/ 1064 w 1092"/>
                  <a:gd name="T107" fmla="*/ 2075 h 2075"/>
                  <a:gd name="T108" fmla="*/ 1092 w 1092"/>
                  <a:gd name="T109"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2" h="2075">
                    <a:moveTo>
                      <a:pt x="0" y="0"/>
                    </a:moveTo>
                    <a:lnTo>
                      <a:pt x="71" y="107"/>
                    </a:lnTo>
                    <a:lnTo>
                      <a:pt x="142" y="215"/>
                    </a:lnTo>
                    <a:lnTo>
                      <a:pt x="177" y="269"/>
                    </a:lnTo>
                    <a:lnTo>
                      <a:pt x="210" y="325"/>
                    </a:lnTo>
                    <a:lnTo>
                      <a:pt x="245" y="381"/>
                    </a:lnTo>
                    <a:lnTo>
                      <a:pt x="278" y="436"/>
                    </a:lnTo>
                    <a:lnTo>
                      <a:pt x="310" y="493"/>
                    </a:lnTo>
                    <a:lnTo>
                      <a:pt x="342" y="549"/>
                    </a:lnTo>
                    <a:lnTo>
                      <a:pt x="373" y="606"/>
                    </a:lnTo>
                    <a:lnTo>
                      <a:pt x="403" y="663"/>
                    </a:lnTo>
                    <a:lnTo>
                      <a:pt x="432" y="721"/>
                    </a:lnTo>
                    <a:lnTo>
                      <a:pt x="461" y="778"/>
                    </a:lnTo>
                    <a:lnTo>
                      <a:pt x="488" y="837"/>
                    </a:lnTo>
                    <a:lnTo>
                      <a:pt x="514" y="895"/>
                    </a:lnTo>
                    <a:lnTo>
                      <a:pt x="539" y="955"/>
                    </a:lnTo>
                    <a:lnTo>
                      <a:pt x="565" y="1014"/>
                    </a:lnTo>
                    <a:lnTo>
                      <a:pt x="587" y="1075"/>
                    </a:lnTo>
                    <a:lnTo>
                      <a:pt x="609" y="1136"/>
                    </a:lnTo>
                    <a:lnTo>
                      <a:pt x="630" y="1196"/>
                    </a:lnTo>
                    <a:lnTo>
                      <a:pt x="649" y="1258"/>
                    </a:lnTo>
                    <a:lnTo>
                      <a:pt x="668" y="1319"/>
                    </a:lnTo>
                    <a:lnTo>
                      <a:pt x="684" y="1382"/>
                    </a:lnTo>
                    <a:lnTo>
                      <a:pt x="699" y="1445"/>
                    </a:lnTo>
                    <a:lnTo>
                      <a:pt x="713" y="1507"/>
                    </a:lnTo>
                    <a:lnTo>
                      <a:pt x="725" y="1571"/>
                    </a:lnTo>
                    <a:lnTo>
                      <a:pt x="735" y="1635"/>
                    </a:lnTo>
                    <a:lnTo>
                      <a:pt x="744" y="1700"/>
                    </a:lnTo>
                    <a:lnTo>
                      <a:pt x="751" y="1765"/>
                    </a:lnTo>
                    <a:lnTo>
                      <a:pt x="756" y="1830"/>
                    </a:lnTo>
                    <a:lnTo>
                      <a:pt x="760" y="1896"/>
                    </a:lnTo>
                    <a:lnTo>
                      <a:pt x="760" y="1904"/>
                    </a:lnTo>
                    <a:lnTo>
                      <a:pt x="761" y="1911"/>
                    </a:lnTo>
                    <a:lnTo>
                      <a:pt x="762" y="1918"/>
                    </a:lnTo>
                    <a:lnTo>
                      <a:pt x="763" y="1925"/>
                    </a:lnTo>
                    <a:lnTo>
                      <a:pt x="768" y="1938"/>
                    </a:lnTo>
                    <a:lnTo>
                      <a:pt x="775" y="1950"/>
                    </a:lnTo>
                    <a:lnTo>
                      <a:pt x="783" y="1962"/>
                    </a:lnTo>
                    <a:lnTo>
                      <a:pt x="792" y="1974"/>
                    </a:lnTo>
                    <a:lnTo>
                      <a:pt x="802" y="1984"/>
                    </a:lnTo>
                    <a:lnTo>
                      <a:pt x="814" y="1993"/>
                    </a:lnTo>
                    <a:lnTo>
                      <a:pt x="827" y="2002"/>
                    </a:lnTo>
                    <a:lnTo>
                      <a:pt x="840" y="2010"/>
                    </a:lnTo>
                    <a:lnTo>
                      <a:pt x="855" y="2017"/>
                    </a:lnTo>
                    <a:lnTo>
                      <a:pt x="871" y="2024"/>
                    </a:lnTo>
                    <a:lnTo>
                      <a:pt x="888" y="2031"/>
                    </a:lnTo>
                    <a:lnTo>
                      <a:pt x="905" y="2037"/>
                    </a:lnTo>
                    <a:lnTo>
                      <a:pt x="922" y="2043"/>
                    </a:lnTo>
                    <a:lnTo>
                      <a:pt x="940" y="2048"/>
                    </a:lnTo>
                    <a:lnTo>
                      <a:pt x="975" y="2058"/>
                    </a:lnTo>
                    <a:lnTo>
                      <a:pt x="1006" y="2067"/>
                    </a:lnTo>
                    <a:lnTo>
                      <a:pt x="1022" y="2070"/>
                    </a:lnTo>
                    <a:lnTo>
                      <a:pt x="1041" y="2073"/>
                    </a:lnTo>
                    <a:lnTo>
                      <a:pt x="1064" y="2075"/>
                    </a:lnTo>
                    <a:lnTo>
                      <a:pt x="1092" y="2075"/>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6" name="Freeform 1250"/>
              <p:cNvSpPr>
                <a:spLocks noChangeAspect="1"/>
              </p:cNvSpPr>
              <p:nvPr/>
            </p:nvSpPr>
            <p:spPr bwMode="auto">
              <a:xfrm>
                <a:off x="4517" y="2215"/>
                <a:ext cx="255" cy="602"/>
              </a:xfrm>
              <a:custGeom>
                <a:avLst/>
                <a:gdLst>
                  <a:gd name="T0" fmla="*/ 12 w 6130"/>
                  <a:gd name="T1" fmla="*/ 12 h 14434"/>
                  <a:gd name="T2" fmla="*/ 32 w 6130"/>
                  <a:gd name="T3" fmla="*/ 26 h 14434"/>
                  <a:gd name="T4" fmla="*/ 58 w 6130"/>
                  <a:gd name="T5" fmla="*/ 36 h 14434"/>
                  <a:gd name="T6" fmla="*/ 115 w 6130"/>
                  <a:gd name="T7" fmla="*/ 48 h 14434"/>
                  <a:gd name="T8" fmla="*/ 218 w 6130"/>
                  <a:gd name="T9" fmla="*/ 56 h 14434"/>
                  <a:gd name="T10" fmla="*/ 274 w 6130"/>
                  <a:gd name="T11" fmla="*/ 64 h 14434"/>
                  <a:gd name="T12" fmla="*/ 389 w 6130"/>
                  <a:gd name="T13" fmla="*/ 101 h 14434"/>
                  <a:gd name="T14" fmla="*/ 548 w 6130"/>
                  <a:gd name="T15" fmla="*/ 163 h 14434"/>
                  <a:gd name="T16" fmla="*/ 720 w 6130"/>
                  <a:gd name="T17" fmla="*/ 237 h 14434"/>
                  <a:gd name="T18" fmla="*/ 1077 w 6130"/>
                  <a:gd name="T19" fmla="*/ 407 h 14434"/>
                  <a:gd name="T20" fmla="*/ 1423 w 6130"/>
                  <a:gd name="T21" fmla="*/ 584 h 14434"/>
                  <a:gd name="T22" fmla="*/ 1718 w 6130"/>
                  <a:gd name="T23" fmla="*/ 739 h 14434"/>
                  <a:gd name="T24" fmla="*/ 1923 w 6130"/>
                  <a:gd name="T25" fmla="*/ 843 h 14434"/>
                  <a:gd name="T26" fmla="*/ 2014 w 6130"/>
                  <a:gd name="T27" fmla="*/ 884 h 14434"/>
                  <a:gd name="T28" fmla="*/ 2088 w 6130"/>
                  <a:gd name="T29" fmla="*/ 924 h 14434"/>
                  <a:gd name="T30" fmla="*/ 2161 w 6130"/>
                  <a:gd name="T31" fmla="*/ 973 h 14434"/>
                  <a:gd name="T32" fmla="*/ 2228 w 6130"/>
                  <a:gd name="T33" fmla="*/ 1024 h 14434"/>
                  <a:gd name="T34" fmla="*/ 2329 w 6130"/>
                  <a:gd name="T35" fmla="*/ 1132 h 14434"/>
                  <a:gd name="T36" fmla="*/ 2420 w 6130"/>
                  <a:gd name="T37" fmla="*/ 1215 h 14434"/>
                  <a:gd name="T38" fmla="*/ 2537 w 6130"/>
                  <a:gd name="T39" fmla="*/ 1313 h 14434"/>
                  <a:gd name="T40" fmla="*/ 2666 w 6130"/>
                  <a:gd name="T41" fmla="*/ 1424 h 14434"/>
                  <a:gd name="T42" fmla="*/ 2814 w 6130"/>
                  <a:gd name="T43" fmla="*/ 1570 h 14434"/>
                  <a:gd name="T44" fmla="*/ 3020 w 6130"/>
                  <a:gd name="T45" fmla="*/ 1814 h 14434"/>
                  <a:gd name="T46" fmla="*/ 3201 w 6130"/>
                  <a:gd name="T47" fmla="*/ 2073 h 14434"/>
                  <a:gd name="T48" fmla="*/ 3358 w 6130"/>
                  <a:gd name="T49" fmla="*/ 2349 h 14434"/>
                  <a:gd name="T50" fmla="*/ 3495 w 6130"/>
                  <a:gd name="T51" fmla="*/ 2637 h 14434"/>
                  <a:gd name="T52" fmla="*/ 3613 w 6130"/>
                  <a:gd name="T53" fmla="*/ 2935 h 14434"/>
                  <a:gd name="T54" fmla="*/ 3716 w 6130"/>
                  <a:gd name="T55" fmla="*/ 3241 h 14434"/>
                  <a:gd name="T56" fmla="*/ 3804 w 6130"/>
                  <a:gd name="T57" fmla="*/ 3553 h 14434"/>
                  <a:gd name="T58" fmla="*/ 3883 w 6130"/>
                  <a:gd name="T59" fmla="*/ 3867 h 14434"/>
                  <a:gd name="T60" fmla="*/ 3954 w 6130"/>
                  <a:gd name="T61" fmla="*/ 4180 h 14434"/>
                  <a:gd name="T62" fmla="*/ 4041 w 6130"/>
                  <a:gd name="T63" fmla="*/ 4588 h 14434"/>
                  <a:gd name="T64" fmla="*/ 4060 w 6130"/>
                  <a:gd name="T65" fmla="*/ 4793 h 14434"/>
                  <a:gd name="T66" fmla="*/ 4104 w 6130"/>
                  <a:gd name="T67" fmla="*/ 5217 h 14434"/>
                  <a:gd name="T68" fmla="*/ 4180 w 6130"/>
                  <a:gd name="T69" fmla="*/ 5850 h 14434"/>
                  <a:gd name="T70" fmla="*/ 4254 w 6130"/>
                  <a:gd name="T71" fmla="*/ 6482 h 14434"/>
                  <a:gd name="T72" fmla="*/ 4298 w 6130"/>
                  <a:gd name="T73" fmla="*/ 6904 h 14434"/>
                  <a:gd name="T74" fmla="*/ 4324 w 6130"/>
                  <a:gd name="T75" fmla="*/ 7222 h 14434"/>
                  <a:gd name="T76" fmla="*/ 4344 w 6130"/>
                  <a:gd name="T77" fmla="*/ 7542 h 14434"/>
                  <a:gd name="T78" fmla="*/ 4356 w 6130"/>
                  <a:gd name="T79" fmla="*/ 7864 h 14434"/>
                  <a:gd name="T80" fmla="*/ 4364 w 6130"/>
                  <a:gd name="T81" fmla="*/ 8125 h 14434"/>
                  <a:gd name="T82" fmla="*/ 4395 w 6130"/>
                  <a:gd name="T83" fmla="*/ 8395 h 14434"/>
                  <a:gd name="T84" fmla="*/ 4448 w 6130"/>
                  <a:gd name="T85" fmla="*/ 8702 h 14434"/>
                  <a:gd name="T86" fmla="*/ 4521 w 6130"/>
                  <a:gd name="T87" fmla="*/ 9042 h 14434"/>
                  <a:gd name="T88" fmla="*/ 4609 w 6130"/>
                  <a:gd name="T89" fmla="*/ 9404 h 14434"/>
                  <a:gd name="T90" fmla="*/ 4710 w 6130"/>
                  <a:gd name="T91" fmla="*/ 9782 h 14434"/>
                  <a:gd name="T92" fmla="*/ 4819 w 6130"/>
                  <a:gd name="T93" fmla="*/ 10168 h 14434"/>
                  <a:gd name="T94" fmla="*/ 5049 w 6130"/>
                  <a:gd name="T95" fmla="*/ 10934 h 14434"/>
                  <a:gd name="T96" fmla="*/ 5272 w 6130"/>
                  <a:gd name="T97" fmla="*/ 11639 h 14434"/>
                  <a:gd name="T98" fmla="*/ 5362 w 6130"/>
                  <a:gd name="T99" fmla="*/ 11899 h 14434"/>
                  <a:gd name="T100" fmla="*/ 5467 w 6130"/>
                  <a:gd name="T101" fmla="*/ 12170 h 14434"/>
                  <a:gd name="T102" fmla="*/ 5621 w 6130"/>
                  <a:gd name="T103" fmla="*/ 12544 h 14434"/>
                  <a:gd name="T104" fmla="*/ 5775 w 6130"/>
                  <a:gd name="T105" fmla="*/ 12922 h 14434"/>
                  <a:gd name="T106" fmla="*/ 5884 w 6130"/>
                  <a:gd name="T107" fmla="*/ 13203 h 14434"/>
                  <a:gd name="T108" fmla="*/ 5979 w 6130"/>
                  <a:gd name="T109" fmla="*/ 13477 h 14434"/>
                  <a:gd name="T110" fmla="*/ 6057 w 6130"/>
                  <a:gd name="T111" fmla="*/ 13742 h 14434"/>
                  <a:gd name="T112" fmla="*/ 6108 w 6130"/>
                  <a:gd name="T113" fmla="*/ 13991 h 14434"/>
                  <a:gd name="T114" fmla="*/ 6130 w 6130"/>
                  <a:gd name="T115" fmla="*/ 14224 h 14434"/>
                  <a:gd name="T116" fmla="*/ 6115 w 6130"/>
                  <a:gd name="T117" fmla="*/ 14434 h 14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30" h="14434">
                    <a:moveTo>
                      <a:pt x="0" y="0"/>
                    </a:moveTo>
                    <a:lnTo>
                      <a:pt x="6" y="6"/>
                    </a:lnTo>
                    <a:lnTo>
                      <a:pt x="12" y="12"/>
                    </a:lnTo>
                    <a:lnTo>
                      <a:pt x="18" y="17"/>
                    </a:lnTo>
                    <a:lnTo>
                      <a:pt x="25" y="22"/>
                    </a:lnTo>
                    <a:lnTo>
                      <a:pt x="32" y="26"/>
                    </a:lnTo>
                    <a:lnTo>
                      <a:pt x="40" y="30"/>
                    </a:lnTo>
                    <a:lnTo>
                      <a:pt x="48" y="33"/>
                    </a:lnTo>
                    <a:lnTo>
                      <a:pt x="58" y="36"/>
                    </a:lnTo>
                    <a:lnTo>
                      <a:pt x="76" y="41"/>
                    </a:lnTo>
                    <a:lnTo>
                      <a:pt x="95" y="45"/>
                    </a:lnTo>
                    <a:lnTo>
                      <a:pt x="115" y="48"/>
                    </a:lnTo>
                    <a:lnTo>
                      <a:pt x="135" y="50"/>
                    </a:lnTo>
                    <a:lnTo>
                      <a:pt x="177" y="53"/>
                    </a:lnTo>
                    <a:lnTo>
                      <a:pt x="218" y="56"/>
                    </a:lnTo>
                    <a:lnTo>
                      <a:pt x="238" y="58"/>
                    </a:lnTo>
                    <a:lnTo>
                      <a:pt x="256" y="61"/>
                    </a:lnTo>
                    <a:lnTo>
                      <a:pt x="274" y="64"/>
                    </a:lnTo>
                    <a:lnTo>
                      <a:pt x="291" y="69"/>
                    </a:lnTo>
                    <a:lnTo>
                      <a:pt x="338" y="84"/>
                    </a:lnTo>
                    <a:lnTo>
                      <a:pt x="389" y="101"/>
                    </a:lnTo>
                    <a:lnTo>
                      <a:pt x="440" y="121"/>
                    </a:lnTo>
                    <a:lnTo>
                      <a:pt x="493" y="141"/>
                    </a:lnTo>
                    <a:lnTo>
                      <a:pt x="548" y="163"/>
                    </a:lnTo>
                    <a:lnTo>
                      <a:pt x="603" y="186"/>
                    </a:lnTo>
                    <a:lnTo>
                      <a:pt x="661" y="210"/>
                    </a:lnTo>
                    <a:lnTo>
                      <a:pt x="720" y="237"/>
                    </a:lnTo>
                    <a:lnTo>
                      <a:pt x="838" y="291"/>
                    </a:lnTo>
                    <a:lnTo>
                      <a:pt x="957" y="348"/>
                    </a:lnTo>
                    <a:lnTo>
                      <a:pt x="1077" y="407"/>
                    </a:lnTo>
                    <a:lnTo>
                      <a:pt x="1195" y="467"/>
                    </a:lnTo>
                    <a:lnTo>
                      <a:pt x="1311" y="526"/>
                    </a:lnTo>
                    <a:lnTo>
                      <a:pt x="1423" y="584"/>
                    </a:lnTo>
                    <a:lnTo>
                      <a:pt x="1529" y="640"/>
                    </a:lnTo>
                    <a:lnTo>
                      <a:pt x="1628" y="692"/>
                    </a:lnTo>
                    <a:lnTo>
                      <a:pt x="1718" y="739"/>
                    </a:lnTo>
                    <a:lnTo>
                      <a:pt x="1798" y="781"/>
                    </a:lnTo>
                    <a:lnTo>
                      <a:pt x="1867" y="816"/>
                    </a:lnTo>
                    <a:lnTo>
                      <a:pt x="1923" y="843"/>
                    </a:lnTo>
                    <a:lnTo>
                      <a:pt x="1956" y="857"/>
                    </a:lnTo>
                    <a:lnTo>
                      <a:pt x="1986" y="871"/>
                    </a:lnTo>
                    <a:lnTo>
                      <a:pt x="2014" y="884"/>
                    </a:lnTo>
                    <a:lnTo>
                      <a:pt x="2040" y="897"/>
                    </a:lnTo>
                    <a:lnTo>
                      <a:pt x="2066" y="911"/>
                    </a:lnTo>
                    <a:lnTo>
                      <a:pt x="2088" y="924"/>
                    </a:lnTo>
                    <a:lnTo>
                      <a:pt x="2108" y="937"/>
                    </a:lnTo>
                    <a:lnTo>
                      <a:pt x="2127" y="949"/>
                    </a:lnTo>
                    <a:lnTo>
                      <a:pt x="2161" y="973"/>
                    </a:lnTo>
                    <a:lnTo>
                      <a:pt x="2188" y="994"/>
                    </a:lnTo>
                    <a:lnTo>
                      <a:pt x="2210" y="1011"/>
                    </a:lnTo>
                    <a:lnTo>
                      <a:pt x="2228" y="1024"/>
                    </a:lnTo>
                    <a:lnTo>
                      <a:pt x="2263" y="1064"/>
                    </a:lnTo>
                    <a:lnTo>
                      <a:pt x="2297" y="1099"/>
                    </a:lnTo>
                    <a:lnTo>
                      <a:pt x="2329" y="1132"/>
                    </a:lnTo>
                    <a:lnTo>
                      <a:pt x="2360" y="1161"/>
                    </a:lnTo>
                    <a:lnTo>
                      <a:pt x="2391" y="1190"/>
                    </a:lnTo>
                    <a:lnTo>
                      <a:pt x="2420" y="1215"/>
                    </a:lnTo>
                    <a:lnTo>
                      <a:pt x="2449" y="1240"/>
                    </a:lnTo>
                    <a:lnTo>
                      <a:pt x="2478" y="1264"/>
                    </a:lnTo>
                    <a:lnTo>
                      <a:pt x="2537" y="1313"/>
                    </a:lnTo>
                    <a:lnTo>
                      <a:pt x="2599" y="1364"/>
                    </a:lnTo>
                    <a:lnTo>
                      <a:pt x="2632" y="1393"/>
                    </a:lnTo>
                    <a:lnTo>
                      <a:pt x="2666" y="1424"/>
                    </a:lnTo>
                    <a:lnTo>
                      <a:pt x="2701" y="1457"/>
                    </a:lnTo>
                    <a:lnTo>
                      <a:pt x="2740" y="1495"/>
                    </a:lnTo>
                    <a:lnTo>
                      <a:pt x="2814" y="1570"/>
                    </a:lnTo>
                    <a:lnTo>
                      <a:pt x="2886" y="1649"/>
                    </a:lnTo>
                    <a:lnTo>
                      <a:pt x="2955" y="1730"/>
                    </a:lnTo>
                    <a:lnTo>
                      <a:pt x="3020" y="1814"/>
                    </a:lnTo>
                    <a:lnTo>
                      <a:pt x="3084" y="1898"/>
                    </a:lnTo>
                    <a:lnTo>
                      <a:pt x="3143" y="1985"/>
                    </a:lnTo>
                    <a:lnTo>
                      <a:pt x="3201" y="2073"/>
                    </a:lnTo>
                    <a:lnTo>
                      <a:pt x="3256" y="2164"/>
                    </a:lnTo>
                    <a:lnTo>
                      <a:pt x="3308" y="2256"/>
                    </a:lnTo>
                    <a:lnTo>
                      <a:pt x="3358" y="2349"/>
                    </a:lnTo>
                    <a:lnTo>
                      <a:pt x="3406" y="2444"/>
                    </a:lnTo>
                    <a:lnTo>
                      <a:pt x="3451" y="2539"/>
                    </a:lnTo>
                    <a:lnTo>
                      <a:pt x="3495" y="2637"/>
                    </a:lnTo>
                    <a:lnTo>
                      <a:pt x="3536" y="2735"/>
                    </a:lnTo>
                    <a:lnTo>
                      <a:pt x="3575" y="2835"/>
                    </a:lnTo>
                    <a:lnTo>
                      <a:pt x="3613" y="2935"/>
                    </a:lnTo>
                    <a:lnTo>
                      <a:pt x="3649" y="3037"/>
                    </a:lnTo>
                    <a:lnTo>
                      <a:pt x="3682" y="3139"/>
                    </a:lnTo>
                    <a:lnTo>
                      <a:pt x="3716" y="3241"/>
                    </a:lnTo>
                    <a:lnTo>
                      <a:pt x="3747" y="3345"/>
                    </a:lnTo>
                    <a:lnTo>
                      <a:pt x="3776" y="3449"/>
                    </a:lnTo>
                    <a:lnTo>
                      <a:pt x="3804" y="3553"/>
                    </a:lnTo>
                    <a:lnTo>
                      <a:pt x="3832" y="3657"/>
                    </a:lnTo>
                    <a:lnTo>
                      <a:pt x="3858" y="3762"/>
                    </a:lnTo>
                    <a:lnTo>
                      <a:pt x="3883" y="3867"/>
                    </a:lnTo>
                    <a:lnTo>
                      <a:pt x="3907" y="3971"/>
                    </a:lnTo>
                    <a:lnTo>
                      <a:pt x="3932" y="4076"/>
                    </a:lnTo>
                    <a:lnTo>
                      <a:pt x="3954" y="4180"/>
                    </a:lnTo>
                    <a:lnTo>
                      <a:pt x="3998" y="4388"/>
                    </a:lnTo>
                    <a:lnTo>
                      <a:pt x="4041" y="4595"/>
                    </a:lnTo>
                    <a:lnTo>
                      <a:pt x="4041" y="4588"/>
                    </a:lnTo>
                    <a:lnTo>
                      <a:pt x="4041" y="4581"/>
                    </a:lnTo>
                    <a:lnTo>
                      <a:pt x="4050" y="4687"/>
                    </a:lnTo>
                    <a:lnTo>
                      <a:pt x="4060" y="4793"/>
                    </a:lnTo>
                    <a:lnTo>
                      <a:pt x="4070" y="4899"/>
                    </a:lnTo>
                    <a:lnTo>
                      <a:pt x="4081" y="5005"/>
                    </a:lnTo>
                    <a:lnTo>
                      <a:pt x="4104" y="5217"/>
                    </a:lnTo>
                    <a:lnTo>
                      <a:pt x="4128" y="5428"/>
                    </a:lnTo>
                    <a:lnTo>
                      <a:pt x="4154" y="5639"/>
                    </a:lnTo>
                    <a:lnTo>
                      <a:pt x="4180" y="5850"/>
                    </a:lnTo>
                    <a:lnTo>
                      <a:pt x="4205" y="6060"/>
                    </a:lnTo>
                    <a:lnTo>
                      <a:pt x="4230" y="6271"/>
                    </a:lnTo>
                    <a:lnTo>
                      <a:pt x="4254" y="6482"/>
                    </a:lnTo>
                    <a:lnTo>
                      <a:pt x="4277" y="6692"/>
                    </a:lnTo>
                    <a:lnTo>
                      <a:pt x="4288" y="6798"/>
                    </a:lnTo>
                    <a:lnTo>
                      <a:pt x="4298" y="6904"/>
                    </a:lnTo>
                    <a:lnTo>
                      <a:pt x="4307" y="7010"/>
                    </a:lnTo>
                    <a:lnTo>
                      <a:pt x="4316" y="7116"/>
                    </a:lnTo>
                    <a:lnTo>
                      <a:pt x="4324" y="7222"/>
                    </a:lnTo>
                    <a:lnTo>
                      <a:pt x="4332" y="7329"/>
                    </a:lnTo>
                    <a:lnTo>
                      <a:pt x="4338" y="7435"/>
                    </a:lnTo>
                    <a:lnTo>
                      <a:pt x="4344" y="7542"/>
                    </a:lnTo>
                    <a:lnTo>
                      <a:pt x="4349" y="7650"/>
                    </a:lnTo>
                    <a:lnTo>
                      <a:pt x="4353" y="7757"/>
                    </a:lnTo>
                    <a:lnTo>
                      <a:pt x="4356" y="7864"/>
                    </a:lnTo>
                    <a:lnTo>
                      <a:pt x="4358" y="7972"/>
                    </a:lnTo>
                    <a:lnTo>
                      <a:pt x="4359" y="8045"/>
                    </a:lnTo>
                    <a:lnTo>
                      <a:pt x="4364" y="8125"/>
                    </a:lnTo>
                    <a:lnTo>
                      <a:pt x="4371" y="8210"/>
                    </a:lnTo>
                    <a:lnTo>
                      <a:pt x="4383" y="8300"/>
                    </a:lnTo>
                    <a:lnTo>
                      <a:pt x="4395" y="8395"/>
                    </a:lnTo>
                    <a:lnTo>
                      <a:pt x="4411" y="8492"/>
                    </a:lnTo>
                    <a:lnTo>
                      <a:pt x="4428" y="8595"/>
                    </a:lnTo>
                    <a:lnTo>
                      <a:pt x="4448" y="8702"/>
                    </a:lnTo>
                    <a:lnTo>
                      <a:pt x="4470" y="8812"/>
                    </a:lnTo>
                    <a:lnTo>
                      <a:pt x="4495" y="8926"/>
                    </a:lnTo>
                    <a:lnTo>
                      <a:pt x="4521" y="9042"/>
                    </a:lnTo>
                    <a:lnTo>
                      <a:pt x="4549" y="9160"/>
                    </a:lnTo>
                    <a:lnTo>
                      <a:pt x="4578" y="9281"/>
                    </a:lnTo>
                    <a:lnTo>
                      <a:pt x="4609" y="9404"/>
                    </a:lnTo>
                    <a:lnTo>
                      <a:pt x="4641" y="9528"/>
                    </a:lnTo>
                    <a:lnTo>
                      <a:pt x="4674" y="9654"/>
                    </a:lnTo>
                    <a:lnTo>
                      <a:pt x="4710" y="9782"/>
                    </a:lnTo>
                    <a:lnTo>
                      <a:pt x="4745" y="9911"/>
                    </a:lnTo>
                    <a:lnTo>
                      <a:pt x="4781" y="10039"/>
                    </a:lnTo>
                    <a:lnTo>
                      <a:pt x="4819" y="10168"/>
                    </a:lnTo>
                    <a:lnTo>
                      <a:pt x="4894" y="10427"/>
                    </a:lnTo>
                    <a:lnTo>
                      <a:pt x="4971" y="10682"/>
                    </a:lnTo>
                    <a:lnTo>
                      <a:pt x="5049" y="10934"/>
                    </a:lnTo>
                    <a:lnTo>
                      <a:pt x="5124" y="11179"/>
                    </a:lnTo>
                    <a:lnTo>
                      <a:pt x="5199" y="11415"/>
                    </a:lnTo>
                    <a:lnTo>
                      <a:pt x="5272" y="11639"/>
                    </a:lnTo>
                    <a:lnTo>
                      <a:pt x="5300" y="11724"/>
                    </a:lnTo>
                    <a:lnTo>
                      <a:pt x="5330" y="11811"/>
                    </a:lnTo>
                    <a:lnTo>
                      <a:pt x="5362" y="11899"/>
                    </a:lnTo>
                    <a:lnTo>
                      <a:pt x="5396" y="11988"/>
                    </a:lnTo>
                    <a:lnTo>
                      <a:pt x="5431" y="12079"/>
                    </a:lnTo>
                    <a:lnTo>
                      <a:pt x="5467" y="12170"/>
                    </a:lnTo>
                    <a:lnTo>
                      <a:pt x="5505" y="12263"/>
                    </a:lnTo>
                    <a:lnTo>
                      <a:pt x="5543" y="12356"/>
                    </a:lnTo>
                    <a:lnTo>
                      <a:pt x="5621" y="12544"/>
                    </a:lnTo>
                    <a:lnTo>
                      <a:pt x="5698" y="12732"/>
                    </a:lnTo>
                    <a:lnTo>
                      <a:pt x="5737" y="12827"/>
                    </a:lnTo>
                    <a:lnTo>
                      <a:pt x="5775" y="12922"/>
                    </a:lnTo>
                    <a:lnTo>
                      <a:pt x="5813" y="13016"/>
                    </a:lnTo>
                    <a:lnTo>
                      <a:pt x="5849" y="13109"/>
                    </a:lnTo>
                    <a:lnTo>
                      <a:pt x="5884" y="13203"/>
                    </a:lnTo>
                    <a:lnTo>
                      <a:pt x="5917" y="13295"/>
                    </a:lnTo>
                    <a:lnTo>
                      <a:pt x="5950" y="13386"/>
                    </a:lnTo>
                    <a:lnTo>
                      <a:pt x="5979" y="13477"/>
                    </a:lnTo>
                    <a:lnTo>
                      <a:pt x="6007" y="13566"/>
                    </a:lnTo>
                    <a:lnTo>
                      <a:pt x="6034" y="13655"/>
                    </a:lnTo>
                    <a:lnTo>
                      <a:pt x="6057" y="13742"/>
                    </a:lnTo>
                    <a:lnTo>
                      <a:pt x="6077" y="13827"/>
                    </a:lnTo>
                    <a:lnTo>
                      <a:pt x="6094" y="13910"/>
                    </a:lnTo>
                    <a:lnTo>
                      <a:pt x="6108" y="13991"/>
                    </a:lnTo>
                    <a:lnTo>
                      <a:pt x="6119" y="14071"/>
                    </a:lnTo>
                    <a:lnTo>
                      <a:pt x="6126" y="14149"/>
                    </a:lnTo>
                    <a:lnTo>
                      <a:pt x="6130" y="14224"/>
                    </a:lnTo>
                    <a:lnTo>
                      <a:pt x="6129" y="14297"/>
                    </a:lnTo>
                    <a:lnTo>
                      <a:pt x="6124" y="14367"/>
                    </a:lnTo>
                    <a:lnTo>
                      <a:pt x="6115" y="14434"/>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7" name="Freeform 1251"/>
              <p:cNvSpPr>
                <a:spLocks noChangeAspect="1"/>
              </p:cNvSpPr>
              <p:nvPr/>
            </p:nvSpPr>
            <p:spPr bwMode="auto">
              <a:xfrm>
                <a:off x="4517" y="2198"/>
                <a:ext cx="58" cy="21"/>
              </a:xfrm>
              <a:custGeom>
                <a:avLst/>
                <a:gdLst>
                  <a:gd name="T0" fmla="*/ 0 w 1412"/>
                  <a:gd name="T1" fmla="*/ 0 h 497"/>
                  <a:gd name="T2" fmla="*/ 23 w 1412"/>
                  <a:gd name="T3" fmla="*/ 16 h 497"/>
                  <a:gd name="T4" fmla="*/ 49 w 1412"/>
                  <a:gd name="T5" fmla="*/ 32 h 497"/>
                  <a:gd name="T6" fmla="*/ 78 w 1412"/>
                  <a:gd name="T7" fmla="*/ 47 h 497"/>
                  <a:gd name="T8" fmla="*/ 109 w 1412"/>
                  <a:gd name="T9" fmla="*/ 61 h 497"/>
                  <a:gd name="T10" fmla="*/ 141 w 1412"/>
                  <a:gd name="T11" fmla="*/ 75 h 497"/>
                  <a:gd name="T12" fmla="*/ 177 w 1412"/>
                  <a:gd name="T13" fmla="*/ 88 h 497"/>
                  <a:gd name="T14" fmla="*/ 213 w 1412"/>
                  <a:gd name="T15" fmla="*/ 102 h 497"/>
                  <a:gd name="T16" fmla="*/ 252 w 1412"/>
                  <a:gd name="T17" fmla="*/ 115 h 497"/>
                  <a:gd name="T18" fmla="*/ 293 w 1412"/>
                  <a:gd name="T19" fmla="*/ 127 h 497"/>
                  <a:gd name="T20" fmla="*/ 334 w 1412"/>
                  <a:gd name="T21" fmla="*/ 139 h 497"/>
                  <a:gd name="T22" fmla="*/ 377 w 1412"/>
                  <a:gd name="T23" fmla="*/ 151 h 497"/>
                  <a:gd name="T24" fmla="*/ 423 w 1412"/>
                  <a:gd name="T25" fmla="*/ 163 h 497"/>
                  <a:gd name="T26" fmla="*/ 516 w 1412"/>
                  <a:gd name="T27" fmla="*/ 187 h 497"/>
                  <a:gd name="T28" fmla="*/ 613 w 1412"/>
                  <a:gd name="T29" fmla="*/ 213 h 497"/>
                  <a:gd name="T30" fmla="*/ 712 w 1412"/>
                  <a:gd name="T31" fmla="*/ 238 h 497"/>
                  <a:gd name="T32" fmla="*/ 814 w 1412"/>
                  <a:gd name="T33" fmla="*/ 266 h 497"/>
                  <a:gd name="T34" fmla="*/ 866 w 1412"/>
                  <a:gd name="T35" fmla="*/ 280 h 497"/>
                  <a:gd name="T36" fmla="*/ 917 w 1412"/>
                  <a:gd name="T37" fmla="*/ 295 h 497"/>
                  <a:gd name="T38" fmla="*/ 969 w 1412"/>
                  <a:gd name="T39" fmla="*/ 312 h 497"/>
                  <a:gd name="T40" fmla="*/ 1020 w 1412"/>
                  <a:gd name="T41" fmla="*/ 329 h 497"/>
                  <a:gd name="T42" fmla="*/ 1071 w 1412"/>
                  <a:gd name="T43" fmla="*/ 346 h 497"/>
                  <a:gd name="T44" fmla="*/ 1121 w 1412"/>
                  <a:gd name="T45" fmla="*/ 364 h 497"/>
                  <a:gd name="T46" fmla="*/ 1172 w 1412"/>
                  <a:gd name="T47" fmla="*/ 384 h 497"/>
                  <a:gd name="T48" fmla="*/ 1221 w 1412"/>
                  <a:gd name="T49" fmla="*/ 404 h 497"/>
                  <a:gd name="T50" fmla="*/ 1270 w 1412"/>
                  <a:gd name="T51" fmla="*/ 426 h 497"/>
                  <a:gd name="T52" fmla="*/ 1318 w 1412"/>
                  <a:gd name="T53" fmla="*/ 449 h 497"/>
                  <a:gd name="T54" fmla="*/ 1365 w 1412"/>
                  <a:gd name="T55" fmla="*/ 472 h 497"/>
                  <a:gd name="T56" fmla="*/ 1412 w 1412"/>
                  <a:gd name="T5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2" h="497">
                    <a:moveTo>
                      <a:pt x="0" y="0"/>
                    </a:moveTo>
                    <a:lnTo>
                      <a:pt x="23" y="16"/>
                    </a:lnTo>
                    <a:lnTo>
                      <a:pt x="49" y="32"/>
                    </a:lnTo>
                    <a:lnTo>
                      <a:pt x="78" y="47"/>
                    </a:lnTo>
                    <a:lnTo>
                      <a:pt x="109" y="61"/>
                    </a:lnTo>
                    <a:lnTo>
                      <a:pt x="141" y="75"/>
                    </a:lnTo>
                    <a:lnTo>
                      <a:pt x="177" y="88"/>
                    </a:lnTo>
                    <a:lnTo>
                      <a:pt x="213" y="102"/>
                    </a:lnTo>
                    <a:lnTo>
                      <a:pt x="252" y="115"/>
                    </a:lnTo>
                    <a:lnTo>
                      <a:pt x="293" y="127"/>
                    </a:lnTo>
                    <a:lnTo>
                      <a:pt x="334" y="139"/>
                    </a:lnTo>
                    <a:lnTo>
                      <a:pt x="377" y="151"/>
                    </a:lnTo>
                    <a:lnTo>
                      <a:pt x="423" y="163"/>
                    </a:lnTo>
                    <a:lnTo>
                      <a:pt x="516" y="187"/>
                    </a:lnTo>
                    <a:lnTo>
                      <a:pt x="613" y="213"/>
                    </a:lnTo>
                    <a:lnTo>
                      <a:pt x="712" y="238"/>
                    </a:lnTo>
                    <a:lnTo>
                      <a:pt x="814" y="266"/>
                    </a:lnTo>
                    <a:lnTo>
                      <a:pt x="866" y="280"/>
                    </a:lnTo>
                    <a:lnTo>
                      <a:pt x="917" y="295"/>
                    </a:lnTo>
                    <a:lnTo>
                      <a:pt x="969" y="312"/>
                    </a:lnTo>
                    <a:lnTo>
                      <a:pt x="1020" y="329"/>
                    </a:lnTo>
                    <a:lnTo>
                      <a:pt x="1071" y="346"/>
                    </a:lnTo>
                    <a:lnTo>
                      <a:pt x="1121" y="364"/>
                    </a:lnTo>
                    <a:lnTo>
                      <a:pt x="1172" y="384"/>
                    </a:lnTo>
                    <a:lnTo>
                      <a:pt x="1221" y="404"/>
                    </a:lnTo>
                    <a:lnTo>
                      <a:pt x="1270" y="426"/>
                    </a:lnTo>
                    <a:lnTo>
                      <a:pt x="1318" y="449"/>
                    </a:lnTo>
                    <a:lnTo>
                      <a:pt x="1365" y="472"/>
                    </a:lnTo>
                    <a:lnTo>
                      <a:pt x="1412" y="497"/>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8" name="Freeform 1252"/>
              <p:cNvSpPr>
                <a:spLocks noChangeAspect="1"/>
              </p:cNvSpPr>
              <p:nvPr/>
            </p:nvSpPr>
            <p:spPr bwMode="auto">
              <a:xfrm>
                <a:off x="4514" y="2181"/>
                <a:ext cx="50" cy="23"/>
              </a:xfrm>
              <a:custGeom>
                <a:avLst/>
                <a:gdLst>
                  <a:gd name="T0" fmla="*/ 0 w 1190"/>
                  <a:gd name="T1" fmla="*/ 0 h 540"/>
                  <a:gd name="T2" fmla="*/ 8 w 1190"/>
                  <a:gd name="T3" fmla="*/ 11 h 540"/>
                  <a:gd name="T4" fmla="*/ 19 w 1190"/>
                  <a:gd name="T5" fmla="*/ 20 h 540"/>
                  <a:gd name="T6" fmla="*/ 33 w 1190"/>
                  <a:gd name="T7" fmla="*/ 28 h 540"/>
                  <a:gd name="T8" fmla="*/ 49 w 1190"/>
                  <a:gd name="T9" fmla="*/ 35 h 540"/>
                  <a:gd name="T10" fmla="*/ 68 w 1190"/>
                  <a:gd name="T11" fmla="*/ 41 h 540"/>
                  <a:gd name="T12" fmla="*/ 89 w 1190"/>
                  <a:gd name="T13" fmla="*/ 46 h 540"/>
                  <a:gd name="T14" fmla="*/ 113 w 1190"/>
                  <a:gd name="T15" fmla="*/ 51 h 540"/>
                  <a:gd name="T16" fmla="*/ 139 w 1190"/>
                  <a:gd name="T17" fmla="*/ 55 h 540"/>
                  <a:gd name="T18" fmla="*/ 198 w 1190"/>
                  <a:gd name="T19" fmla="*/ 63 h 540"/>
                  <a:gd name="T20" fmla="*/ 265 w 1190"/>
                  <a:gd name="T21" fmla="*/ 73 h 540"/>
                  <a:gd name="T22" fmla="*/ 300 w 1190"/>
                  <a:gd name="T23" fmla="*/ 78 h 540"/>
                  <a:gd name="T24" fmla="*/ 339 w 1190"/>
                  <a:gd name="T25" fmla="*/ 84 h 540"/>
                  <a:gd name="T26" fmla="*/ 378 w 1190"/>
                  <a:gd name="T27" fmla="*/ 91 h 540"/>
                  <a:gd name="T28" fmla="*/ 418 w 1190"/>
                  <a:gd name="T29" fmla="*/ 99 h 540"/>
                  <a:gd name="T30" fmla="*/ 461 w 1190"/>
                  <a:gd name="T31" fmla="*/ 108 h 540"/>
                  <a:gd name="T32" fmla="*/ 504 w 1190"/>
                  <a:gd name="T33" fmla="*/ 119 h 540"/>
                  <a:gd name="T34" fmla="*/ 548 w 1190"/>
                  <a:gd name="T35" fmla="*/ 132 h 540"/>
                  <a:gd name="T36" fmla="*/ 595 w 1190"/>
                  <a:gd name="T37" fmla="*/ 146 h 540"/>
                  <a:gd name="T38" fmla="*/ 641 w 1190"/>
                  <a:gd name="T39" fmla="*/ 163 h 540"/>
                  <a:gd name="T40" fmla="*/ 689 w 1190"/>
                  <a:gd name="T41" fmla="*/ 183 h 540"/>
                  <a:gd name="T42" fmla="*/ 737 w 1190"/>
                  <a:gd name="T43" fmla="*/ 204 h 540"/>
                  <a:gd name="T44" fmla="*/ 786 w 1190"/>
                  <a:gd name="T45" fmla="*/ 228 h 540"/>
                  <a:gd name="T46" fmla="*/ 835 w 1190"/>
                  <a:gd name="T47" fmla="*/ 255 h 540"/>
                  <a:gd name="T48" fmla="*/ 886 w 1190"/>
                  <a:gd name="T49" fmla="*/ 285 h 540"/>
                  <a:gd name="T50" fmla="*/ 936 w 1190"/>
                  <a:gd name="T51" fmla="*/ 318 h 540"/>
                  <a:gd name="T52" fmla="*/ 986 w 1190"/>
                  <a:gd name="T53" fmla="*/ 355 h 540"/>
                  <a:gd name="T54" fmla="*/ 1037 w 1190"/>
                  <a:gd name="T55" fmla="*/ 396 h 540"/>
                  <a:gd name="T56" fmla="*/ 1088 w 1190"/>
                  <a:gd name="T57" fmla="*/ 439 h 540"/>
                  <a:gd name="T58" fmla="*/ 1139 w 1190"/>
                  <a:gd name="T59" fmla="*/ 487 h 540"/>
                  <a:gd name="T60" fmla="*/ 1190 w 1190"/>
                  <a:gd name="T61"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90" h="540">
                    <a:moveTo>
                      <a:pt x="0" y="0"/>
                    </a:moveTo>
                    <a:lnTo>
                      <a:pt x="8" y="11"/>
                    </a:lnTo>
                    <a:lnTo>
                      <a:pt x="19" y="20"/>
                    </a:lnTo>
                    <a:lnTo>
                      <a:pt x="33" y="28"/>
                    </a:lnTo>
                    <a:lnTo>
                      <a:pt x="49" y="35"/>
                    </a:lnTo>
                    <a:lnTo>
                      <a:pt x="68" y="41"/>
                    </a:lnTo>
                    <a:lnTo>
                      <a:pt x="89" y="46"/>
                    </a:lnTo>
                    <a:lnTo>
                      <a:pt x="113" y="51"/>
                    </a:lnTo>
                    <a:lnTo>
                      <a:pt x="139" y="55"/>
                    </a:lnTo>
                    <a:lnTo>
                      <a:pt x="198" y="63"/>
                    </a:lnTo>
                    <a:lnTo>
                      <a:pt x="265" y="73"/>
                    </a:lnTo>
                    <a:lnTo>
                      <a:pt x="300" y="78"/>
                    </a:lnTo>
                    <a:lnTo>
                      <a:pt x="339" y="84"/>
                    </a:lnTo>
                    <a:lnTo>
                      <a:pt x="378" y="91"/>
                    </a:lnTo>
                    <a:lnTo>
                      <a:pt x="418" y="99"/>
                    </a:lnTo>
                    <a:lnTo>
                      <a:pt x="461" y="108"/>
                    </a:lnTo>
                    <a:lnTo>
                      <a:pt x="504" y="119"/>
                    </a:lnTo>
                    <a:lnTo>
                      <a:pt x="548" y="132"/>
                    </a:lnTo>
                    <a:lnTo>
                      <a:pt x="595" y="146"/>
                    </a:lnTo>
                    <a:lnTo>
                      <a:pt x="641" y="163"/>
                    </a:lnTo>
                    <a:lnTo>
                      <a:pt x="689" y="183"/>
                    </a:lnTo>
                    <a:lnTo>
                      <a:pt x="737" y="204"/>
                    </a:lnTo>
                    <a:lnTo>
                      <a:pt x="786" y="228"/>
                    </a:lnTo>
                    <a:lnTo>
                      <a:pt x="835" y="255"/>
                    </a:lnTo>
                    <a:lnTo>
                      <a:pt x="886" y="285"/>
                    </a:lnTo>
                    <a:lnTo>
                      <a:pt x="936" y="318"/>
                    </a:lnTo>
                    <a:lnTo>
                      <a:pt x="986" y="355"/>
                    </a:lnTo>
                    <a:lnTo>
                      <a:pt x="1037" y="396"/>
                    </a:lnTo>
                    <a:lnTo>
                      <a:pt x="1088" y="439"/>
                    </a:lnTo>
                    <a:lnTo>
                      <a:pt x="1139" y="487"/>
                    </a:lnTo>
                    <a:lnTo>
                      <a:pt x="1190" y="540"/>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59" name="Freeform 1253"/>
              <p:cNvSpPr>
                <a:spLocks noChangeAspect="1"/>
              </p:cNvSpPr>
              <p:nvPr/>
            </p:nvSpPr>
            <p:spPr bwMode="auto">
              <a:xfrm>
                <a:off x="4515" y="2162"/>
                <a:ext cx="275" cy="625"/>
              </a:xfrm>
              <a:custGeom>
                <a:avLst/>
                <a:gdLst>
                  <a:gd name="T0" fmla="*/ 62 w 6585"/>
                  <a:gd name="T1" fmla="*/ 46 h 15002"/>
                  <a:gd name="T2" fmla="*/ 101 w 6585"/>
                  <a:gd name="T3" fmla="*/ 72 h 15002"/>
                  <a:gd name="T4" fmla="*/ 124 w 6585"/>
                  <a:gd name="T5" fmla="*/ 82 h 15002"/>
                  <a:gd name="T6" fmla="*/ 269 w 6585"/>
                  <a:gd name="T7" fmla="*/ 132 h 15002"/>
                  <a:gd name="T8" fmla="*/ 422 w 6585"/>
                  <a:gd name="T9" fmla="*/ 225 h 15002"/>
                  <a:gd name="T10" fmla="*/ 577 w 6585"/>
                  <a:gd name="T11" fmla="*/ 353 h 15002"/>
                  <a:gd name="T12" fmla="*/ 733 w 6585"/>
                  <a:gd name="T13" fmla="*/ 505 h 15002"/>
                  <a:gd name="T14" fmla="*/ 886 w 6585"/>
                  <a:gd name="T15" fmla="*/ 671 h 15002"/>
                  <a:gd name="T16" fmla="*/ 1122 w 6585"/>
                  <a:gd name="T17" fmla="*/ 951 h 15002"/>
                  <a:gd name="T18" fmla="*/ 1322 w 6585"/>
                  <a:gd name="T19" fmla="*/ 1195 h 15002"/>
                  <a:gd name="T20" fmla="*/ 1417 w 6585"/>
                  <a:gd name="T21" fmla="*/ 1303 h 15002"/>
                  <a:gd name="T22" fmla="*/ 1489 w 6585"/>
                  <a:gd name="T23" fmla="*/ 1371 h 15002"/>
                  <a:gd name="T24" fmla="*/ 2028 w 6585"/>
                  <a:gd name="T25" fmla="*/ 1737 h 15002"/>
                  <a:gd name="T26" fmla="*/ 2564 w 6585"/>
                  <a:gd name="T27" fmla="*/ 2100 h 15002"/>
                  <a:gd name="T28" fmla="*/ 2876 w 6585"/>
                  <a:gd name="T29" fmla="*/ 2315 h 15002"/>
                  <a:gd name="T30" fmla="*/ 3046 w 6585"/>
                  <a:gd name="T31" fmla="*/ 2443 h 15002"/>
                  <a:gd name="T32" fmla="*/ 3156 w 6585"/>
                  <a:gd name="T33" fmla="*/ 2538 h 15002"/>
                  <a:gd name="T34" fmla="*/ 3244 w 6585"/>
                  <a:gd name="T35" fmla="*/ 2619 h 15002"/>
                  <a:gd name="T36" fmla="*/ 3327 w 6585"/>
                  <a:gd name="T37" fmla="*/ 2691 h 15002"/>
                  <a:gd name="T38" fmla="*/ 3436 w 6585"/>
                  <a:gd name="T39" fmla="*/ 2802 h 15002"/>
                  <a:gd name="T40" fmla="*/ 3576 w 6585"/>
                  <a:gd name="T41" fmla="*/ 2966 h 15002"/>
                  <a:gd name="T42" fmla="*/ 3736 w 6585"/>
                  <a:gd name="T43" fmla="*/ 3189 h 15002"/>
                  <a:gd name="T44" fmla="*/ 3907 w 6585"/>
                  <a:gd name="T45" fmla="*/ 3471 h 15002"/>
                  <a:gd name="T46" fmla="*/ 4079 w 6585"/>
                  <a:gd name="T47" fmla="*/ 3819 h 15002"/>
                  <a:gd name="T48" fmla="*/ 4243 w 6585"/>
                  <a:gd name="T49" fmla="*/ 4234 h 15002"/>
                  <a:gd name="T50" fmla="*/ 4388 w 6585"/>
                  <a:gd name="T51" fmla="*/ 4721 h 15002"/>
                  <a:gd name="T52" fmla="*/ 4506 w 6585"/>
                  <a:gd name="T53" fmla="*/ 5283 h 15002"/>
                  <a:gd name="T54" fmla="*/ 4601 w 6585"/>
                  <a:gd name="T55" fmla="*/ 6007 h 15002"/>
                  <a:gd name="T56" fmla="*/ 4715 w 6585"/>
                  <a:gd name="T57" fmla="*/ 6926 h 15002"/>
                  <a:gd name="T58" fmla="*/ 4819 w 6585"/>
                  <a:gd name="T59" fmla="*/ 7690 h 15002"/>
                  <a:gd name="T60" fmla="*/ 4887 w 6585"/>
                  <a:gd name="T61" fmla="*/ 8147 h 15002"/>
                  <a:gd name="T62" fmla="*/ 4960 w 6585"/>
                  <a:gd name="T63" fmla="*/ 8605 h 15002"/>
                  <a:gd name="T64" fmla="*/ 5038 w 6585"/>
                  <a:gd name="T65" fmla="*/ 9061 h 15002"/>
                  <a:gd name="T66" fmla="*/ 5123 w 6585"/>
                  <a:gd name="T67" fmla="*/ 9516 h 15002"/>
                  <a:gd name="T68" fmla="*/ 5217 w 6585"/>
                  <a:gd name="T69" fmla="*/ 9969 h 15002"/>
                  <a:gd name="T70" fmla="*/ 5318 w 6585"/>
                  <a:gd name="T71" fmla="*/ 10423 h 15002"/>
                  <a:gd name="T72" fmla="*/ 5387 w 6585"/>
                  <a:gd name="T73" fmla="*/ 10754 h 15002"/>
                  <a:gd name="T74" fmla="*/ 5431 w 6585"/>
                  <a:gd name="T75" fmla="*/ 11022 h 15002"/>
                  <a:gd name="T76" fmla="*/ 5473 w 6585"/>
                  <a:gd name="T77" fmla="*/ 11286 h 15002"/>
                  <a:gd name="T78" fmla="*/ 5523 w 6585"/>
                  <a:gd name="T79" fmla="*/ 11543 h 15002"/>
                  <a:gd name="T80" fmla="*/ 5564 w 6585"/>
                  <a:gd name="T81" fmla="*/ 11712 h 15002"/>
                  <a:gd name="T82" fmla="*/ 5601 w 6585"/>
                  <a:gd name="T83" fmla="*/ 11835 h 15002"/>
                  <a:gd name="T84" fmla="*/ 5644 w 6585"/>
                  <a:gd name="T85" fmla="*/ 11957 h 15002"/>
                  <a:gd name="T86" fmla="*/ 5747 w 6585"/>
                  <a:gd name="T87" fmla="*/ 12220 h 15002"/>
                  <a:gd name="T88" fmla="*/ 5836 w 6585"/>
                  <a:gd name="T89" fmla="*/ 12492 h 15002"/>
                  <a:gd name="T90" fmla="*/ 5919 w 6585"/>
                  <a:gd name="T91" fmla="*/ 12773 h 15002"/>
                  <a:gd name="T92" fmla="*/ 5995 w 6585"/>
                  <a:gd name="T93" fmla="*/ 13059 h 15002"/>
                  <a:gd name="T94" fmla="*/ 6143 w 6585"/>
                  <a:gd name="T95" fmla="*/ 13645 h 15002"/>
                  <a:gd name="T96" fmla="*/ 6248 w 6585"/>
                  <a:gd name="T97" fmla="*/ 14038 h 15002"/>
                  <a:gd name="T98" fmla="*/ 6336 w 6585"/>
                  <a:gd name="T99" fmla="*/ 14331 h 15002"/>
                  <a:gd name="T100" fmla="*/ 6433 w 6585"/>
                  <a:gd name="T101" fmla="*/ 14622 h 15002"/>
                  <a:gd name="T102" fmla="*/ 6544 w 6585"/>
                  <a:gd name="T103" fmla="*/ 14908 h 15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85" h="15002">
                    <a:moveTo>
                      <a:pt x="0" y="0"/>
                    </a:moveTo>
                    <a:lnTo>
                      <a:pt x="31" y="22"/>
                    </a:lnTo>
                    <a:lnTo>
                      <a:pt x="62" y="46"/>
                    </a:lnTo>
                    <a:lnTo>
                      <a:pt x="77" y="57"/>
                    </a:lnTo>
                    <a:lnTo>
                      <a:pt x="93" y="67"/>
                    </a:lnTo>
                    <a:lnTo>
                      <a:pt x="101" y="72"/>
                    </a:lnTo>
                    <a:lnTo>
                      <a:pt x="109" y="76"/>
                    </a:lnTo>
                    <a:lnTo>
                      <a:pt x="117" y="79"/>
                    </a:lnTo>
                    <a:lnTo>
                      <a:pt x="124" y="82"/>
                    </a:lnTo>
                    <a:lnTo>
                      <a:pt x="171" y="93"/>
                    </a:lnTo>
                    <a:lnTo>
                      <a:pt x="220" y="110"/>
                    </a:lnTo>
                    <a:lnTo>
                      <a:pt x="269" y="132"/>
                    </a:lnTo>
                    <a:lnTo>
                      <a:pt x="320" y="158"/>
                    </a:lnTo>
                    <a:lnTo>
                      <a:pt x="370" y="189"/>
                    </a:lnTo>
                    <a:lnTo>
                      <a:pt x="422" y="225"/>
                    </a:lnTo>
                    <a:lnTo>
                      <a:pt x="473" y="264"/>
                    </a:lnTo>
                    <a:lnTo>
                      <a:pt x="526" y="307"/>
                    </a:lnTo>
                    <a:lnTo>
                      <a:pt x="577" y="353"/>
                    </a:lnTo>
                    <a:lnTo>
                      <a:pt x="629" y="401"/>
                    </a:lnTo>
                    <a:lnTo>
                      <a:pt x="682" y="452"/>
                    </a:lnTo>
                    <a:lnTo>
                      <a:pt x="733" y="505"/>
                    </a:lnTo>
                    <a:lnTo>
                      <a:pt x="785" y="560"/>
                    </a:lnTo>
                    <a:lnTo>
                      <a:pt x="835" y="614"/>
                    </a:lnTo>
                    <a:lnTo>
                      <a:pt x="886" y="671"/>
                    </a:lnTo>
                    <a:lnTo>
                      <a:pt x="935" y="727"/>
                    </a:lnTo>
                    <a:lnTo>
                      <a:pt x="1031" y="840"/>
                    </a:lnTo>
                    <a:lnTo>
                      <a:pt x="1122" y="951"/>
                    </a:lnTo>
                    <a:lnTo>
                      <a:pt x="1208" y="1055"/>
                    </a:lnTo>
                    <a:lnTo>
                      <a:pt x="1285" y="1150"/>
                    </a:lnTo>
                    <a:lnTo>
                      <a:pt x="1322" y="1195"/>
                    </a:lnTo>
                    <a:lnTo>
                      <a:pt x="1356" y="1234"/>
                    </a:lnTo>
                    <a:lnTo>
                      <a:pt x="1387" y="1270"/>
                    </a:lnTo>
                    <a:lnTo>
                      <a:pt x="1417" y="1303"/>
                    </a:lnTo>
                    <a:lnTo>
                      <a:pt x="1444" y="1331"/>
                    </a:lnTo>
                    <a:lnTo>
                      <a:pt x="1468" y="1353"/>
                    </a:lnTo>
                    <a:lnTo>
                      <a:pt x="1489" y="1371"/>
                    </a:lnTo>
                    <a:lnTo>
                      <a:pt x="1507" y="1384"/>
                    </a:lnTo>
                    <a:lnTo>
                      <a:pt x="1787" y="1572"/>
                    </a:lnTo>
                    <a:lnTo>
                      <a:pt x="2028" y="1737"/>
                    </a:lnTo>
                    <a:lnTo>
                      <a:pt x="2237" y="1878"/>
                    </a:lnTo>
                    <a:lnTo>
                      <a:pt x="2414" y="1998"/>
                    </a:lnTo>
                    <a:lnTo>
                      <a:pt x="2564" y="2100"/>
                    </a:lnTo>
                    <a:lnTo>
                      <a:pt x="2688" y="2185"/>
                    </a:lnTo>
                    <a:lnTo>
                      <a:pt x="2791" y="2257"/>
                    </a:lnTo>
                    <a:lnTo>
                      <a:pt x="2876" y="2315"/>
                    </a:lnTo>
                    <a:lnTo>
                      <a:pt x="2944" y="2365"/>
                    </a:lnTo>
                    <a:lnTo>
                      <a:pt x="3000" y="2406"/>
                    </a:lnTo>
                    <a:lnTo>
                      <a:pt x="3046" y="2443"/>
                    </a:lnTo>
                    <a:lnTo>
                      <a:pt x="3086" y="2475"/>
                    </a:lnTo>
                    <a:lnTo>
                      <a:pt x="3121" y="2506"/>
                    </a:lnTo>
                    <a:lnTo>
                      <a:pt x="3156" y="2538"/>
                    </a:lnTo>
                    <a:lnTo>
                      <a:pt x="3194" y="2575"/>
                    </a:lnTo>
                    <a:lnTo>
                      <a:pt x="3237" y="2615"/>
                    </a:lnTo>
                    <a:lnTo>
                      <a:pt x="3244" y="2619"/>
                    </a:lnTo>
                    <a:lnTo>
                      <a:pt x="3275" y="2644"/>
                    </a:lnTo>
                    <a:lnTo>
                      <a:pt x="3299" y="2665"/>
                    </a:lnTo>
                    <a:lnTo>
                      <a:pt x="3327" y="2691"/>
                    </a:lnTo>
                    <a:lnTo>
                      <a:pt x="3359" y="2722"/>
                    </a:lnTo>
                    <a:lnTo>
                      <a:pt x="3395" y="2758"/>
                    </a:lnTo>
                    <a:lnTo>
                      <a:pt x="3436" y="2802"/>
                    </a:lnTo>
                    <a:lnTo>
                      <a:pt x="3479" y="2850"/>
                    </a:lnTo>
                    <a:lnTo>
                      <a:pt x="3527" y="2905"/>
                    </a:lnTo>
                    <a:lnTo>
                      <a:pt x="3576" y="2966"/>
                    </a:lnTo>
                    <a:lnTo>
                      <a:pt x="3628" y="3034"/>
                    </a:lnTo>
                    <a:lnTo>
                      <a:pt x="3681" y="3108"/>
                    </a:lnTo>
                    <a:lnTo>
                      <a:pt x="3736" y="3189"/>
                    </a:lnTo>
                    <a:lnTo>
                      <a:pt x="3792" y="3276"/>
                    </a:lnTo>
                    <a:lnTo>
                      <a:pt x="3850" y="3370"/>
                    </a:lnTo>
                    <a:lnTo>
                      <a:pt x="3907" y="3471"/>
                    </a:lnTo>
                    <a:lnTo>
                      <a:pt x="3965" y="3580"/>
                    </a:lnTo>
                    <a:lnTo>
                      <a:pt x="4022" y="3695"/>
                    </a:lnTo>
                    <a:lnTo>
                      <a:pt x="4079" y="3819"/>
                    </a:lnTo>
                    <a:lnTo>
                      <a:pt x="4135" y="3950"/>
                    </a:lnTo>
                    <a:lnTo>
                      <a:pt x="4190" y="4088"/>
                    </a:lnTo>
                    <a:lnTo>
                      <a:pt x="4243" y="4234"/>
                    </a:lnTo>
                    <a:lnTo>
                      <a:pt x="4294" y="4389"/>
                    </a:lnTo>
                    <a:lnTo>
                      <a:pt x="4342" y="4550"/>
                    </a:lnTo>
                    <a:lnTo>
                      <a:pt x="4388" y="4721"/>
                    </a:lnTo>
                    <a:lnTo>
                      <a:pt x="4432" y="4900"/>
                    </a:lnTo>
                    <a:lnTo>
                      <a:pt x="4471" y="5087"/>
                    </a:lnTo>
                    <a:lnTo>
                      <a:pt x="4506" y="5283"/>
                    </a:lnTo>
                    <a:lnTo>
                      <a:pt x="4538" y="5488"/>
                    </a:lnTo>
                    <a:lnTo>
                      <a:pt x="4565" y="5701"/>
                    </a:lnTo>
                    <a:lnTo>
                      <a:pt x="4601" y="6007"/>
                    </a:lnTo>
                    <a:lnTo>
                      <a:pt x="4639" y="6314"/>
                    </a:lnTo>
                    <a:lnTo>
                      <a:pt x="4677" y="6620"/>
                    </a:lnTo>
                    <a:lnTo>
                      <a:pt x="4715" y="6926"/>
                    </a:lnTo>
                    <a:lnTo>
                      <a:pt x="4756" y="7232"/>
                    </a:lnTo>
                    <a:lnTo>
                      <a:pt x="4797" y="7537"/>
                    </a:lnTo>
                    <a:lnTo>
                      <a:pt x="4819" y="7690"/>
                    </a:lnTo>
                    <a:lnTo>
                      <a:pt x="4841" y="7842"/>
                    </a:lnTo>
                    <a:lnTo>
                      <a:pt x="4864" y="7995"/>
                    </a:lnTo>
                    <a:lnTo>
                      <a:pt x="4887" y="8147"/>
                    </a:lnTo>
                    <a:lnTo>
                      <a:pt x="4910" y="8300"/>
                    </a:lnTo>
                    <a:lnTo>
                      <a:pt x="4934" y="8452"/>
                    </a:lnTo>
                    <a:lnTo>
                      <a:pt x="4960" y="8605"/>
                    </a:lnTo>
                    <a:lnTo>
                      <a:pt x="4985" y="8757"/>
                    </a:lnTo>
                    <a:lnTo>
                      <a:pt x="5011" y="8908"/>
                    </a:lnTo>
                    <a:lnTo>
                      <a:pt x="5038" y="9061"/>
                    </a:lnTo>
                    <a:lnTo>
                      <a:pt x="5066" y="9212"/>
                    </a:lnTo>
                    <a:lnTo>
                      <a:pt x="5094" y="9365"/>
                    </a:lnTo>
                    <a:lnTo>
                      <a:pt x="5123" y="9516"/>
                    </a:lnTo>
                    <a:lnTo>
                      <a:pt x="5153" y="9668"/>
                    </a:lnTo>
                    <a:lnTo>
                      <a:pt x="5185" y="9819"/>
                    </a:lnTo>
                    <a:lnTo>
                      <a:pt x="5217" y="9969"/>
                    </a:lnTo>
                    <a:lnTo>
                      <a:pt x="5249" y="10121"/>
                    </a:lnTo>
                    <a:lnTo>
                      <a:pt x="5283" y="10271"/>
                    </a:lnTo>
                    <a:lnTo>
                      <a:pt x="5318" y="10423"/>
                    </a:lnTo>
                    <a:lnTo>
                      <a:pt x="5354" y="10573"/>
                    </a:lnTo>
                    <a:lnTo>
                      <a:pt x="5371" y="10664"/>
                    </a:lnTo>
                    <a:lnTo>
                      <a:pt x="5387" y="10754"/>
                    </a:lnTo>
                    <a:lnTo>
                      <a:pt x="5403" y="10844"/>
                    </a:lnTo>
                    <a:lnTo>
                      <a:pt x="5417" y="10933"/>
                    </a:lnTo>
                    <a:lnTo>
                      <a:pt x="5431" y="11022"/>
                    </a:lnTo>
                    <a:lnTo>
                      <a:pt x="5444" y="11111"/>
                    </a:lnTo>
                    <a:lnTo>
                      <a:pt x="5458" y="11199"/>
                    </a:lnTo>
                    <a:lnTo>
                      <a:pt x="5473" y="11286"/>
                    </a:lnTo>
                    <a:lnTo>
                      <a:pt x="5488" y="11373"/>
                    </a:lnTo>
                    <a:lnTo>
                      <a:pt x="5504" y="11458"/>
                    </a:lnTo>
                    <a:lnTo>
                      <a:pt x="5523" y="11543"/>
                    </a:lnTo>
                    <a:lnTo>
                      <a:pt x="5543" y="11628"/>
                    </a:lnTo>
                    <a:lnTo>
                      <a:pt x="5553" y="11669"/>
                    </a:lnTo>
                    <a:lnTo>
                      <a:pt x="5564" y="11712"/>
                    </a:lnTo>
                    <a:lnTo>
                      <a:pt x="5575" y="11753"/>
                    </a:lnTo>
                    <a:lnTo>
                      <a:pt x="5588" y="11795"/>
                    </a:lnTo>
                    <a:lnTo>
                      <a:pt x="5601" y="11835"/>
                    </a:lnTo>
                    <a:lnTo>
                      <a:pt x="5614" y="11876"/>
                    </a:lnTo>
                    <a:lnTo>
                      <a:pt x="5629" y="11917"/>
                    </a:lnTo>
                    <a:lnTo>
                      <a:pt x="5644" y="11957"/>
                    </a:lnTo>
                    <a:lnTo>
                      <a:pt x="5680" y="12043"/>
                    </a:lnTo>
                    <a:lnTo>
                      <a:pt x="5713" y="12131"/>
                    </a:lnTo>
                    <a:lnTo>
                      <a:pt x="5747" y="12220"/>
                    </a:lnTo>
                    <a:lnTo>
                      <a:pt x="5778" y="12309"/>
                    </a:lnTo>
                    <a:lnTo>
                      <a:pt x="5808" y="12400"/>
                    </a:lnTo>
                    <a:lnTo>
                      <a:pt x="5836" y="12492"/>
                    </a:lnTo>
                    <a:lnTo>
                      <a:pt x="5865" y="12584"/>
                    </a:lnTo>
                    <a:lnTo>
                      <a:pt x="5892" y="12678"/>
                    </a:lnTo>
                    <a:lnTo>
                      <a:pt x="5919" y="12773"/>
                    </a:lnTo>
                    <a:lnTo>
                      <a:pt x="5944" y="12868"/>
                    </a:lnTo>
                    <a:lnTo>
                      <a:pt x="5971" y="12963"/>
                    </a:lnTo>
                    <a:lnTo>
                      <a:pt x="5995" y="13059"/>
                    </a:lnTo>
                    <a:lnTo>
                      <a:pt x="6044" y="13253"/>
                    </a:lnTo>
                    <a:lnTo>
                      <a:pt x="6094" y="13448"/>
                    </a:lnTo>
                    <a:lnTo>
                      <a:pt x="6143" y="13645"/>
                    </a:lnTo>
                    <a:lnTo>
                      <a:pt x="6195" y="13841"/>
                    </a:lnTo>
                    <a:lnTo>
                      <a:pt x="6221" y="13940"/>
                    </a:lnTo>
                    <a:lnTo>
                      <a:pt x="6248" y="14038"/>
                    </a:lnTo>
                    <a:lnTo>
                      <a:pt x="6276" y="14137"/>
                    </a:lnTo>
                    <a:lnTo>
                      <a:pt x="6306" y="14234"/>
                    </a:lnTo>
                    <a:lnTo>
                      <a:pt x="6336" y="14331"/>
                    </a:lnTo>
                    <a:lnTo>
                      <a:pt x="6367" y="14429"/>
                    </a:lnTo>
                    <a:lnTo>
                      <a:pt x="6400" y="14526"/>
                    </a:lnTo>
                    <a:lnTo>
                      <a:pt x="6433" y="14622"/>
                    </a:lnTo>
                    <a:lnTo>
                      <a:pt x="6468" y="14718"/>
                    </a:lnTo>
                    <a:lnTo>
                      <a:pt x="6506" y="14813"/>
                    </a:lnTo>
                    <a:lnTo>
                      <a:pt x="6544" y="14908"/>
                    </a:lnTo>
                    <a:lnTo>
                      <a:pt x="6585" y="15002"/>
                    </a:lnTo>
                  </a:path>
                </a:pathLst>
              </a:custGeom>
              <a:noFill/>
              <a:ln w="7938">
                <a:solidFill>
                  <a:srgbClr val="F6DA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sp>
          <p:nvSpPr>
            <p:cNvPr id="25" name="Rectangle 1254"/>
            <p:cNvSpPr>
              <a:spLocks noChangeAspect="1" noChangeArrowheads="1"/>
            </p:cNvSpPr>
            <p:nvPr/>
          </p:nvSpPr>
          <p:spPr bwMode="auto">
            <a:xfrm rot="-24195037">
              <a:off x="3648" y="3168"/>
              <a:ext cx="31"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6" name="Rectangle 1255"/>
            <p:cNvSpPr>
              <a:spLocks noChangeAspect="1" noChangeArrowheads="1"/>
            </p:cNvSpPr>
            <p:nvPr/>
          </p:nvSpPr>
          <p:spPr bwMode="auto">
            <a:xfrm rot="-24195037">
              <a:off x="3360" y="3072"/>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7" name="Rectangle 1256"/>
            <p:cNvSpPr>
              <a:spLocks noChangeAspect="1" noChangeArrowheads="1"/>
            </p:cNvSpPr>
            <p:nvPr/>
          </p:nvSpPr>
          <p:spPr bwMode="auto">
            <a:xfrm rot="-24195037">
              <a:off x="3888" y="3216"/>
              <a:ext cx="31"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8" name="Rectangle 1257"/>
            <p:cNvSpPr>
              <a:spLocks noChangeAspect="1" noChangeArrowheads="1"/>
            </p:cNvSpPr>
            <p:nvPr/>
          </p:nvSpPr>
          <p:spPr bwMode="auto">
            <a:xfrm rot="-24195037">
              <a:off x="3208" y="3088"/>
              <a:ext cx="31" cy="2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29" name="Rectangle 1258"/>
            <p:cNvSpPr>
              <a:spLocks noChangeAspect="1" noChangeArrowheads="1"/>
            </p:cNvSpPr>
            <p:nvPr/>
          </p:nvSpPr>
          <p:spPr bwMode="auto">
            <a:xfrm rot="-24195037">
              <a:off x="2928" y="2736"/>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0" name="Rectangle 1259"/>
            <p:cNvSpPr>
              <a:spLocks noChangeAspect="1" noChangeArrowheads="1"/>
            </p:cNvSpPr>
            <p:nvPr/>
          </p:nvSpPr>
          <p:spPr bwMode="auto">
            <a:xfrm rot="-24195037">
              <a:off x="2976" y="2832"/>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1" name="Rectangle 1260"/>
            <p:cNvSpPr>
              <a:spLocks noChangeAspect="1" noChangeArrowheads="1"/>
            </p:cNvSpPr>
            <p:nvPr/>
          </p:nvSpPr>
          <p:spPr bwMode="auto">
            <a:xfrm rot="-24195037">
              <a:off x="2928" y="2592"/>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2" name="Rectangle 1261"/>
            <p:cNvSpPr>
              <a:spLocks noChangeAspect="1" noChangeArrowheads="1"/>
            </p:cNvSpPr>
            <p:nvPr/>
          </p:nvSpPr>
          <p:spPr bwMode="auto">
            <a:xfrm rot="-24195037">
              <a:off x="3810" y="2405"/>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3" name="Rectangle 1262"/>
            <p:cNvSpPr>
              <a:spLocks noChangeAspect="1" noChangeArrowheads="1"/>
            </p:cNvSpPr>
            <p:nvPr/>
          </p:nvSpPr>
          <p:spPr bwMode="auto">
            <a:xfrm rot="-24195037">
              <a:off x="3648" y="2640"/>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4" name="Rectangle 1263"/>
            <p:cNvSpPr>
              <a:spLocks noChangeAspect="1" noChangeArrowheads="1"/>
            </p:cNvSpPr>
            <p:nvPr/>
          </p:nvSpPr>
          <p:spPr bwMode="auto">
            <a:xfrm rot="-24195037">
              <a:off x="3271" y="2825"/>
              <a:ext cx="32" cy="2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5" name="Rectangle 1264"/>
            <p:cNvSpPr>
              <a:spLocks noChangeAspect="1" noChangeArrowheads="1"/>
            </p:cNvSpPr>
            <p:nvPr/>
          </p:nvSpPr>
          <p:spPr bwMode="auto">
            <a:xfrm rot="-24195037">
              <a:off x="2448" y="3168"/>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6" name="Rectangle 1265"/>
            <p:cNvSpPr>
              <a:spLocks noChangeAspect="1" noChangeArrowheads="1"/>
            </p:cNvSpPr>
            <p:nvPr/>
          </p:nvSpPr>
          <p:spPr bwMode="auto">
            <a:xfrm rot="-24195037">
              <a:off x="3024" y="2784"/>
              <a:ext cx="32" cy="2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7" name="Rectangle 1266"/>
            <p:cNvSpPr>
              <a:spLocks noChangeAspect="1" noChangeArrowheads="1"/>
            </p:cNvSpPr>
            <p:nvPr/>
          </p:nvSpPr>
          <p:spPr bwMode="auto">
            <a:xfrm rot="-24195037">
              <a:off x="2928" y="2832"/>
              <a:ext cx="32" cy="27"/>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8" name="Rectangle 1267"/>
            <p:cNvSpPr>
              <a:spLocks noChangeAspect="1" noChangeArrowheads="1"/>
            </p:cNvSpPr>
            <p:nvPr/>
          </p:nvSpPr>
          <p:spPr bwMode="auto">
            <a:xfrm rot="-24195037">
              <a:off x="3024" y="2976"/>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39" name="Rectangle 1268"/>
            <p:cNvSpPr>
              <a:spLocks noChangeAspect="1" noChangeArrowheads="1"/>
            </p:cNvSpPr>
            <p:nvPr/>
          </p:nvSpPr>
          <p:spPr bwMode="auto">
            <a:xfrm rot="-24195037">
              <a:off x="3936" y="2784"/>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0" name="Rectangle 1269"/>
            <p:cNvSpPr>
              <a:spLocks noChangeAspect="1" noChangeArrowheads="1"/>
            </p:cNvSpPr>
            <p:nvPr/>
          </p:nvSpPr>
          <p:spPr bwMode="auto">
            <a:xfrm rot="-24195037">
              <a:off x="2736" y="3072"/>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1" name="Rectangle 1270"/>
            <p:cNvSpPr>
              <a:spLocks noChangeAspect="1" noChangeArrowheads="1"/>
            </p:cNvSpPr>
            <p:nvPr/>
          </p:nvSpPr>
          <p:spPr bwMode="auto">
            <a:xfrm rot="-24195037">
              <a:off x="3600" y="2592"/>
              <a:ext cx="32" cy="26"/>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grpSp>
      <p:sp>
        <p:nvSpPr>
          <p:cNvPr id="262" name="Line 1271"/>
          <p:cNvSpPr>
            <a:spLocks noChangeShapeType="1"/>
          </p:cNvSpPr>
          <p:nvPr/>
        </p:nvSpPr>
        <p:spPr bwMode="auto">
          <a:xfrm rot="19747597">
            <a:off x="3375893" y="4538663"/>
            <a:ext cx="406004" cy="808435"/>
          </a:xfrm>
          <a:prstGeom prst="line">
            <a:avLst/>
          </a:prstGeom>
          <a:noFill/>
          <a:ln w="28575">
            <a:solidFill>
              <a:srgbClr val="CC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63" name="Rectangle 1272"/>
          <p:cNvSpPr>
            <a:spLocks noChangeArrowheads="1"/>
          </p:cNvSpPr>
          <p:nvPr/>
        </p:nvSpPr>
        <p:spPr bwMode="auto">
          <a:xfrm>
            <a:off x="2804393" y="5291138"/>
            <a:ext cx="4400550" cy="504825"/>
          </a:xfrm>
          <a:prstGeom prst="rect">
            <a:avLst/>
          </a:prstGeom>
          <a:solidFill>
            <a:srgbClr val="B2B2B2">
              <a:alpha val="50000"/>
            </a:srgbClr>
          </a:solidFill>
          <a:ln w="1905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212725">
              <a:spcBef>
                <a:spcPct val="0"/>
              </a:spcBef>
              <a:tabLst>
                <a:tab pos="2195513" algn="l"/>
              </a:tabLst>
              <a:defRPr sz="2400">
                <a:solidFill>
                  <a:schemeClr val="tx1"/>
                </a:solidFill>
                <a:latin typeface="Arial" pitchFamily="34" charset="0"/>
              </a:defRPr>
            </a:lvl1pPr>
            <a:lvl2pPr marL="1336675" defTabSz="212725">
              <a:spcBef>
                <a:spcPct val="0"/>
              </a:spcBef>
              <a:tabLst>
                <a:tab pos="2195513" algn="l"/>
              </a:tabLst>
              <a:defRPr sz="2400">
                <a:solidFill>
                  <a:schemeClr val="tx1"/>
                </a:solidFill>
                <a:latin typeface="Arial" pitchFamily="34" charset="0"/>
              </a:defRPr>
            </a:lvl2pPr>
            <a:lvl3pPr marL="1527175" defTabSz="212725">
              <a:spcBef>
                <a:spcPct val="0"/>
              </a:spcBef>
              <a:tabLst>
                <a:tab pos="2195513" algn="l"/>
              </a:tabLst>
              <a:defRPr sz="2400">
                <a:solidFill>
                  <a:schemeClr val="tx1"/>
                </a:solidFill>
                <a:latin typeface="Arial" pitchFamily="34" charset="0"/>
              </a:defRPr>
            </a:lvl3pPr>
            <a:lvl4pPr marL="1717675" defTabSz="212725">
              <a:spcBef>
                <a:spcPct val="0"/>
              </a:spcBef>
              <a:tabLst>
                <a:tab pos="2195513" algn="l"/>
              </a:tabLst>
              <a:defRPr sz="2400">
                <a:solidFill>
                  <a:schemeClr val="tx1"/>
                </a:solidFill>
                <a:latin typeface="Arial" pitchFamily="34" charset="0"/>
              </a:defRPr>
            </a:lvl4pPr>
            <a:lvl5pPr marL="1908175" defTabSz="212725">
              <a:spcBef>
                <a:spcPct val="0"/>
              </a:spcBef>
              <a:tabLst>
                <a:tab pos="2195513" algn="l"/>
              </a:tabLst>
              <a:defRPr sz="2400">
                <a:solidFill>
                  <a:schemeClr val="tx1"/>
                </a:solidFill>
                <a:latin typeface="Arial" pitchFamily="34" charset="0"/>
              </a:defRPr>
            </a:lvl5pPr>
            <a:lvl6pPr marL="2365375" defTabSz="212725" fontAlgn="base">
              <a:spcBef>
                <a:spcPct val="0"/>
              </a:spcBef>
              <a:spcAft>
                <a:spcPct val="0"/>
              </a:spcAft>
              <a:tabLst>
                <a:tab pos="2195513" algn="l"/>
              </a:tabLst>
              <a:defRPr sz="2400">
                <a:solidFill>
                  <a:schemeClr val="tx1"/>
                </a:solidFill>
                <a:latin typeface="Arial" pitchFamily="34" charset="0"/>
              </a:defRPr>
            </a:lvl6pPr>
            <a:lvl7pPr marL="2822575" defTabSz="212725" fontAlgn="base">
              <a:spcBef>
                <a:spcPct val="0"/>
              </a:spcBef>
              <a:spcAft>
                <a:spcPct val="0"/>
              </a:spcAft>
              <a:tabLst>
                <a:tab pos="2195513" algn="l"/>
              </a:tabLst>
              <a:defRPr sz="2400">
                <a:solidFill>
                  <a:schemeClr val="tx1"/>
                </a:solidFill>
                <a:latin typeface="Arial" pitchFamily="34" charset="0"/>
              </a:defRPr>
            </a:lvl7pPr>
            <a:lvl8pPr marL="3279775" defTabSz="212725" fontAlgn="base">
              <a:spcBef>
                <a:spcPct val="0"/>
              </a:spcBef>
              <a:spcAft>
                <a:spcPct val="0"/>
              </a:spcAft>
              <a:tabLst>
                <a:tab pos="2195513" algn="l"/>
              </a:tabLst>
              <a:defRPr sz="2400">
                <a:solidFill>
                  <a:schemeClr val="tx1"/>
                </a:solidFill>
                <a:latin typeface="Arial" pitchFamily="34" charset="0"/>
              </a:defRPr>
            </a:lvl8pPr>
            <a:lvl9pPr marL="3736975" defTabSz="212725" fontAlgn="base">
              <a:spcBef>
                <a:spcPct val="0"/>
              </a:spcBef>
              <a:spcAft>
                <a:spcPct val="0"/>
              </a:spcAft>
              <a:tabLst>
                <a:tab pos="2195513" algn="l"/>
              </a:tabLst>
              <a:defRPr sz="2400">
                <a:solidFill>
                  <a:schemeClr val="tx1"/>
                </a:solidFill>
                <a:latin typeface="Arial" pitchFamily="34" charset="0"/>
              </a:defRPr>
            </a:lvl9pPr>
          </a:lstStyle>
          <a:p>
            <a:pPr eaLnBrk="0" hangingPunct="0">
              <a:buSzTx/>
              <a:buFontTx/>
              <a:buNone/>
            </a:pPr>
            <a:r>
              <a:rPr lang="en-GB" altLang="en-US" sz="1350" b="1" i="1">
                <a:solidFill>
                  <a:srgbClr val="000099"/>
                </a:solidFill>
              </a:rPr>
              <a:t>SHM system:</a:t>
            </a:r>
            <a:r>
              <a:rPr lang="en-GB" altLang="en-US" sz="1350" b="1">
                <a:solidFill>
                  <a:srgbClr val="000099"/>
                </a:solidFill>
              </a:rPr>
              <a:t> monitoring of airframe and evaluation of the follow up maintenance actions</a:t>
            </a:r>
          </a:p>
        </p:txBody>
      </p:sp>
      <p:pic>
        <p:nvPicPr>
          <p:cNvPr id="264" name="Picture 5" descr="C:\DOKUME~1\ts2180\LOKALE~1\Temp\npo00014b.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56" y="3224213"/>
            <a:ext cx="1289447" cy="2057400"/>
          </a:xfrm>
          <a:prstGeom prst="rect">
            <a:avLst/>
          </a:prstGeom>
          <a:solidFill>
            <a:schemeClr val="tx2"/>
          </a:solidFill>
          <a:ln w="19050">
            <a:solidFill>
              <a:srgbClr val="0000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5" name="Rectangle 1274"/>
          <p:cNvSpPr>
            <a:spLocks noChangeArrowheads="1"/>
          </p:cNvSpPr>
          <p:nvPr/>
        </p:nvSpPr>
        <p:spPr bwMode="auto">
          <a:xfrm>
            <a:off x="2118594" y="3224213"/>
            <a:ext cx="4356497" cy="457200"/>
          </a:xfrm>
          <a:prstGeom prst="rect">
            <a:avLst/>
          </a:prstGeom>
          <a:solidFill>
            <a:srgbClr val="B2B2B2">
              <a:alpha val="50000"/>
            </a:srgbClr>
          </a:solidFill>
          <a:ln w="19050">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212725">
              <a:spcBef>
                <a:spcPct val="0"/>
              </a:spcBef>
              <a:tabLst>
                <a:tab pos="2195513" algn="l"/>
              </a:tabLst>
              <a:defRPr sz="2400">
                <a:solidFill>
                  <a:schemeClr val="tx1"/>
                </a:solidFill>
                <a:latin typeface="Arial" pitchFamily="34" charset="0"/>
              </a:defRPr>
            </a:lvl1pPr>
            <a:lvl2pPr marL="1336675" defTabSz="212725">
              <a:spcBef>
                <a:spcPct val="0"/>
              </a:spcBef>
              <a:tabLst>
                <a:tab pos="2195513" algn="l"/>
              </a:tabLst>
              <a:defRPr sz="2400">
                <a:solidFill>
                  <a:schemeClr val="tx1"/>
                </a:solidFill>
                <a:latin typeface="Arial" pitchFamily="34" charset="0"/>
              </a:defRPr>
            </a:lvl2pPr>
            <a:lvl3pPr marL="1527175" defTabSz="212725">
              <a:spcBef>
                <a:spcPct val="0"/>
              </a:spcBef>
              <a:tabLst>
                <a:tab pos="2195513" algn="l"/>
              </a:tabLst>
              <a:defRPr sz="2400">
                <a:solidFill>
                  <a:schemeClr val="tx1"/>
                </a:solidFill>
                <a:latin typeface="Arial" pitchFamily="34" charset="0"/>
              </a:defRPr>
            </a:lvl3pPr>
            <a:lvl4pPr marL="1717675" defTabSz="212725">
              <a:spcBef>
                <a:spcPct val="0"/>
              </a:spcBef>
              <a:tabLst>
                <a:tab pos="2195513" algn="l"/>
              </a:tabLst>
              <a:defRPr sz="2400">
                <a:solidFill>
                  <a:schemeClr val="tx1"/>
                </a:solidFill>
                <a:latin typeface="Arial" pitchFamily="34" charset="0"/>
              </a:defRPr>
            </a:lvl4pPr>
            <a:lvl5pPr marL="1908175" defTabSz="212725">
              <a:spcBef>
                <a:spcPct val="0"/>
              </a:spcBef>
              <a:tabLst>
                <a:tab pos="2195513" algn="l"/>
              </a:tabLst>
              <a:defRPr sz="2400">
                <a:solidFill>
                  <a:schemeClr val="tx1"/>
                </a:solidFill>
                <a:latin typeface="Arial" pitchFamily="34" charset="0"/>
              </a:defRPr>
            </a:lvl5pPr>
            <a:lvl6pPr marL="2365375" defTabSz="212725" fontAlgn="base">
              <a:spcBef>
                <a:spcPct val="0"/>
              </a:spcBef>
              <a:spcAft>
                <a:spcPct val="0"/>
              </a:spcAft>
              <a:tabLst>
                <a:tab pos="2195513" algn="l"/>
              </a:tabLst>
              <a:defRPr sz="2400">
                <a:solidFill>
                  <a:schemeClr val="tx1"/>
                </a:solidFill>
                <a:latin typeface="Arial" pitchFamily="34" charset="0"/>
              </a:defRPr>
            </a:lvl6pPr>
            <a:lvl7pPr marL="2822575" defTabSz="212725" fontAlgn="base">
              <a:spcBef>
                <a:spcPct val="0"/>
              </a:spcBef>
              <a:spcAft>
                <a:spcPct val="0"/>
              </a:spcAft>
              <a:tabLst>
                <a:tab pos="2195513" algn="l"/>
              </a:tabLst>
              <a:defRPr sz="2400">
                <a:solidFill>
                  <a:schemeClr val="tx1"/>
                </a:solidFill>
                <a:latin typeface="Arial" pitchFamily="34" charset="0"/>
              </a:defRPr>
            </a:lvl7pPr>
            <a:lvl8pPr marL="3279775" defTabSz="212725" fontAlgn="base">
              <a:spcBef>
                <a:spcPct val="0"/>
              </a:spcBef>
              <a:spcAft>
                <a:spcPct val="0"/>
              </a:spcAft>
              <a:tabLst>
                <a:tab pos="2195513" algn="l"/>
              </a:tabLst>
              <a:defRPr sz="2400">
                <a:solidFill>
                  <a:schemeClr val="tx1"/>
                </a:solidFill>
                <a:latin typeface="Arial" pitchFamily="34" charset="0"/>
              </a:defRPr>
            </a:lvl8pPr>
            <a:lvl9pPr marL="3736975" defTabSz="212725" fontAlgn="base">
              <a:spcBef>
                <a:spcPct val="0"/>
              </a:spcBef>
              <a:spcAft>
                <a:spcPct val="0"/>
              </a:spcAft>
              <a:tabLst>
                <a:tab pos="2195513" algn="l"/>
              </a:tabLst>
              <a:defRPr sz="2400">
                <a:solidFill>
                  <a:schemeClr val="tx1"/>
                </a:solidFill>
                <a:latin typeface="Arial" pitchFamily="34" charset="0"/>
              </a:defRPr>
            </a:lvl9pPr>
          </a:lstStyle>
          <a:p>
            <a:pPr eaLnBrk="0" hangingPunct="0">
              <a:buSzTx/>
              <a:buFontTx/>
              <a:buNone/>
            </a:pPr>
            <a:r>
              <a:rPr lang="en-GB" altLang="en-US" sz="1350" b="1" i="1">
                <a:solidFill>
                  <a:srgbClr val="000099"/>
                </a:solidFill>
              </a:rPr>
              <a:t>Human nervous system</a:t>
            </a:r>
            <a:r>
              <a:rPr lang="en-GB" altLang="en-US" sz="1350" b="1">
                <a:solidFill>
                  <a:srgbClr val="000099"/>
                </a:solidFill>
              </a:rPr>
              <a:t>: detection of intensity and location of pain and doctor visit judgement </a:t>
            </a:r>
          </a:p>
        </p:txBody>
      </p:sp>
      <p:sp>
        <p:nvSpPr>
          <p:cNvPr id="266" name="Text Box 1275"/>
          <p:cNvSpPr txBox="1">
            <a:spLocks noChangeArrowheads="1"/>
          </p:cNvSpPr>
          <p:nvPr/>
        </p:nvSpPr>
        <p:spPr bwMode="auto">
          <a:xfrm>
            <a:off x="2290043" y="4538663"/>
            <a:ext cx="1156086" cy="323165"/>
          </a:xfrm>
          <a:prstGeom prst="rect">
            <a:avLst/>
          </a:prstGeom>
          <a:solidFill>
            <a:srgbClr val="CC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SzTx/>
              <a:buFontTx/>
              <a:buNone/>
            </a:pPr>
            <a:r>
              <a:rPr lang="de-DE" altLang="en-US" sz="1500" b="1" dirty="0">
                <a:solidFill>
                  <a:schemeClr val="bg1"/>
                </a:solidFill>
                <a:latin typeface="Arial" panose="020B0604020202020204" pitchFamily="34" charset="0"/>
                <a:cs typeface="Arial" panose="020B0604020202020204" pitchFamily="34" charset="0"/>
              </a:rPr>
              <a:t>Evaluation</a:t>
            </a:r>
          </a:p>
        </p:txBody>
      </p:sp>
      <p:sp>
        <p:nvSpPr>
          <p:cNvPr id="267" name="Line 1276"/>
          <p:cNvSpPr>
            <a:spLocks noChangeShapeType="1"/>
          </p:cNvSpPr>
          <p:nvPr/>
        </p:nvSpPr>
        <p:spPr bwMode="auto">
          <a:xfrm rot="21553446" flipH="1" flipV="1">
            <a:off x="1433984" y="3339704"/>
            <a:ext cx="1143000" cy="1200150"/>
          </a:xfrm>
          <a:prstGeom prst="line">
            <a:avLst/>
          </a:prstGeom>
          <a:noFill/>
          <a:ln w="28575">
            <a:solidFill>
              <a:srgbClr val="CC66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8500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Global Approach</a:t>
            </a:r>
          </a:p>
        </p:txBody>
      </p:sp>
      <p:pic>
        <p:nvPicPr>
          <p:cNvPr id="4" name="Picture 2" descr="Flab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2016907"/>
            <a:ext cx="410408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155156" y="2016907"/>
            <a:ext cx="4238625" cy="134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2100" indent="-292100" algn="l">
              <a:spcBef>
                <a:spcPct val="0"/>
              </a:spcBef>
              <a:defRPr sz="2400">
                <a:solidFill>
                  <a:schemeClr val="tx1"/>
                </a:solidFill>
                <a:latin typeface="Arial" panose="020B0604020202020204" pitchFamily="34" charset="0"/>
              </a:defRPr>
            </a:lvl1pPr>
            <a:lvl2pPr marL="482600" algn="l">
              <a:spcBef>
                <a:spcPct val="0"/>
              </a:spcBef>
              <a:defRPr sz="2400">
                <a:solidFill>
                  <a:schemeClr val="tx1"/>
                </a:solidFill>
                <a:latin typeface="Arial" panose="020B0604020202020204" pitchFamily="34" charset="0"/>
              </a:defRPr>
            </a:lvl2pPr>
            <a:lvl3pPr algn="l">
              <a:spcBef>
                <a:spcPct val="0"/>
              </a:spcBef>
              <a:defRPr sz="2400">
                <a:solidFill>
                  <a:schemeClr val="tx1"/>
                </a:solidFill>
                <a:latin typeface="Arial" panose="020B0604020202020204" pitchFamily="34" charset="0"/>
              </a:defRPr>
            </a:lvl3pPr>
            <a:lvl4pPr algn="l">
              <a:spcBef>
                <a:spcPct val="0"/>
              </a:spcBef>
              <a:defRPr sz="2400">
                <a:solidFill>
                  <a:schemeClr val="tx1"/>
                </a:solidFill>
                <a:latin typeface="Arial" panose="020B0604020202020204" pitchFamily="34" charset="0"/>
              </a:defRPr>
            </a:lvl4pPr>
            <a:lvl5pPr algn="l">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lnSpc>
                <a:spcPct val="115000"/>
              </a:lnSpc>
              <a:buSzPct val="120000"/>
              <a:buFontTx/>
              <a:buBlip>
                <a:blip r:embed="rId4"/>
              </a:buBlip>
            </a:pPr>
            <a:r>
              <a:rPr lang="en-AU" altLang="de-DE" sz="1200" dirty="0">
                <a:solidFill>
                  <a:schemeClr val="bg1"/>
                </a:solidFill>
                <a:cs typeface="Arial" panose="020B0604020202020204" pitchFamily="34" charset="0"/>
              </a:rPr>
              <a:t>Use of real-time diagnostics </a:t>
            </a:r>
            <a:r>
              <a:rPr lang="en-AU" altLang="de-DE" sz="1050" dirty="0">
                <a:solidFill>
                  <a:schemeClr val="bg1"/>
                </a:solidFill>
                <a:cs typeface="Arial" panose="020B0604020202020204" pitchFamily="34" charset="0"/>
              </a:rPr>
              <a:t>(On-Condition maintenance)</a:t>
            </a:r>
          </a:p>
          <a:p>
            <a:pPr>
              <a:lnSpc>
                <a:spcPct val="115000"/>
              </a:lnSpc>
              <a:buSzPct val="120000"/>
              <a:buFontTx/>
              <a:buBlip>
                <a:blip r:embed="rId4"/>
              </a:buBlip>
            </a:pPr>
            <a:r>
              <a:rPr lang="en-AU" altLang="de-DE" sz="1200" dirty="0">
                <a:solidFill>
                  <a:schemeClr val="bg1"/>
                </a:solidFill>
                <a:cs typeface="Arial" panose="020B0604020202020204" pitchFamily="34" charset="0"/>
              </a:rPr>
              <a:t>Prognostics will avoid unnecessary unscheduled maintenance </a:t>
            </a:r>
          </a:p>
          <a:p>
            <a:pPr>
              <a:lnSpc>
                <a:spcPct val="115000"/>
              </a:lnSpc>
              <a:buSzPct val="120000"/>
              <a:buFontTx/>
              <a:buBlip>
                <a:blip r:embed="rId4"/>
              </a:buBlip>
            </a:pPr>
            <a:r>
              <a:rPr lang="en-AU" altLang="de-DE" sz="1200" dirty="0">
                <a:solidFill>
                  <a:schemeClr val="bg1"/>
                </a:solidFill>
                <a:cs typeface="Arial" panose="020B0604020202020204" pitchFamily="34" charset="0"/>
              </a:rPr>
              <a:t>No physical access required</a:t>
            </a:r>
          </a:p>
          <a:p>
            <a:pPr>
              <a:lnSpc>
                <a:spcPct val="115000"/>
              </a:lnSpc>
              <a:buSzPct val="120000"/>
              <a:buFontTx/>
              <a:buBlip>
                <a:blip r:embed="rId4"/>
              </a:buBlip>
            </a:pPr>
            <a:r>
              <a:rPr lang="en-AU" altLang="de-DE" sz="1200" dirty="0">
                <a:solidFill>
                  <a:schemeClr val="bg1"/>
                </a:solidFill>
                <a:cs typeface="Arial" panose="020B0604020202020204" pitchFamily="34" charset="0"/>
              </a:rPr>
              <a:t>Shorter inspection time</a:t>
            </a:r>
          </a:p>
          <a:p>
            <a:pPr>
              <a:lnSpc>
                <a:spcPct val="115000"/>
              </a:lnSpc>
              <a:buSzPct val="120000"/>
              <a:buFontTx/>
              <a:buBlip>
                <a:blip r:embed="rId4"/>
              </a:buBlip>
            </a:pPr>
            <a:endParaRPr lang="en-AU" altLang="de-DE" sz="1200" dirty="0">
              <a:solidFill>
                <a:schemeClr val="bg1"/>
              </a:solidFill>
              <a:cs typeface="Arial" panose="020B0604020202020204" pitchFamily="34" charset="0"/>
            </a:endParaRPr>
          </a:p>
        </p:txBody>
      </p:sp>
      <p:sp>
        <p:nvSpPr>
          <p:cNvPr id="6" name="Text Box 5"/>
          <p:cNvSpPr txBox="1">
            <a:spLocks noChangeArrowheads="1"/>
          </p:cNvSpPr>
          <p:nvPr/>
        </p:nvSpPr>
        <p:spPr bwMode="auto">
          <a:xfrm>
            <a:off x="1128713" y="5311366"/>
            <a:ext cx="5886450" cy="34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500" tIns="35100" rIns="67500" bIns="35100">
            <a:spAutoFit/>
          </a:bodyPr>
          <a:lstStyle>
            <a:lvl1pPr marL="285750" indent="-285750" algn="l">
              <a:spcBef>
                <a:spcPct val="0"/>
              </a:spcBef>
              <a:defRPr sz="2400">
                <a:solidFill>
                  <a:schemeClr val="tx1"/>
                </a:solidFill>
                <a:latin typeface="Arial" panose="020B0604020202020204" pitchFamily="34" charset="0"/>
              </a:defRPr>
            </a:lvl1pPr>
            <a:lvl2pPr marL="762000" algn="l">
              <a:spcBef>
                <a:spcPct val="0"/>
              </a:spcBef>
              <a:defRPr sz="2400">
                <a:solidFill>
                  <a:schemeClr val="tx1"/>
                </a:solidFill>
                <a:latin typeface="Arial" panose="020B0604020202020204" pitchFamily="34" charset="0"/>
              </a:defRPr>
            </a:lvl2pPr>
            <a:lvl3pPr marL="952500" algn="l">
              <a:spcBef>
                <a:spcPct val="0"/>
              </a:spcBef>
              <a:defRPr sz="2400">
                <a:solidFill>
                  <a:schemeClr val="tx1"/>
                </a:solidFill>
                <a:latin typeface="Arial" panose="020B0604020202020204" pitchFamily="34" charset="0"/>
              </a:defRPr>
            </a:lvl3pPr>
            <a:lvl4pPr algn="l">
              <a:spcBef>
                <a:spcPct val="0"/>
              </a:spcBef>
              <a:defRPr sz="2400">
                <a:solidFill>
                  <a:schemeClr val="tx1"/>
                </a:solidFill>
                <a:latin typeface="Arial" panose="020B0604020202020204" pitchFamily="34" charset="0"/>
              </a:defRPr>
            </a:lvl4pPr>
            <a:lvl5pPr algn="l">
              <a:spcBef>
                <a:spcPct val="0"/>
              </a:spcBef>
              <a:defRPr sz="2400">
                <a:solidFill>
                  <a:schemeClr val="tx1"/>
                </a:solidFill>
                <a:latin typeface="Arial" panose="020B0604020202020204" pitchFamily="34" charset="0"/>
              </a:defRPr>
            </a:lvl5pPr>
            <a:lvl6pPr fontAlgn="base">
              <a:spcBef>
                <a:spcPct val="0"/>
              </a:spcBef>
              <a:spcAft>
                <a:spcPct val="0"/>
              </a:spcAft>
              <a:defRPr sz="2400">
                <a:solidFill>
                  <a:schemeClr val="tx1"/>
                </a:solidFill>
                <a:latin typeface="Arial" panose="020B0604020202020204" pitchFamily="34" charset="0"/>
              </a:defRPr>
            </a:lvl6pPr>
            <a:lvl7pPr fontAlgn="base">
              <a:spcBef>
                <a:spcPct val="0"/>
              </a:spcBef>
              <a:spcAft>
                <a:spcPct val="0"/>
              </a:spcAft>
              <a:defRPr sz="2400">
                <a:solidFill>
                  <a:schemeClr val="tx1"/>
                </a:solidFill>
                <a:latin typeface="Arial" panose="020B0604020202020204" pitchFamily="34" charset="0"/>
              </a:defRPr>
            </a:lvl7pPr>
            <a:lvl8pPr fontAlgn="base">
              <a:spcBef>
                <a:spcPct val="0"/>
              </a:spcBef>
              <a:spcAft>
                <a:spcPct val="0"/>
              </a:spcAft>
              <a:defRPr sz="2400">
                <a:solidFill>
                  <a:schemeClr val="tx1"/>
                </a:solidFill>
                <a:latin typeface="Arial" panose="020B0604020202020204" pitchFamily="34" charset="0"/>
              </a:defRPr>
            </a:lvl8pPr>
            <a:lvl9pPr fontAlgn="base">
              <a:spcBef>
                <a:spcPct val="0"/>
              </a:spcBef>
              <a:spcAft>
                <a:spcPct val="0"/>
              </a:spcAft>
              <a:defRPr sz="2400">
                <a:solidFill>
                  <a:schemeClr val="tx1"/>
                </a:solidFill>
                <a:latin typeface="Arial" panose="020B0604020202020204" pitchFamily="34" charset="0"/>
              </a:defRPr>
            </a:lvl9pPr>
          </a:lstStyle>
          <a:p>
            <a:pPr>
              <a:lnSpc>
                <a:spcPct val="100000"/>
              </a:lnSpc>
              <a:spcBef>
                <a:spcPct val="30000"/>
              </a:spcBef>
              <a:buSzPct val="120000"/>
              <a:buFontTx/>
              <a:buBlip>
                <a:blip r:embed="rId4"/>
              </a:buBlip>
            </a:pPr>
            <a:r>
              <a:rPr lang="en-US" altLang="de-DE" sz="1800"/>
              <a:t>Less scheduled and unscheduled maintenance</a:t>
            </a:r>
          </a:p>
        </p:txBody>
      </p:sp>
      <p:sp>
        <p:nvSpPr>
          <p:cNvPr id="7" name="Line 6"/>
          <p:cNvSpPr>
            <a:spLocks noChangeShapeType="1"/>
          </p:cNvSpPr>
          <p:nvPr/>
        </p:nvSpPr>
        <p:spPr bwMode="auto">
          <a:xfrm flipV="1">
            <a:off x="1733550" y="2251460"/>
            <a:ext cx="182166" cy="0"/>
          </a:xfrm>
          <a:prstGeom prst="line">
            <a:avLst/>
          </a:prstGeom>
          <a:noFill/>
          <a:ln w="254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8" name="Line 7"/>
          <p:cNvSpPr>
            <a:spLocks noChangeShapeType="1"/>
          </p:cNvSpPr>
          <p:nvPr/>
        </p:nvSpPr>
        <p:spPr bwMode="auto">
          <a:xfrm flipH="1" flipV="1">
            <a:off x="1504950" y="2016907"/>
            <a:ext cx="410766" cy="234553"/>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9" name="Line 8"/>
          <p:cNvSpPr>
            <a:spLocks noChangeShapeType="1"/>
          </p:cNvSpPr>
          <p:nvPr/>
        </p:nvSpPr>
        <p:spPr bwMode="auto">
          <a:xfrm>
            <a:off x="1733550" y="2251459"/>
            <a:ext cx="320279" cy="157163"/>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pic>
        <p:nvPicPr>
          <p:cNvPr id="10" name="Picture 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8307" y="2408622"/>
            <a:ext cx="275035" cy="31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Object 10"/>
          <p:cNvGraphicFramePr>
            <a:graphicFrameLocks noChangeAspect="1"/>
          </p:cNvGraphicFramePr>
          <p:nvPr>
            <p:extLst>
              <p:ext uri="{D42A27DB-BD31-4B8C-83A1-F6EECF244321}">
                <p14:modId xmlns:p14="http://schemas.microsoft.com/office/powerpoint/2010/main" val="1909095791"/>
              </p:ext>
            </p:extLst>
          </p:nvPr>
        </p:nvGraphicFramePr>
        <p:xfrm>
          <a:off x="1962150" y="2422910"/>
          <a:ext cx="504825" cy="198835"/>
        </p:xfrm>
        <a:graphic>
          <a:graphicData uri="http://schemas.openxmlformats.org/presentationml/2006/ole">
            <mc:AlternateContent xmlns:mc="http://schemas.openxmlformats.org/markup-compatibility/2006">
              <mc:Choice xmlns:v="urn:schemas-microsoft-com:vml" Requires="v">
                <p:oleObj spid="_x0000_s5174" name="Clip" r:id="rId6" imgW="5281200" imgH="2430000" progId="MS_ClipArt_Gallery.5">
                  <p:embed/>
                </p:oleObj>
              </mc:Choice>
              <mc:Fallback>
                <p:oleObj name="Clip" r:id="rId6" imgW="5281200" imgH="2430000" progId="MS_ClipArt_Gallery.5">
                  <p:embed/>
                  <p:pic>
                    <p:nvPicPr>
                      <p:cNvPr id="0" name=""/>
                      <p:cNvPicPr>
                        <a:picLocks noChangeAspect="1" noChangeArrowheads="1"/>
                      </p:cNvPicPr>
                      <p:nvPr/>
                    </p:nvPicPr>
                    <p:blipFill>
                      <a:blip r:embed="rId7">
                        <a:lum contrast="-20000"/>
                        <a:extLst>
                          <a:ext uri="{28A0092B-C50C-407E-A947-70E740481C1C}">
                            <a14:useLocalDpi xmlns:a14="http://schemas.microsoft.com/office/drawing/2010/main" val="0"/>
                          </a:ext>
                        </a:extLst>
                      </a:blip>
                      <a:srcRect/>
                      <a:stretch>
                        <a:fillRect/>
                      </a:stretch>
                    </p:blipFill>
                    <p:spPr bwMode="auto">
                      <a:xfrm>
                        <a:off x="1962150" y="2422910"/>
                        <a:ext cx="504825" cy="198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a:spLocks noChangeArrowheads="1"/>
          </p:cNvSpPr>
          <p:nvPr/>
        </p:nvSpPr>
        <p:spPr bwMode="auto">
          <a:xfrm>
            <a:off x="696517" y="2719376"/>
            <a:ext cx="206017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AU" altLang="de-DE" sz="1050" i="1"/>
              <a:t>A structural status communication</a:t>
            </a:r>
          </a:p>
        </p:txBody>
      </p:sp>
      <p:sp>
        <p:nvSpPr>
          <p:cNvPr id="13" name="Line 12"/>
          <p:cNvSpPr>
            <a:spLocks noChangeShapeType="1"/>
          </p:cNvSpPr>
          <p:nvPr/>
        </p:nvSpPr>
        <p:spPr bwMode="auto">
          <a:xfrm flipV="1">
            <a:off x="1412081" y="2464582"/>
            <a:ext cx="182166" cy="0"/>
          </a:xfrm>
          <a:prstGeom prst="line">
            <a:avLst/>
          </a:prstGeom>
          <a:noFill/>
          <a:ln w="25400">
            <a:solidFill>
              <a:srgbClr val="6666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14" name="Line 13"/>
          <p:cNvSpPr>
            <a:spLocks noChangeShapeType="1"/>
          </p:cNvSpPr>
          <p:nvPr/>
        </p:nvSpPr>
        <p:spPr bwMode="auto">
          <a:xfrm flipH="1" flipV="1">
            <a:off x="1182292" y="2230028"/>
            <a:ext cx="411956" cy="234554"/>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15" name="Line 14"/>
          <p:cNvSpPr>
            <a:spLocks noChangeShapeType="1"/>
          </p:cNvSpPr>
          <p:nvPr/>
        </p:nvSpPr>
        <p:spPr bwMode="auto">
          <a:xfrm>
            <a:off x="1412081" y="2464582"/>
            <a:ext cx="320279" cy="157163"/>
          </a:xfrm>
          <a:prstGeom prst="line">
            <a:avLst/>
          </a:prstGeom>
          <a:noFill/>
          <a:ln w="254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57" name="Freeform 57"/>
          <p:cNvSpPr>
            <a:spLocks noEditPoints="1"/>
          </p:cNvSpPr>
          <p:nvPr/>
        </p:nvSpPr>
        <p:spPr bwMode="auto">
          <a:xfrm>
            <a:off x="659607" y="4981564"/>
            <a:ext cx="2193131" cy="39290"/>
          </a:xfrm>
          <a:custGeom>
            <a:avLst/>
            <a:gdLst>
              <a:gd name="T0" fmla="*/ 0 w 2435"/>
              <a:gd name="T1" fmla="*/ 14 h 38"/>
              <a:gd name="T2" fmla="*/ 2404 w 2435"/>
              <a:gd name="T3" fmla="*/ 14 h 38"/>
              <a:gd name="T4" fmla="*/ 2404 w 2435"/>
              <a:gd name="T5" fmla="*/ 23 h 38"/>
              <a:gd name="T6" fmla="*/ 0 w 2435"/>
              <a:gd name="T7" fmla="*/ 23 h 38"/>
              <a:gd name="T8" fmla="*/ 0 w 2435"/>
              <a:gd name="T9" fmla="*/ 14 h 38"/>
              <a:gd name="T10" fmla="*/ 2397 w 2435"/>
              <a:gd name="T11" fmla="*/ 0 h 38"/>
              <a:gd name="T12" fmla="*/ 2435 w 2435"/>
              <a:gd name="T13" fmla="*/ 19 h 38"/>
              <a:gd name="T14" fmla="*/ 2397 w 2435"/>
              <a:gd name="T15" fmla="*/ 38 h 38"/>
              <a:gd name="T16" fmla="*/ 2397 w 2435"/>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5" h="38">
                <a:moveTo>
                  <a:pt x="0" y="14"/>
                </a:moveTo>
                <a:lnTo>
                  <a:pt x="2404" y="14"/>
                </a:lnTo>
                <a:lnTo>
                  <a:pt x="2404" y="23"/>
                </a:lnTo>
                <a:lnTo>
                  <a:pt x="0" y="23"/>
                </a:lnTo>
                <a:lnTo>
                  <a:pt x="0" y="14"/>
                </a:lnTo>
                <a:close/>
                <a:moveTo>
                  <a:pt x="2397" y="0"/>
                </a:moveTo>
                <a:lnTo>
                  <a:pt x="2435" y="19"/>
                </a:lnTo>
                <a:lnTo>
                  <a:pt x="2397" y="38"/>
                </a:lnTo>
                <a:lnTo>
                  <a:pt x="2397" y="0"/>
                </a:lnTo>
                <a:close/>
              </a:path>
            </a:pathLst>
          </a:custGeom>
          <a:solidFill>
            <a:srgbClr val="000000"/>
          </a:solidFill>
          <a:ln w="1588" cap="flat">
            <a:solidFill>
              <a:srgbClr val="000000"/>
            </a:solidFill>
            <a:prstDash val="solid"/>
            <a:bevel/>
            <a:headEnd/>
            <a:tailEnd/>
          </a:ln>
        </p:spPr>
        <p:txBody>
          <a:bodyPr/>
          <a:lstStyle/>
          <a:p>
            <a:endParaRPr lang="en-US" sz="1350"/>
          </a:p>
        </p:txBody>
      </p:sp>
      <p:sp>
        <p:nvSpPr>
          <p:cNvPr id="58" name="Freeform 58"/>
          <p:cNvSpPr>
            <a:spLocks noEditPoints="1"/>
          </p:cNvSpPr>
          <p:nvPr/>
        </p:nvSpPr>
        <p:spPr bwMode="auto">
          <a:xfrm>
            <a:off x="648891" y="3284922"/>
            <a:ext cx="33338" cy="1709738"/>
          </a:xfrm>
          <a:custGeom>
            <a:avLst/>
            <a:gdLst>
              <a:gd name="T0" fmla="*/ 14 w 38"/>
              <a:gd name="T1" fmla="*/ 1677 h 1677"/>
              <a:gd name="T2" fmla="*/ 14 w 38"/>
              <a:gd name="T3" fmla="*/ 32 h 1677"/>
              <a:gd name="T4" fmla="*/ 24 w 38"/>
              <a:gd name="T5" fmla="*/ 32 h 1677"/>
              <a:gd name="T6" fmla="*/ 24 w 38"/>
              <a:gd name="T7" fmla="*/ 1677 h 1677"/>
              <a:gd name="T8" fmla="*/ 14 w 38"/>
              <a:gd name="T9" fmla="*/ 1677 h 1677"/>
              <a:gd name="T10" fmla="*/ 0 w 38"/>
              <a:gd name="T11" fmla="*/ 38 h 1677"/>
              <a:gd name="T12" fmla="*/ 19 w 38"/>
              <a:gd name="T13" fmla="*/ 0 h 1677"/>
              <a:gd name="T14" fmla="*/ 38 w 38"/>
              <a:gd name="T15" fmla="*/ 38 h 1677"/>
              <a:gd name="T16" fmla="*/ 0 w 38"/>
              <a:gd name="T17" fmla="*/ 38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677">
                <a:moveTo>
                  <a:pt x="14" y="1677"/>
                </a:moveTo>
                <a:lnTo>
                  <a:pt x="14" y="32"/>
                </a:lnTo>
                <a:lnTo>
                  <a:pt x="24" y="32"/>
                </a:lnTo>
                <a:lnTo>
                  <a:pt x="24" y="1677"/>
                </a:lnTo>
                <a:lnTo>
                  <a:pt x="14" y="1677"/>
                </a:lnTo>
                <a:close/>
                <a:moveTo>
                  <a:pt x="0" y="38"/>
                </a:moveTo>
                <a:lnTo>
                  <a:pt x="19" y="0"/>
                </a:lnTo>
                <a:lnTo>
                  <a:pt x="38" y="38"/>
                </a:lnTo>
                <a:lnTo>
                  <a:pt x="0" y="38"/>
                </a:lnTo>
                <a:close/>
              </a:path>
            </a:pathLst>
          </a:custGeom>
          <a:solidFill>
            <a:srgbClr val="000000"/>
          </a:solidFill>
          <a:ln w="1588" cap="flat">
            <a:solidFill>
              <a:srgbClr val="000000"/>
            </a:solidFill>
            <a:prstDash val="solid"/>
            <a:bevel/>
            <a:headEnd/>
            <a:tailEnd/>
          </a:ln>
        </p:spPr>
        <p:txBody>
          <a:bodyPr/>
          <a:lstStyle/>
          <a:p>
            <a:endParaRPr lang="en-US" sz="1350"/>
          </a:p>
        </p:txBody>
      </p:sp>
      <p:grpSp>
        <p:nvGrpSpPr>
          <p:cNvPr id="59" name="Group 59"/>
          <p:cNvGrpSpPr>
            <a:grpSpLocks/>
          </p:cNvGrpSpPr>
          <p:nvPr/>
        </p:nvGrpSpPr>
        <p:grpSpPr bwMode="auto">
          <a:xfrm>
            <a:off x="670323" y="3465898"/>
            <a:ext cx="2026444" cy="1527572"/>
            <a:chOff x="2781" y="902"/>
            <a:chExt cx="2250" cy="1498"/>
          </a:xfrm>
        </p:grpSpPr>
        <p:sp>
          <p:nvSpPr>
            <p:cNvPr id="60" name="Freeform 60"/>
            <p:cNvSpPr>
              <a:spLocks/>
            </p:cNvSpPr>
            <p:nvPr/>
          </p:nvSpPr>
          <p:spPr bwMode="auto">
            <a:xfrm>
              <a:off x="2781" y="902"/>
              <a:ext cx="2250" cy="1498"/>
            </a:xfrm>
            <a:custGeom>
              <a:avLst/>
              <a:gdLst>
                <a:gd name="T0" fmla="*/ 0 w 2250"/>
                <a:gd name="T1" fmla="*/ 540 h 1498"/>
                <a:gd name="T2" fmla="*/ 2250 w 2250"/>
                <a:gd name="T3" fmla="*/ 1498 h 1498"/>
                <a:gd name="T4" fmla="*/ 2250 w 2250"/>
                <a:gd name="T5" fmla="*/ 1334 h 1498"/>
                <a:gd name="T6" fmla="*/ 0 w 2250"/>
                <a:gd name="T7" fmla="*/ 0 h 1498"/>
                <a:gd name="T8" fmla="*/ 0 w 2250"/>
                <a:gd name="T9" fmla="*/ 540 h 1498"/>
              </a:gdLst>
              <a:ahLst/>
              <a:cxnLst>
                <a:cxn ang="0">
                  <a:pos x="T0" y="T1"/>
                </a:cxn>
                <a:cxn ang="0">
                  <a:pos x="T2" y="T3"/>
                </a:cxn>
                <a:cxn ang="0">
                  <a:pos x="T4" y="T5"/>
                </a:cxn>
                <a:cxn ang="0">
                  <a:pos x="T6" y="T7"/>
                </a:cxn>
                <a:cxn ang="0">
                  <a:pos x="T8" y="T9"/>
                </a:cxn>
              </a:cxnLst>
              <a:rect l="0" t="0" r="r" b="b"/>
              <a:pathLst>
                <a:path w="2250" h="1498">
                  <a:moveTo>
                    <a:pt x="0" y="540"/>
                  </a:moveTo>
                  <a:lnTo>
                    <a:pt x="2250" y="1498"/>
                  </a:lnTo>
                  <a:lnTo>
                    <a:pt x="2250" y="1334"/>
                  </a:lnTo>
                  <a:lnTo>
                    <a:pt x="0" y="0"/>
                  </a:lnTo>
                  <a:lnTo>
                    <a:pt x="0" y="540"/>
                  </a:lnTo>
                  <a:close/>
                </a:path>
              </a:pathLst>
            </a:custGeom>
            <a:solidFill>
              <a:srgbClr val="3366FF">
                <a:alpha val="600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1" name="Freeform 61"/>
            <p:cNvSpPr>
              <a:spLocks/>
            </p:cNvSpPr>
            <p:nvPr/>
          </p:nvSpPr>
          <p:spPr bwMode="auto">
            <a:xfrm>
              <a:off x="2781" y="902"/>
              <a:ext cx="2250" cy="1498"/>
            </a:xfrm>
            <a:custGeom>
              <a:avLst/>
              <a:gdLst>
                <a:gd name="T0" fmla="*/ 0 w 2250"/>
                <a:gd name="T1" fmla="*/ 540 h 1498"/>
                <a:gd name="T2" fmla="*/ 2250 w 2250"/>
                <a:gd name="T3" fmla="*/ 1498 h 1498"/>
                <a:gd name="T4" fmla="*/ 2250 w 2250"/>
                <a:gd name="T5" fmla="*/ 1334 h 1498"/>
                <a:gd name="T6" fmla="*/ 0 w 2250"/>
                <a:gd name="T7" fmla="*/ 0 h 1498"/>
                <a:gd name="T8" fmla="*/ 0 w 2250"/>
                <a:gd name="T9" fmla="*/ 540 h 1498"/>
              </a:gdLst>
              <a:ahLst/>
              <a:cxnLst>
                <a:cxn ang="0">
                  <a:pos x="T0" y="T1"/>
                </a:cxn>
                <a:cxn ang="0">
                  <a:pos x="T2" y="T3"/>
                </a:cxn>
                <a:cxn ang="0">
                  <a:pos x="T4" y="T5"/>
                </a:cxn>
                <a:cxn ang="0">
                  <a:pos x="T6" y="T7"/>
                </a:cxn>
                <a:cxn ang="0">
                  <a:pos x="T8" y="T9"/>
                </a:cxn>
              </a:cxnLst>
              <a:rect l="0" t="0" r="r" b="b"/>
              <a:pathLst>
                <a:path w="2250" h="1498">
                  <a:moveTo>
                    <a:pt x="0" y="540"/>
                  </a:moveTo>
                  <a:lnTo>
                    <a:pt x="2250" y="1498"/>
                  </a:lnTo>
                  <a:lnTo>
                    <a:pt x="2250" y="1334"/>
                  </a:lnTo>
                  <a:lnTo>
                    <a:pt x="0" y="0"/>
                  </a:lnTo>
                  <a:lnTo>
                    <a:pt x="0" y="540"/>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nvGrpSpPr>
          <p:cNvPr id="62" name="Group 62"/>
          <p:cNvGrpSpPr>
            <a:grpSpLocks/>
          </p:cNvGrpSpPr>
          <p:nvPr/>
        </p:nvGrpSpPr>
        <p:grpSpPr bwMode="auto">
          <a:xfrm>
            <a:off x="664369" y="3367075"/>
            <a:ext cx="2032397" cy="1452563"/>
            <a:chOff x="2775" y="805"/>
            <a:chExt cx="2256" cy="1425"/>
          </a:xfrm>
        </p:grpSpPr>
        <p:sp>
          <p:nvSpPr>
            <p:cNvPr id="63" name="Freeform 63"/>
            <p:cNvSpPr>
              <a:spLocks/>
            </p:cNvSpPr>
            <p:nvPr/>
          </p:nvSpPr>
          <p:spPr bwMode="auto">
            <a:xfrm>
              <a:off x="2775" y="805"/>
              <a:ext cx="2256" cy="1425"/>
            </a:xfrm>
            <a:custGeom>
              <a:avLst/>
              <a:gdLst>
                <a:gd name="T0" fmla="*/ 6 w 2256"/>
                <a:gd name="T1" fmla="*/ 91 h 1425"/>
                <a:gd name="T2" fmla="*/ 2256 w 2256"/>
                <a:gd name="T3" fmla="*/ 1425 h 1425"/>
                <a:gd name="T4" fmla="*/ 2256 w 2256"/>
                <a:gd name="T5" fmla="*/ 882 h 1425"/>
                <a:gd name="T6" fmla="*/ 0 w 2256"/>
                <a:gd name="T7" fmla="*/ 0 h 1425"/>
                <a:gd name="T8" fmla="*/ 6 w 2256"/>
                <a:gd name="T9" fmla="*/ 91 h 1425"/>
              </a:gdLst>
              <a:ahLst/>
              <a:cxnLst>
                <a:cxn ang="0">
                  <a:pos x="T0" y="T1"/>
                </a:cxn>
                <a:cxn ang="0">
                  <a:pos x="T2" y="T3"/>
                </a:cxn>
                <a:cxn ang="0">
                  <a:pos x="T4" y="T5"/>
                </a:cxn>
                <a:cxn ang="0">
                  <a:pos x="T6" y="T7"/>
                </a:cxn>
                <a:cxn ang="0">
                  <a:pos x="T8" y="T9"/>
                </a:cxn>
              </a:cxnLst>
              <a:rect l="0" t="0" r="r" b="b"/>
              <a:pathLst>
                <a:path w="2256" h="1425">
                  <a:moveTo>
                    <a:pt x="6" y="91"/>
                  </a:moveTo>
                  <a:lnTo>
                    <a:pt x="2256" y="1425"/>
                  </a:lnTo>
                  <a:lnTo>
                    <a:pt x="2256" y="882"/>
                  </a:lnTo>
                  <a:lnTo>
                    <a:pt x="0" y="0"/>
                  </a:lnTo>
                  <a:lnTo>
                    <a:pt x="6" y="9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64" name="Freeform 64"/>
            <p:cNvSpPr>
              <a:spLocks/>
            </p:cNvSpPr>
            <p:nvPr/>
          </p:nvSpPr>
          <p:spPr bwMode="auto">
            <a:xfrm>
              <a:off x="2775" y="805"/>
              <a:ext cx="2256" cy="1425"/>
            </a:xfrm>
            <a:custGeom>
              <a:avLst/>
              <a:gdLst>
                <a:gd name="T0" fmla="*/ 6 w 2256"/>
                <a:gd name="T1" fmla="*/ 91 h 1425"/>
                <a:gd name="T2" fmla="*/ 2256 w 2256"/>
                <a:gd name="T3" fmla="*/ 1425 h 1425"/>
                <a:gd name="T4" fmla="*/ 2256 w 2256"/>
                <a:gd name="T5" fmla="*/ 882 h 1425"/>
                <a:gd name="T6" fmla="*/ 0 w 2256"/>
                <a:gd name="T7" fmla="*/ 0 h 1425"/>
                <a:gd name="T8" fmla="*/ 6 w 2256"/>
                <a:gd name="T9" fmla="*/ 91 h 1425"/>
              </a:gdLst>
              <a:ahLst/>
              <a:cxnLst>
                <a:cxn ang="0">
                  <a:pos x="T0" y="T1"/>
                </a:cxn>
                <a:cxn ang="0">
                  <a:pos x="T2" y="T3"/>
                </a:cxn>
                <a:cxn ang="0">
                  <a:pos x="T4" y="T5"/>
                </a:cxn>
                <a:cxn ang="0">
                  <a:pos x="T6" y="T7"/>
                </a:cxn>
                <a:cxn ang="0">
                  <a:pos x="T8" y="T9"/>
                </a:cxn>
              </a:cxnLst>
              <a:rect l="0" t="0" r="r" b="b"/>
              <a:pathLst>
                <a:path w="2256" h="1425">
                  <a:moveTo>
                    <a:pt x="6" y="91"/>
                  </a:moveTo>
                  <a:lnTo>
                    <a:pt x="2256" y="1425"/>
                  </a:lnTo>
                  <a:lnTo>
                    <a:pt x="2256" y="882"/>
                  </a:lnTo>
                  <a:lnTo>
                    <a:pt x="0" y="0"/>
                  </a:lnTo>
                  <a:lnTo>
                    <a:pt x="6" y="91"/>
                  </a:lnTo>
                  <a:close/>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sp>
        <p:nvSpPr>
          <p:cNvPr id="65" name="Freeform 65"/>
          <p:cNvSpPr>
            <a:spLocks noEditPoints="1"/>
          </p:cNvSpPr>
          <p:nvPr/>
        </p:nvSpPr>
        <p:spPr bwMode="auto">
          <a:xfrm>
            <a:off x="676276" y="3355170"/>
            <a:ext cx="2031206" cy="5953"/>
          </a:xfrm>
          <a:custGeom>
            <a:avLst/>
            <a:gdLst>
              <a:gd name="T0" fmla="*/ 0 w 2256"/>
              <a:gd name="T1" fmla="*/ 0 h 6"/>
              <a:gd name="T2" fmla="*/ 70 w 2256"/>
              <a:gd name="T3" fmla="*/ 0 h 6"/>
              <a:gd name="T4" fmla="*/ 95 w 2256"/>
              <a:gd name="T5" fmla="*/ 0 h 6"/>
              <a:gd name="T6" fmla="*/ 120 w 2256"/>
              <a:gd name="T7" fmla="*/ 0 h 6"/>
              <a:gd name="T8" fmla="*/ 190 w 2256"/>
              <a:gd name="T9" fmla="*/ 0 h 6"/>
              <a:gd name="T10" fmla="*/ 215 w 2256"/>
              <a:gd name="T11" fmla="*/ 0 h 6"/>
              <a:gd name="T12" fmla="*/ 240 w 2256"/>
              <a:gd name="T13" fmla="*/ 0 h 6"/>
              <a:gd name="T14" fmla="*/ 310 w 2256"/>
              <a:gd name="T15" fmla="*/ 0 h 6"/>
              <a:gd name="T16" fmla="*/ 335 w 2256"/>
              <a:gd name="T17" fmla="*/ 0 h 6"/>
              <a:gd name="T18" fmla="*/ 360 w 2256"/>
              <a:gd name="T19" fmla="*/ 0 h 6"/>
              <a:gd name="T20" fmla="*/ 430 w 2256"/>
              <a:gd name="T21" fmla="*/ 0 h 6"/>
              <a:gd name="T22" fmla="*/ 455 w 2256"/>
              <a:gd name="T23" fmla="*/ 0 h 6"/>
              <a:gd name="T24" fmla="*/ 480 w 2256"/>
              <a:gd name="T25" fmla="*/ 0 h 6"/>
              <a:gd name="T26" fmla="*/ 550 w 2256"/>
              <a:gd name="T27" fmla="*/ 0 h 6"/>
              <a:gd name="T28" fmla="*/ 575 w 2256"/>
              <a:gd name="T29" fmla="*/ 0 h 6"/>
              <a:gd name="T30" fmla="*/ 600 w 2256"/>
              <a:gd name="T31" fmla="*/ 0 h 6"/>
              <a:gd name="T32" fmla="*/ 670 w 2256"/>
              <a:gd name="T33" fmla="*/ 0 h 6"/>
              <a:gd name="T34" fmla="*/ 695 w 2256"/>
              <a:gd name="T35" fmla="*/ 0 h 6"/>
              <a:gd name="T36" fmla="*/ 720 w 2256"/>
              <a:gd name="T37" fmla="*/ 0 h 6"/>
              <a:gd name="T38" fmla="*/ 790 w 2256"/>
              <a:gd name="T39" fmla="*/ 0 h 6"/>
              <a:gd name="T40" fmla="*/ 815 w 2256"/>
              <a:gd name="T41" fmla="*/ 0 h 6"/>
              <a:gd name="T42" fmla="*/ 840 w 2256"/>
              <a:gd name="T43" fmla="*/ 0 h 6"/>
              <a:gd name="T44" fmla="*/ 910 w 2256"/>
              <a:gd name="T45" fmla="*/ 0 h 6"/>
              <a:gd name="T46" fmla="*/ 935 w 2256"/>
              <a:gd name="T47" fmla="*/ 0 h 6"/>
              <a:gd name="T48" fmla="*/ 960 w 2256"/>
              <a:gd name="T49" fmla="*/ 0 h 6"/>
              <a:gd name="T50" fmla="*/ 1030 w 2256"/>
              <a:gd name="T51" fmla="*/ 0 h 6"/>
              <a:gd name="T52" fmla="*/ 1055 w 2256"/>
              <a:gd name="T53" fmla="*/ 0 h 6"/>
              <a:gd name="T54" fmla="*/ 1080 w 2256"/>
              <a:gd name="T55" fmla="*/ 0 h 6"/>
              <a:gd name="T56" fmla="*/ 1150 w 2256"/>
              <a:gd name="T57" fmla="*/ 0 h 6"/>
              <a:gd name="T58" fmla="*/ 1175 w 2256"/>
              <a:gd name="T59" fmla="*/ 0 h 6"/>
              <a:gd name="T60" fmla="*/ 1200 w 2256"/>
              <a:gd name="T61" fmla="*/ 0 h 6"/>
              <a:gd name="T62" fmla="*/ 1270 w 2256"/>
              <a:gd name="T63" fmla="*/ 0 h 6"/>
              <a:gd name="T64" fmla="*/ 1295 w 2256"/>
              <a:gd name="T65" fmla="*/ 0 h 6"/>
              <a:gd name="T66" fmla="*/ 1320 w 2256"/>
              <a:gd name="T67" fmla="*/ 0 h 6"/>
              <a:gd name="T68" fmla="*/ 1390 w 2256"/>
              <a:gd name="T69" fmla="*/ 0 h 6"/>
              <a:gd name="T70" fmla="*/ 1415 w 2256"/>
              <a:gd name="T71" fmla="*/ 0 h 6"/>
              <a:gd name="T72" fmla="*/ 1440 w 2256"/>
              <a:gd name="T73" fmla="*/ 0 h 6"/>
              <a:gd name="T74" fmla="*/ 1510 w 2256"/>
              <a:gd name="T75" fmla="*/ 0 h 6"/>
              <a:gd name="T76" fmla="*/ 1535 w 2256"/>
              <a:gd name="T77" fmla="*/ 0 h 6"/>
              <a:gd name="T78" fmla="*/ 1560 w 2256"/>
              <a:gd name="T79" fmla="*/ 0 h 6"/>
              <a:gd name="T80" fmla="*/ 1630 w 2256"/>
              <a:gd name="T81" fmla="*/ 0 h 6"/>
              <a:gd name="T82" fmla="*/ 1655 w 2256"/>
              <a:gd name="T83" fmla="*/ 0 h 6"/>
              <a:gd name="T84" fmla="*/ 1680 w 2256"/>
              <a:gd name="T85" fmla="*/ 0 h 6"/>
              <a:gd name="T86" fmla="*/ 1750 w 2256"/>
              <a:gd name="T87" fmla="*/ 0 h 6"/>
              <a:gd name="T88" fmla="*/ 1775 w 2256"/>
              <a:gd name="T89" fmla="*/ 0 h 6"/>
              <a:gd name="T90" fmla="*/ 1800 w 2256"/>
              <a:gd name="T91" fmla="*/ 0 h 6"/>
              <a:gd name="T92" fmla="*/ 1870 w 2256"/>
              <a:gd name="T93" fmla="*/ 0 h 6"/>
              <a:gd name="T94" fmla="*/ 1895 w 2256"/>
              <a:gd name="T95" fmla="*/ 0 h 6"/>
              <a:gd name="T96" fmla="*/ 1920 w 2256"/>
              <a:gd name="T97" fmla="*/ 0 h 6"/>
              <a:gd name="T98" fmla="*/ 1990 w 2256"/>
              <a:gd name="T99" fmla="*/ 0 h 6"/>
              <a:gd name="T100" fmla="*/ 2015 w 2256"/>
              <a:gd name="T101" fmla="*/ 0 h 6"/>
              <a:gd name="T102" fmla="*/ 2040 w 2256"/>
              <a:gd name="T103" fmla="*/ 0 h 6"/>
              <a:gd name="T104" fmla="*/ 2110 w 2256"/>
              <a:gd name="T105" fmla="*/ 0 h 6"/>
              <a:gd name="T106" fmla="*/ 2135 w 2256"/>
              <a:gd name="T107" fmla="*/ 0 h 6"/>
              <a:gd name="T108" fmla="*/ 2160 w 2256"/>
              <a:gd name="T109" fmla="*/ 0 h 6"/>
              <a:gd name="T110" fmla="*/ 2230 w 2256"/>
              <a:gd name="T111" fmla="*/ 0 h 6"/>
              <a:gd name="T112" fmla="*/ 2255 w 2256"/>
              <a:gd name="T11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56" h="6">
                <a:moveTo>
                  <a:pt x="0" y="0"/>
                </a:moveTo>
                <a:lnTo>
                  <a:pt x="51" y="0"/>
                </a:lnTo>
                <a:lnTo>
                  <a:pt x="51" y="6"/>
                </a:lnTo>
                <a:lnTo>
                  <a:pt x="0" y="6"/>
                </a:lnTo>
                <a:lnTo>
                  <a:pt x="0" y="0"/>
                </a:lnTo>
                <a:close/>
                <a:moveTo>
                  <a:pt x="70" y="0"/>
                </a:moveTo>
                <a:lnTo>
                  <a:pt x="76" y="0"/>
                </a:lnTo>
                <a:lnTo>
                  <a:pt x="76" y="6"/>
                </a:lnTo>
                <a:lnTo>
                  <a:pt x="70" y="6"/>
                </a:lnTo>
                <a:lnTo>
                  <a:pt x="70" y="0"/>
                </a:lnTo>
                <a:close/>
                <a:moveTo>
                  <a:pt x="95" y="0"/>
                </a:moveTo>
                <a:lnTo>
                  <a:pt x="102" y="0"/>
                </a:lnTo>
                <a:lnTo>
                  <a:pt x="102" y="6"/>
                </a:lnTo>
                <a:lnTo>
                  <a:pt x="95" y="6"/>
                </a:lnTo>
                <a:lnTo>
                  <a:pt x="95" y="0"/>
                </a:lnTo>
                <a:close/>
                <a:moveTo>
                  <a:pt x="120" y="0"/>
                </a:moveTo>
                <a:lnTo>
                  <a:pt x="171" y="0"/>
                </a:lnTo>
                <a:lnTo>
                  <a:pt x="171" y="6"/>
                </a:lnTo>
                <a:lnTo>
                  <a:pt x="120" y="6"/>
                </a:lnTo>
                <a:lnTo>
                  <a:pt x="120" y="0"/>
                </a:lnTo>
                <a:close/>
                <a:moveTo>
                  <a:pt x="190" y="0"/>
                </a:moveTo>
                <a:lnTo>
                  <a:pt x="196" y="0"/>
                </a:lnTo>
                <a:lnTo>
                  <a:pt x="196" y="6"/>
                </a:lnTo>
                <a:lnTo>
                  <a:pt x="190" y="6"/>
                </a:lnTo>
                <a:lnTo>
                  <a:pt x="190" y="0"/>
                </a:lnTo>
                <a:close/>
                <a:moveTo>
                  <a:pt x="215" y="0"/>
                </a:moveTo>
                <a:lnTo>
                  <a:pt x="222" y="0"/>
                </a:lnTo>
                <a:lnTo>
                  <a:pt x="222" y="6"/>
                </a:lnTo>
                <a:lnTo>
                  <a:pt x="215" y="6"/>
                </a:lnTo>
                <a:lnTo>
                  <a:pt x="215" y="0"/>
                </a:lnTo>
                <a:close/>
                <a:moveTo>
                  <a:pt x="240" y="0"/>
                </a:moveTo>
                <a:lnTo>
                  <a:pt x="291" y="0"/>
                </a:lnTo>
                <a:lnTo>
                  <a:pt x="291" y="6"/>
                </a:lnTo>
                <a:lnTo>
                  <a:pt x="240" y="6"/>
                </a:lnTo>
                <a:lnTo>
                  <a:pt x="240" y="0"/>
                </a:lnTo>
                <a:close/>
                <a:moveTo>
                  <a:pt x="310" y="0"/>
                </a:moveTo>
                <a:lnTo>
                  <a:pt x="316" y="0"/>
                </a:lnTo>
                <a:lnTo>
                  <a:pt x="316" y="6"/>
                </a:lnTo>
                <a:lnTo>
                  <a:pt x="310" y="6"/>
                </a:lnTo>
                <a:lnTo>
                  <a:pt x="310" y="0"/>
                </a:lnTo>
                <a:close/>
                <a:moveTo>
                  <a:pt x="335" y="0"/>
                </a:moveTo>
                <a:lnTo>
                  <a:pt x="342" y="0"/>
                </a:lnTo>
                <a:lnTo>
                  <a:pt x="342" y="6"/>
                </a:lnTo>
                <a:lnTo>
                  <a:pt x="335" y="6"/>
                </a:lnTo>
                <a:lnTo>
                  <a:pt x="335" y="0"/>
                </a:lnTo>
                <a:close/>
                <a:moveTo>
                  <a:pt x="360" y="0"/>
                </a:moveTo>
                <a:lnTo>
                  <a:pt x="411" y="0"/>
                </a:lnTo>
                <a:lnTo>
                  <a:pt x="411" y="6"/>
                </a:lnTo>
                <a:lnTo>
                  <a:pt x="360" y="6"/>
                </a:lnTo>
                <a:lnTo>
                  <a:pt x="360" y="0"/>
                </a:lnTo>
                <a:close/>
                <a:moveTo>
                  <a:pt x="430" y="0"/>
                </a:moveTo>
                <a:lnTo>
                  <a:pt x="436" y="0"/>
                </a:lnTo>
                <a:lnTo>
                  <a:pt x="436" y="6"/>
                </a:lnTo>
                <a:lnTo>
                  <a:pt x="430" y="6"/>
                </a:lnTo>
                <a:lnTo>
                  <a:pt x="430" y="0"/>
                </a:lnTo>
                <a:close/>
                <a:moveTo>
                  <a:pt x="455" y="0"/>
                </a:moveTo>
                <a:lnTo>
                  <a:pt x="462" y="0"/>
                </a:lnTo>
                <a:lnTo>
                  <a:pt x="462" y="6"/>
                </a:lnTo>
                <a:lnTo>
                  <a:pt x="455" y="6"/>
                </a:lnTo>
                <a:lnTo>
                  <a:pt x="455" y="0"/>
                </a:lnTo>
                <a:close/>
                <a:moveTo>
                  <a:pt x="480" y="0"/>
                </a:moveTo>
                <a:lnTo>
                  <a:pt x="531" y="0"/>
                </a:lnTo>
                <a:lnTo>
                  <a:pt x="531" y="6"/>
                </a:lnTo>
                <a:lnTo>
                  <a:pt x="480" y="6"/>
                </a:lnTo>
                <a:lnTo>
                  <a:pt x="480" y="0"/>
                </a:lnTo>
                <a:close/>
                <a:moveTo>
                  <a:pt x="550" y="0"/>
                </a:moveTo>
                <a:lnTo>
                  <a:pt x="556" y="0"/>
                </a:lnTo>
                <a:lnTo>
                  <a:pt x="556" y="6"/>
                </a:lnTo>
                <a:lnTo>
                  <a:pt x="550" y="6"/>
                </a:lnTo>
                <a:lnTo>
                  <a:pt x="550" y="0"/>
                </a:lnTo>
                <a:close/>
                <a:moveTo>
                  <a:pt x="575" y="0"/>
                </a:moveTo>
                <a:lnTo>
                  <a:pt x="582" y="0"/>
                </a:lnTo>
                <a:lnTo>
                  <a:pt x="582" y="6"/>
                </a:lnTo>
                <a:lnTo>
                  <a:pt x="575" y="6"/>
                </a:lnTo>
                <a:lnTo>
                  <a:pt x="575" y="0"/>
                </a:lnTo>
                <a:close/>
                <a:moveTo>
                  <a:pt x="600" y="0"/>
                </a:moveTo>
                <a:lnTo>
                  <a:pt x="651" y="0"/>
                </a:lnTo>
                <a:lnTo>
                  <a:pt x="651" y="6"/>
                </a:lnTo>
                <a:lnTo>
                  <a:pt x="600" y="6"/>
                </a:lnTo>
                <a:lnTo>
                  <a:pt x="600" y="0"/>
                </a:lnTo>
                <a:close/>
                <a:moveTo>
                  <a:pt x="670" y="0"/>
                </a:moveTo>
                <a:lnTo>
                  <a:pt x="676" y="0"/>
                </a:lnTo>
                <a:lnTo>
                  <a:pt x="676" y="6"/>
                </a:lnTo>
                <a:lnTo>
                  <a:pt x="670" y="6"/>
                </a:lnTo>
                <a:lnTo>
                  <a:pt x="670" y="0"/>
                </a:lnTo>
                <a:close/>
                <a:moveTo>
                  <a:pt x="695" y="0"/>
                </a:moveTo>
                <a:lnTo>
                  <a:pt x="702" y="0"/>
                </a:lnTo>
                <a:lnTo>
                  <a:pt x="702" y="6"/>
                </a:lnTo>
                <a:lnTo>
                  <a:pt x="695" y="6"/>
                </a:lnTo>
                <a:lnTo>
                  <a:pt x="695" y="0"/>
                </a:lnTo>
                <a:close/>
                <a:moveTo>
                  <a:pt x="720" y="0"/>
                </a:moveTo>
                <a:lnTo>
                  <a:pt x="771" y="0"/>
                </a:lnTo>
                <a:lnTo>
                  <a:pt x="771" y="6"/>
                </a:lnTo>
                <a:lnTo>
                  <a:pt x="720" y="6"/>
                </a:lnTo>
                <a:lnTo>
                  <a:pt x="720" y="0"/>
                </a:lnTo>
                <a:close/>
                <a:moveTo>
                  <a:pt x="790" y="0"/>
                </a:moveTo>
                <a:lnTo>
                  <a:pt x="796" y="0"/>
                </a:lnTo>
                <a:lnTo>
                  <a:pt x="796" y="6"/>
                </a:lnTo>
                <a:lnTo>
                  <a:pt x="790" y="6"/>
                </a:lnTo>
                <a:lnTo>
                  <a:pt x="790" y="0"/>
                </a:lnTo>
                <a:close/>
                <a:moveTo>
                  <a:pt x="815" y="0"/>
                </a:moveTo>
                <a:lnTo>
                  <a:pt x="822" y="0"/>
                </a:lnTo>
                <a:lnTo>
                  <a:pt x="822" y="6"/>
                </a:lnTo>
                <a:lnTo>
                  <a:pt x="815" y="6"/>
                </a:lnTo>
                <a:lnTo>
                  <a:pt x="815" y="0"/>
                </a:lnTo>
                <a:close/>
                <a:moveTo>
                  <a:pt x="840" y="0"/>
                </a:moveTo>
                <a:lnTo>
                  <a:pt x="891" y="0"/>
                </a:lnTo>
                <a:lnTo>
                  <a:pt x="891" y="6"/>
                </a:lnTo>
                <a:lnTo>
                  <a:pt x="840" y="6"/>
                </a:lnTo>
                <a:lnTo>
                  <a:pt x="840" y="0"/>
                </a:lnTo>
                <a:close/>
                <a:moveTo>
                  <a:pt x="910" y="0"/>
                </a:moveTo>
                <a:lnTo>
                  <a:pt x="916" y="0"/>
                </a:lnTo>
                <a:lnTo>
                  <a:pt x="916" y="6"/>
                </a:lnTo>
                <a:lnTo>
                  <a:pt x="910" y="6"/>
                </a:lnTo>
                <a:lnTo>
                  <a:pt x="910" y="0"/>
                </a:lnTo>
                <a:close/>
                <a:moveTo>
                  <a:pt x="935" y="0"/>
                </a:moveTo>
                <a:lnTo>
                  <a:pt x="942" y="0"/>
                </a:lnTo>
                <a:lnTo>
                  <a:pt x="942" y="6"/>
                </a:lnTo>
                <a:lnTo>
                  <a:pt x="935" y="6"/>
                </a:lnTo>
                <a:lnTo>
                  <a:pt x="935" y="0"/>
                </a:lnTo>
                <a:close/>
                <a:moveTo>
                  <a:pt x="960" y="0"/>
                </a:moveTo>
                <a:lnTo>
                  <a:pt x="1011" y="0"/>
                </a:lnTo>
                <a:lnTo>
                  <a:pt x="1011" y="6"/>
                </a:lnTo>
                <a:lnTo>
                  <a:pt x="960" y="6"/>
                </a:lnTo>
                <a:lnTo>
                  <a:pt x="960" y="0"/>
                </a:lnTo>
                <a:close/>
                <a:moveTo>
                  <a:pt x="1030" y="0"/>
                </a:moveTo>
                <a:lnTo>
                  <a:pt x="1036" y="0"/>
                </a:lnTo>
                <a:lnTo>
                  <a:pt x="1036" y="6"/>
                </a:lnTo>
                <a:lnTo>
                  <a:pt x="1030" y="6"/>
                </a:lnTo>
                <a:lnTo>
                  <a:pt x="1030" y="0"/>
                </a:lnTo>
                <a:close/>
                <a:moveTo>
                  <a:pt x="1055" y="0"/>
                </a:moveTo>
                <a:lnTo>
                  <a:pt x="1062" y="0"/>
                </a:lnTo>
                <a:lnTo>
                  <a:pt x="1062" y="6"/>
                </a:lnTo>
                <a:lnTo>
                  <a:pt x="1055" y="6"/>
                </a:lnTo>
                <a:lnTo>
                  <a:pt x="1055" y="0"/>
                </a:lnTo>
                <a:close/>
                <a:moveTo>
                  <a:pt x="1080" y="0"/>
                </a:moveTo>
                <a:lnTo>
                  <a:pt x="1131" y="0"/>
                </a:lnTo>
                <a:lnTo>
                  <a:pt x="1131" y="6"/>
                </a:lnTo>
                <a:lnTo>
                  <a:pt x="1080" y="6"/>
                </a:lnTo>
                <a:lnTo>
                  <a:pt x="1080" y="0"/>
                </a:lnTo>
                <a:close/>
                <a:moveTo>
                  <a:pt x="1150" y="0"/>
                </a:moveTo>
                <a:lnTo>
                  <a:pt x="1156" y="0"/>
                </a:lnTo>
                <a:lnTo>
                  <a:pt x="1156" y="6"/>
                </a:lnTo>
                <a:lnTo>
                  <a:pt x="1150" y="6"/>
                </a:lnTo>
                <a:lnTo>
                  <a:pt x="1150" y="0"/>
                </a:lnTo>
                <a:close/>
                <a:moveTo>
                  <a:pt x="1175" y="0"/>
                </a:moveTo>
                <a:lnTo>
                  <a:pt x="1182" y="0"/>
                </a:lnTo>
                <a:lnTo>
                  <a:pt x="1182" y="6"/>
                </a:lnTo>
                <a:lnTo>
                  <a:pt x="1175" y="6"/>
                </a:lnTo>
                <a:lnTo>
                  <a:pt x="1175" y="0"/>
                </a:lnTo>
                <a:close/>
                <a:moveTo>
                  <a:pt x="1200" y="0"/>
                </a:moveTo>
                <a:lnTo>
                  <a:pt x="1251" y="0"/>
                </a:lnTo>
                <a:lnTo>
                  <a:pt x="1251" y="6"/>
                </a:lnTo>
                <a:lnTo>
                  <a:pt x="1200" y="6"/>
                </a:lnTo>
                <a:lnTo>
                  <a:pt x="1200" y="0"/>
                </a:lnTo>
                <a:close/>
                <a:moveTo>
                  <a:pt x="1270" y="0"/>
                </a:moveTo>
                <a:lnTo>
                  <a:pt x="1276" y="0"/>
                </a:lnTo>
                <a:lnTo>
                  <a:pt x="1276" y="6"/>
                </a:lnTo>
                <a:lnTo>
                  <a:pt x="1270" y="6"/>
                </a:lnTo>
                <a:lnTo>
                  <a:pt x="1270" y="0"/>
                </a:lnTo>
                <a:close/>
                <a:moveTo>
                  <a:pt x="1295" y="0"/>
                </a:moveTo>
                <a:lnTo>
                  <a:pt x="1302" y="0"/>
                </a:lnTo>
                <a:lnTo>
                  <a:pt x="1302" y="6"/>
                </a:lnTo>
                <a:lnTo>
                  <a:pt x="1295" y="6"/>
                </a:lnTo>
                <a:lnTo>
                  <a:pt x="1295" y="0"/>
                </a:lnTo>
                <a:close/>
                <a:moveTo>
                  <a:pt x="1320" y="0"/>
                </a:moveTo>
                <a:lnTo>
                  <a:pt x="1371" y="0"/>
                </a:lnTo>
                <a:lnTo>
                  <a:pt x="1371" y="6"/>
                </a:lnTo>
                <a:lnTo>
                  <a:pt x="1320" y="6"/>
                </a:lnTo>
                <a:lnTo>
                  <a:pt x="1320" y="0"/>
                </a:lnTo>
                <a:close/>
                <a:moveTo>
                  <a:pt x="1390" y="0"/>
                </a:moveTo>
                <a:lnTo>
                  <a:pt x="1396" y="0"/>
                </a:lnTo>
                <a:lnTo>
                  <a:pt x="1396" y="6"/>
                </a:lnTo>
                <a:lnTo>
                  <a:pt x="1390" y="6"/>
                </a:lnTo>
                <a:lnTo>
                  <a:pt x="1390" y="0"/>
                </a:lnTo>
                <a:close/>
                <a:moveTo>
                  <a:pt x="1415" y="0"/>
                </a:moveTo>
                <a:lnTo>
                  <a:pt x="1422" y="0"/>
                </a:lnTo>
                <a:lnTo>
                  <a:pt x="1422" y="6"/>
                </a:lnTo>
                <a:lnTo>
                  <a:pt x="1415" y="6"/>
                </a:lnTo>
                <a:lnTo>
                  <a:pt x="1415" y="0"/>
                </a:lnTo>
                <a:close/>
                <a:moveTo>
                  <a:pt x="1440" y="0"/>
                </a:moveTo>
                <a:lnTo>
                  <a:pt x="1491" y="0"/>
                </a:lnTo>
                <a:lnTo>
                  <a:pt x="1491" y="6"/>
                </a:lnTo>
                <a:lnTo>
                  <a:pt x="1440" y="6"/>
                </a:lnTo>
                <a:lnTo>
                  <a:pt x="1440" y="0"/>
                </a:lnTo>
                <a:close/>
                <a:moveTo>
                  <a:pt x="1510" y="0"/>
                </a:moveTo>
                <a:lnTo>
                  <a:pt x="1516" y="0"/>
                </a:lnTo>
                <a:lnTo>
                  <a:pt x="1516" y="6"/>
                </a:lnTo>
                <a:lnTo>
                  <a:pt x="1510" y="6"/>
                </a:lnTo>
                <a:lnTo>
                  <a:pt x="1510" y="0"/>
                </a:lnTo>
                <a:close/>
                <a:moveTo>
                  <a:pt x="1535" y="0"/>
                </a:moveTo>
                <a:lnTo>
                  <a:pt x="1542" y="0"/>
                </a:lnTo>
                <a:lnTo>
                  <a:pt x="1542" y="6"/>
                </a:lnTo>
                <a:lnTo>
                  <a:pt x="1535" y="6"/>
                </a:lnTo>
                <a:lnTo>
                  <a:pt x="1535" y="0"/>
                </a:lnTo>
                <a:close/>
                <a:moveTo>
                  <a:pt x="1560" y="0"/>
                </a:moveTo>
                <a:lnTo>
                  <a:pt x="1611" y="0"/>
                </a:lnTo>
                <a:lnTo>
                  <a:pt x="1611" y="6"/>
                </a:lnTo>
                <a:lnTo>
                  <a:pt x="1560" y="6"/>
                </a:lnTo>
                <a:lnTo>
                  <a:pt x="1560" y="0"/>
                </a:lnTo>
                <a:close/>
                <a:moveTo>
                  <a:pt x="1630" y="0"/>
                </a:moveTo>
                <a:lnTo>
                  <a:pt x="1636" y="0"/>
                </a:lnTo>
                <a:lnTo>
                  <a:pt x="1636" y="6"/>
                </a:lnTo>
                <a:lnTo>
                  <a:pt x="1630" y="6"/>
                </a:lnTo>
                <a:lnTo>
                  <a:pt x="1630" y="0"/>
                </a:lnTo>
                <a:close/>
                <a:moveTo>
                  <a:pt x="1655" y="0"/>
                </a:moveTo>
                <a:lnTo>
                  <a:pt x="1662" y="0"/>
                </a:lnTo>
                <a:lnTo>
                  <a:pt x="1662" y="6"/>
                </a:lnTo>
                <a:lnTo>
                  <a:pt x="1655" y="6"/>
                </a:lnTo>
                <a:lnTo>
                  <a:pt x="1655" y="0"/>
                </a:lnTo>
                <a:close/>
                <a:moveTo>
                  <a:pt x="1680" y="0"/>
                </a:moveTo>
                <a:lnTo>
                  <a:pt x="1731" y="0"/>
                </a:lnTo>
                <a:lnTo>
                  <a:pt x="1731" y="6"/>
                </a:lnTo>
                <a:lnTo>
                  <a:pt x="1680" y="6"/>
                </a:lnTo>
                <a:lnTo>
                  <a:pt x="1680" y="0"/>
                </a:lnTo>
                <a:close/>
                <a:moveTo>
                  <a:pt x="1750" y="0"/>
                </a:moveTo>
                <a:lnTo>
                  <a:pt x="1756" y="0"/>
                </a:lnTo>
                <a:lnTo>
                  <a:pt x="1756" y="6"/>
                </a:lnTo>
                <a:lnTo>
                  <a:pt x="1750" y="6"/>
                </a:lnTo>
                <a:lnTo>
                  <a:pt x="1750" y="0"/>
                </a:lnTo>
                <a:close/>
                <a:moveTo>
                  <a:pt x="1775" y="0"/>
                </a:moveTo>
                <a:lnTo>
                  <a:pt x="1782" y="0"/>
                </a:lnTo>
                <a:lnTo>
                  <a:pt x="1782" y="6"/>
                </a:lnTo>
                <a:lnTo>
                  <a:pt x="1775" y="6"/>
                </a:lnTo>
                <a:lnTo>
                  <a:pt x="1775" y="0"/>
                </a:lnTo>
                <a:close/>
                <a:moveTo>
                  <a:pt x="1800" y="0"/>
                </a:moveTo>
                <a:lnTo>
                  <a:pt x="1851" y="0"/>
                </a:lnTo>
                <a:lnTo>
                  <a:pt x="1851" y="6"/>
                </a:lnTo>
                <a:lnTo>
                  <a:pt x="1800" y="6"/>
                </a:lnTo>
                <a:lnTo>
                  <a:pt x="1800" y="0"/>
                </a:lnTo>
                <a:close/>
                <a:moveTo>
                  <a:pt x="1870" y="0"/>
                </a:moveTo>
                <a:lnTo>
                  <a:pt x="1876" y="0"/>
                </a:lnTo>
                <a:lnTo>
                  <a:pt x="1876" y="6"/>
                </a:lnTo>
                <a:lnTo>
                  <a:pt x="1870" y="6"/>
                </a:lnTo>
                <a:lnTo>
                  <a:pt x="1870" y="0"/>
                </a:lnTo>
                <a:close/>
                <a:moveTo>
                  <a:pt x="1895" y="0"/>
                </a:moveTo>
                <a:lnTo>
                  <a:pt x="1902" y="0"/>
                </a:lnTo>
                <a:lnTo>
                  <a:pt x="1902" y="6"/>
                </a:lnTo>
                <a:lnTo>
                  <a:pt x="1895" y="6"/>
                </a:lnTo>
                <a:lnTo>
                  <a:pt x="1895" y="0"/>
                </a:lnTo>
                <a:close/>
                <a:moveTo>
                  <a:pt x="1920" y="0"/>
                </a:moveTo>
                <a:lnTo>
                  <a:pt x="1971" y="0"/>
                </a:lnTo>
                <a:lnTo>
                  <a:pt x="1971" y="6"/>
                </a:lnTo>
                <a:lnTo>
                  <a:pt x="1920" y="6"/>
                </a:lnTo>
                <a:lnTo>
                  <a:pt x="1920" y="0"/>
                </a:lnTo>
                <a:close/>
                <a:moveTo>
                  <a:pt x="1990" y="0"/>
                </a:moveTo>
                <a:lnTo>
                  <a:pt x="1996" y="0"/>
                </a:lnTo>
                <a:lnTo>
                  <a:pt x="1996" y="6"/>
                </a:lnTo>
                <a:lnTo>
                  <a:pt x="1990" y="6"/>
                </a:lnTo>
                <a:lnTo>
                  <a:pt x="1990" y="0"/>
                </a:lnTo>
                <a:close/>
                <a:moveTo>
                  <a:pt x="2015" y="0"/>
                </a:moveTo>
                <a:lnTo>
                  <a:pt x="2022" y="0"/>
                </a:lnTo>
                <a:lnTo>
                  <a:pt x="2022" y="6"/>
                </a:lnTo>
                <a:lnTo>
                  <a:pt x="2015" y="6"/>
                </a:lnTo>
                <a:lnTo>
                  <a:pt x="2015" y="0"/>
                </a:lnTo>
                <a:close/>
                <a:moveTo>
                  <a:pt x="2040" y="0"/>
                </a:moveTo>
                <a:lnTo>
                  <a:pt x="2091" y="0"/>
                </a:lnTo>
                <a:lnTo>
                  <a:pt x="2091" y="6"/>
                </a:lnTo>
                <a:lnTo>
                  <a:pt x="2040" y="6"/>
                </a:lnTo>
                <a:lnTo>
                  <a:pt x="2040" y="0"/>
                </a:lnTo>
                <a:close/>
                <a:moveTo>
                  <a:pt x="2110" y="0"/>
                </a:moveTo>
                <a:lnTo>
                  <a:pt x="2116" y="0"/>
                </a:lnTo>
                <a:lnTo>
                  <a:pt x="2116" y="6"/>
                </a:lnTo>
                <a:lnTo>
                  <a:pt x="2110" y="6"/>
                </a:lnTo>
                <a:lnTo>
                  <a:pt x="2110" y="0"/>
                </a:lnTo>
                <a:close/>
                <a:moveTo>
                  <a:pt x="2135" y="0"/>
                </a:moveTo>
                <a:lnTo>
                  <a:pt x="2142" y="0"/>
                </a:lnTo>
                <a:lnTo>
                  <a:pt x="2142" y="6"/>
                </a:lnTo>
                <a:lnTo>
                  <a:pt x="2135" y="6"/>
                </a:lnTo>
                <a:lnTo>
                  <a:pt x="2135" y="0"/>
                </a:lnTo>
                <a:close/>
                <a:moveTo>
                  <a:pt x="2160" y="0"/>
                </a:moveTo>
                <a:lnTo>
                  <a:pt x="2211" y="0"/>
                </a:lnTo>
                <a:lnTo>
                  <a:pt x="2211" y="6"/>
                </a:lnTo>
                <a:lnTo>
                  <a:pt x="2160" y="6"/>
                </a:lnTo>
                <a:lnTo>
                  <a:pt x="2160" y="0"/>
                </a:lnTo>
                <a:close/>
                <a:moveTo>
                  <a:pt x="2230" y="0"/>
                </a:moveTo>
                <a:lnTo>
                  <a:pt x="2236" y="0"/>
                </a:lnTo>
                <a:lnTo>
                  <a:pt x="2236" y="6"/>
                </a:lnTo>
                <a:lnTo>
                  <a:pt x="2230" y="6"/>
                </a:lnTo>
                <a:lnTo>
                  <a:pt x="2230" y="0"/>
                </a:lnTo>
                <a:close/>
                <a:moveTo>
                  <a:pt x="2255" y="0"/>
                </a:moveTo>
                <a:lnTo>
                  <a:pt x="2256" y="0"/>
                </a:lnTo>
                <a:lnTo>
                  <a:pt x="2256" y="6"/>
                </a:lnTo>
                <a:lnTo>
                  <a:pt x="2255" y="6"/>
                </a:lnTo>
                <a:lnTo>
                  <a:pt x="2255" y="0"/>
                </a:lnTo>
                <a:close/>
              </a:path>
            </a:pathLst>
          </a:custGeom>
          <a:solidFill>
            <a:srgbClr val="000000"/>
          </a:solidFill>
          <a:ln w="1588" cap="flat">
            <a:solidFill>
              <a:srgbClr val="000000"/>
            </a:solidFill>
            <a:prstDash val="solid"/>
            <a:bevel/>
            <a:headEnd/>
            <a:tailEnd/>
          </a:ln>
        </p:spPr>
        <p:txBody>
          <a:bodyPr/>
          <a:lstStyle/>
          <a:p>
            <a:endParaRPr lang="en-US" sz="1350"/>
          </a:p>
        </p:txBody>
      </p:sp>
      <p:sp>
        <p:nvSpPr>
          <p:cNvPr id="66" name="Freeform 66"/>
          <p:cNvSpPr>
            <a:spLocks noEditPoints="1"/>
          </p:cNvSpPr>
          <p:nvPr/>
        </p:nvSpPr>
        <p:spPr bwMode="auto">
          <a:xfrm>
            <a:off x="2671763" y="3368266"/>
            <a:ext cx="38100" cy="869156"/>
          </a:xfrm>
          <a:custGeom>
            <a:avLst/>
            <a:gdLst>
              <a:gd name="T0" fmla="*/ 104 w 269"/>
              <a:gd name="T1" fmla="*/ 5342 h 5398"/>
              <a:gd name="T2" fmla="*/ 104 w 269"/>
              <a:gd name="T3" fmla="*/ 56 h 5398"/>
              <a:gd name="T4" fmla="*/ 164 w 269"/>
              <a:gd name="T5" fmla="*/ 56 h 5398"/>
              <a:gd name="T6" fmla="*/ 164 w 269"/>
              <a:gd name="T7" fmla="*/ 5342 h 5398"/>
              <a:gd name="T8" fmla="*/ 104 w 269"/>
              <a:gd name="T9" fmla="*/ 5342 h 5398"/>
              <a:gd name="T10" fmla="*/ 260 w 269"/>
              <a:gd name="T11" fmla="*/ 5197 h 5398"/>
              <a:gd name="T12" fmla="*/ 134 w 269"/>
              <a:gd name="T13" fmla="*/ 5398 h 5398"/>
              <a:gd name="T14" fmla="*/ 9 w 269"/>
              <a:gd name="T15" fmla="*/ 5197 h 5398"/>
              <a:gd name="T16" fmla="*/ 19 w 269"/>
              <a:gd name="T17" fmla="*/ 5156 h 5398"/>
              <a:gd name="T18" fmla="*/ 60 w 269"/>
              <a:gd name="T19" fmla="*/ 5166 h 5398"/>
              <a:gd name="T20" fmla="*/ 160 w 269"/>
              <a:gd name="T21" fmla="*/ 5326 h 5398"/>
              <a:gd name="T22" fmla="*/ 109 w 269"/>
              <a:gd name="T23" fmla="*/ 5326 h 5398"/>
              <a:gd name="T24" fmla="*/ 209 w 269"/>
              <a:gd name="T25" fmla="*/ 5166 h 5398"/>
              <a:gd name="T26" fmla="*/ 250 w 269"/>
              <a:gd name="T27" fmla="*/ 5156 h 5398"/>
              <a:gd name="T28" fmla="*/ 260 w 269"/>
              <a:gd name="T29" fmla="*/ 5197 h 5398"/>
              <a:gd name="T30" fmla="*/ 9 w 269"/>
              <a:gd name="T31" fmla="*/ 201 h 5398"/>
              <a:gd name="T32" fmla="*/ 134 w 269"/>
              <a:gd name="T33" fmla="*/ 0 h 5398"/>
              <a:gd name="T34" fmla="*/ 260 w 269"/>
              <a:gd name="T35" fmla="*/ 201 h 5398"/>
              <a:gd name="T36" fmla="*/ 250 w 269"/>
              <a:gd name="T37" fmla="*/ 242 h 5398"/>
              <a:gd name="T38" fmla="*/ 209 w 269"/>
              <a:gd name="T39" fmla="*/ 232 h 5398"/>
              <a:gd name="T40" fmla="*/ 109 w 269"/>
              <a:gd name="T41" fmla="*/ 72 h 5398"/>
              <a:gd name="T42" fmla="*/ 160 w 269"/>
              <a:gd name="T43" fmla="*/ 72 h 5398"/>
              <a:gd name="T44" fmla="*/ 60 w 269"/>
              <a:gd name="T45" fmla="*/ 232 h 5398"/>
              <a:gd name="T46" fmla="*/ 19 w 269"/>
              <a:gd name="T47" fmla="*/ 242 h 5398"/>
              <a:gd name="T48" fmla="*/ 9 w 269"/>
              <a:gd name="T49" fmla="*/ 201 h 5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5398">
                <a:moveTo>
                  <a:pt x="104" y="5342"/>
                </a:moveTo>
                <a:lnTo>
                  <a:pt x="104" y="56"/>
                </a:lnTo>
                <a:lnTo>
                  <a:pt x="164" y="56"/>
                </a:lnTo>
                <a:lnTo>
                  <a:pt x="164" y="5342"/>
                </a:lnTo>
                <a:lnTo>
                  <a:pt x="104" y="5342"/>
                </a:lnTo>
                <a:close/>
                <a:moveTo>
                  <a:pt x="260" y="5197"/>
                </a:moveTo>
                <a:lnTo>
                  <a:pt x="134" y="5398"/>
                </a:lnTo>
                <a:lnTo>
                  <a:pt x="9" y="5197"/>
                </a:lnTo>
                <a:cubicBezTo>
                  <a:pt x="0" y="5183"/>
                  <a:pt x="5" y="5165"/>
                  <a:pt x="19" y="5156"/>
                </a:cubicBezTo>
                <a:cubicBezTo>
                  <a:pt x="33" y="5147"/>
                  <a:pt x="51" y="5152"/>
                  <a:pt x="60" y="5166"/>
                </a:cubicBezTo>
                <a:lnTo>
                  <a:pt x="160" y="5326"/>
                </a:lnTo>
                <a:lnTo>
                  <a:pt x="109" y="5326"/>
                </a:lnTo>
                <a:lnTo>
                  <a:pt x="209" y="5166"/>
                </a:lnTo>
                <a:cubicBezTo>
                  <a:pt x="218" y="5152"/>
                  <a:pt x="236" y="5147"/>
                  <a:pt x="250" y="5156"/>
                </a:cubicBezTo>
                <a:cubicBezTo>
                  <a:pt x="264" y="5165"/>
                  <a:pt x="269" y="5183"/>
                  <a:pt x="260" y="5197"/>
                </a:cubicBezTo>
                <a:close/>
                <a:moveTo>
                  <a:pt x="9" y="201"/>
                </a:moveTo>
                <a:lnTo>
                  <a:pt x="134" y="0"/>
                </a:lnTo>
                <a:lnTo>
                  <a:pt x="260" y="201"/>
                </a:lnTo>
                <a:cubicBezTo>
                  <a:pt x="269" y="215"/>
                  <a:pt x="264" y="233"/>
                  <a:pt x="250" y="242"/>
                </a:cubicBezTo>
                <a:cubicBezTo>
                  <a:pt x="236" y="251"/>
                  <a:pt x="218" y="246"/>
                  <a:pt x="209" y="232"/>
                </a:cubicBezTo>
                <a:lnTo>
                  <a:pt x="109" y="72"/>
                </a:lnTo>
                <a:lnTo>
                  <a:pt x="160" y="72"/>
                </a:lnTo>
                <a:lnTo>
                  <a:pt x="60" y="232"/>
                </a:lnTo>
                <a:cubicBezTo>
                  <a:pt x="51" y="246"/>
                  <a:pt x="33" y="251"/>
                  <a:pt x="19" y="242"/>
                </a:cubicBezTo>
                <a:cubicBezTo>
                  <a:pt x="5" y="233"/>
                  <a:pt x="0" y="215"/>
                  <a:pt x="9" y="201"/>
                </a:cubicBezTo>
                <a:close/>
              </a:path>
            </a:pathLst>
          </a:custGeom>
          <a:solidFill>
            <a:srgbClr val="000000"/>
          </a:solidFill>
          <a:ln w="1588" cap="flat">
            <a:solidFill>
              <a:srgbClr val="000000"/>
            </a:solidFill>
            <a:prstDash val="solid"/>
            <a:bevel/>
            <a:headEnd/>
            <a:tailEnd/>
          </a:ln>
        </p:spPr>
        <p:txBody>
          <a:bodyPr/>
          <a:lstStyle/>
          <a:p>
            <a:endParaRPr lang="en-US" sz="1350"/>
          </a:p>
        </p:txBody>
      </p:sp>
      <p:sp>
        <p:nvSpPr>
          <p:cNvPr id="67" name="Rectangle 67"/>
          <p:cNvSpPr>
            <a:spLocks noChangeArrowheads="1"/>
          </p:cNvSpPr>
          <p:nvPr/>
        </p:nvSpPr>
        <p:spPr bwMode="auto">
          <a:xfrm>
            <a:off x="2250281" y="3607582"/>
            <a:ext cx="409575"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lnSpc>
                <a:spcPct val="100000"/>
              </a:lnSpc>
            </a:pPr>
            <a:r>
              <a:rPr lang="en-GB" altLang="de-DE" sz="750" b="1">
                <a:solidFill>
                  <a:srgbClr val="000000"/>
                </a:solidFill>
              </a:rPr>
              <a:t>Cost Savings trend </a:t>
            </a:r>
            <a:endParaRPr lang="en-GB" altLang="de-DE" sz="750" b="1"/>
          </a:p>
        </p:txBody>
      </p:sp>
      <p:sp>
        <p:nvSpPr>
          <p:cNvPr id="68" name="Rectangle 68"/>
          <p:cNvSpPr>
            <a:spLocks noChangeArrowheads="1"/>
          </p:cNvSpPr>
          <p:nvPr/>
        </p:nvSpPr>
        <p:spPr bwMode="auto">
          <a:xfrm>
            <a:off x="695325" y="4379107"/>
            <a:ext cx="51777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GB" altLang="de-DE" sz="750" b="1">
                <a:solidFill>
                  <a:srgbClr val="000000"/>
                </a:solidFill>
              </a:rPr>
              <a:t>Unscheduled</a:t>
            </a:r>
            <a:endParaRPr lang="en-GB" altLang="de-DE" sz="750" b="1"/>
          </a:p>
        </p:txBody>
      </p:sp>
      <p:sp>
        <p:nvSpPr>
          <p:cNvPr id="69" name="Rectangle 69"/>
          <p:cNvSpPr>
            <a:spLocks noChangeArrowheads="1"/>
          </p:cNvSpPr>
          <p:nvPr/>
        </p:nvSpPr>
        <p:spPr bwMode="auto">
          <a:xfrm rot="16200000">
            <a:off x="512524" y="3412952"/>
            <a:ext cx="21320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GB" altLang="de-DE" sz="750" b="1">
                <a:solidFill>
                  <a:srgbClr val="000000"/>
                </a:solidFill>
              </a:rPr>
              <a:t>Costs</a:t>
            </a:r>
            <a:endParaRPr lang="en-GB" altLang="de-DE" sz="750" b="1"/>
          </a:p>
        </p:txBody>
      </p:sp>
      <p:sp>
        <p:nvSpPr>
          <p:cNvPr id="70" name="Rectangle 70"/>
          <p:cNvSpPr>
            <a:spLocks noChangeArrowheads="1"/>
          </p:cNvSpPr>
          <p:nvPr/>
        </p:nvSpPr>
        <p:spPr bwMode="auto">
          <a:xfrm>
            <a:off x="2730104" y="4883932"/>
            <a:ext cx="193964"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100000"/>
              </a:lnSpc>
            </a:pPr>
            <a:r>
              <a:rPr lang="en-GB" altLang="de-DE" sz="750">
                <a:solidFill>
                  <a:srgbClr val="000000"/>
                </a:solidFill>
              </a:rPr>
              <a:t>Time</a:t>
            </a:r>
            <a:endParaRPr lang="en-GB" altLang="de-DE" sz="750" b="1"/>
          </a:p>
        </p:txBody>
      </p:sp>
      <p:sp>
        <p:nvSpPr>
          <p:cNvPr id="71" name="AutoShape 71"/>
          <p:cNvSpPr>
            <a:spLocks noChangeArrowheads="1"/>
          </p:cNvSpPr>
          <p:nvPr/>
        </p:nvSpPr>
        <p:spPr bwMode="auto">
          <a:xfrm>
            <a:off x="671513" y="4020729"/>
            <a:ext cx="2026444" cy="978694"/>
          </a:xfrm>
          <a:prstGeom prst="rtTriangle">
            <a:avLst/>
          </a:prstGeom>
          <a:gradFill rotWithShape="1">
            <a:gsLst>
              <a:gs pos="0">
                <a:schemeClr val="accent1">
                  <a:gamma/>
                  <a:tint val="33725"/>
                  <a:invGamma/>
                </a:schemeClr>
              </a:gs>
              <a:gs pos="50000">
                <a:schemeClr val="accent1"/>
              </a:gs>
              <a:gs pos="100000">
                <a:schemeClr val="accent1">
                  <a:gamma/>
                  <a:tint val="3372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72" name="Text Box 72"/>
          <p:cNvSpPr txBox="1">
            <a:spLocks noChangeArrowheads="1"/>
          </p:cNvSpPr>
          <p:nvPr/>
        </p:nvSpPr>
        <p:spPr bwMode="auto">
          <a:xfrm>
            <a:off x="696516" y="4448163"/>
            <a:ext cx="811441" cy="34624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00000"/>
              </a:lnSpc>
            </a:pPr>
            <a:r>
              <a:rPr lang="en-GB" altLang="de-DE" sz="900" b="1"/>
              <a:t>Unscheduled</a:t>
            </a:r>
          </a:p>
          <a:p>
            <a:pPr>
              <a:lnSpc>
                <a:spcPct val="100000"/>
              </a:lnSpc>
            </a:pPr>
            <a:r>
              <a:rPr lang="en-GB" altLang="de-DE" sz="750" b="1"/>
              <a:t>(Today)</a:t>
            </a:r>
          </a:p>
        </p:txBody>
      </p:sp>
      <p:sp>
        <p:nvSpPr>
          <p:cNvPr id="73" name="Freeform 73"/>
          <p:cNvSpPr>
            <a:spLocks/>
          </p:cNvSpPr>
          <p:nvPr/>
        </p:nvSpPr>
        <p:spPr bwMode="auto">
          <a:xfrm>
            <a:off x="669131" y="3353978"/>
            <a:ext cx="2024063" cy="1468041"/>
          </a:xfrm>
          <a:custGeom>
            <a:avLst/>
            <a:gdLst>
              <a:gd name="T0" fmla="*/ 0 w 2248"/>
              <a:gd name="T1" fmla="*/ 0 h 1440"/>
              <a:gd name="T2" fmla="*/ 0 w 2248"/>
              <a:gd name="T3" fmla="*/ 116 h 1440"/>
              <a:gd name="T4" fmla="*/ 2248 w 2248"/>
              <a:gd name="T5" fmla="*/ 1440 h 1440"/>
              <a:gd name="T6" fmla="*/ 2248 w 2248"/>
              <a:gd name="T7" fmla="*/ 892 h 1440"/>
              <a:gd name="T8" fmla="*/ 0 w 2248"/>
              <a:gd name="T9" fmla="*/ 0 h 1440"/>
            </a:gdLst>
            <a:ahLst/>
            <a:cxnLst>
              <a:cxn ang="0">
                <a:pos x="T0" y="T1"/>
              </a:cxn>
              <a:cxn ang="0">
                <a:pos x="T2" y="T3"/>
              </a:cxn>
              <a:cxn ang="0">
                <a:pos x="T4" y="T5"/>
              </a:cxn>
              <a:cxn ang="0">
                <a:pos x="T6" y="T7"/>
              </a:cxn>
              <a:cxn ang="0">
                <a:pos x="T8" y="T9"/>
              </a:cxn>
            </a:cxnLst>
            <a:rect l="0" t="0" r="r" b="b"/>
            <a:pathLst>
              <a:path w="2248" h="1440">
                <a:moveTo>
                  <a:pt x="0" y="0"/>
                </a:moveTo>
                <a:lnTo>
                  <a:pt x="0" y="116"/>
                </a:lnTo>
                <a:lnTo>
                  <a:pt x="2248" y="1440"/>
                </a:lnTo>
                <a:lnTo>
                  <a:pt x="2248" y="892"/>
                </a:lnTo>
                <a:lnTo>
                  <a:pt x="0" y="0"/>
                </a:lnTo>
                <a:close/>
              </a:path>
            </a:pathLst>
          </a:custGeom>
          <a:gradFill rotWithShape="1">
            <a:gsLst>
              <a:gs pos="0">
                <a:srgbClr val="CCFFCC">
                  <a:gamma/>
                  <a:shade val="46275"/>
                  <a:invGamma/>
                </a:srgbClr>
              </a:gs>
              <a:gs pos="50000">
                <a:srgbClr val="CCFFCC">
                  <a:alpha val="92000"/>
                </a:srgbClr>
              </a:gs>
              <a:gs pos="100000">
                <a:srgbClr val="CCFFCC">
                  <a:gamma/>
                  <a:shade val="46275"/>
                  <a:invGamma/>
                </a:srgbClr>
              </a:gs>
            </a:gsLst>
            <a:lin ang="1890000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cxnSp>
        <p:nvCxnSpPr>
          <p:cNvPr id="74" name="AutoShape 74"/>
          <p:cNvCxnSpPr>
            <a:cxnSpLocks noChangeShapeType="1"/>
            <a:stCxn id="72" idx="0"/>
          </p:cNvCxnSpPr>
          <p:nvPr/>
        </p:nvCxnSpPr>
        <p:spPr bwMode="auto">
          <a:xfrm rot="5400000" flipH="1" flipV="1">
            <a:off x="1594703" y="3684237"/>
            <a:ext cx="271461" cy="1256392"/>
          </a:xfrm>
          <a:prstGeom prst="curvedConnector2">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8100" dir="5400000" algn="ctr" rotWithShape="0">
                    <a:srgbClr val="C0C0C0"/>
                  </a:outerShdw>
                </a:effectLst>
              </a14:hiddenEffects>
            </a:ext>
          </a:extLst>
        </p:spPr>
      </p:cxnSp>
      <p:sp>
        <p:nvSpPr>
          <p:cNvPr id="75" name="Text Box 75"/>
          <p:cNvSpPr txBox="1">
            <a:spLocks noChangeArrowheads="1"/>
          </p:cNvSpPr>
          <p:nvPr/>
        </p:nvSpPr>
        <p:spPr bwMode="auto">
          <a:xfrm>
            <a:off x="1884760" y="4177891"/>
            <a:ext cx="74571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rgbClr val="33CC33"/>
                  </a:outerShdw>
                </a:effectLst>
              </a14:hiddenEffects>
            </a:ext>
          </a:extLst>
        </p:spPr>
        <p:txBody>
          <a:bodyPr wrap="none">
            <a:spAutoFit/>
          </a:bodyPr>
          <a:lstStyle/>
          <a:p>
            <a:pPr algn="l">
              <a:lnSpc>
                <a:spcPct val="100000"/>
              </a:lnSpc>
            </a:pPr>
            <a:r>
              <a:rPr lang="en-GB" altLang="de-DE" sz="1050" b="1"/>
              <a:t>Predictive</a:t>
            </a:r>
          </a:p>
        </p:txBody>
      </p:sp>
      <p:sp>
        <p:nvSpPr>
          <p:cNvPr id="77" name="Rectangle 77"/>
          <p:cNvSpPr>
            <a:spLocks noChangeArrowheads="1"/>
          </p:cNvSpPr>
          <p:nvPr/>
        </p:nvSpPr>
        <p:spPr bwMode="auto">
          <a:xfrm>
            <a:off x="696516" y="3907620"/>
            <a:ext cx="7024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00000"/>
              </a:lnSpc>
            </a:pPr>
            <a:r>
              <a:rPr lang="en-GB" altLang="de-DE" sz="900" b="1"/>
              <a:t>Scheduled</a:t>
            </a:r>
          </a:p>
        </p:txBody>
      </p:sp>
      <p:pic>
        <p:nvPicPr>
          <p:cNvPr id="78" name="Grafik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4034" y="3556909"/>
            <a:ext cx="2971800" cy="1511046"/>
          </a:xfrm>
          <a:prstGeom prst="rect">
            <a:avLst/>
          </a:prstGeom>
        </p:spPr>
      </p:pic>
      <p:pic>
        <p:nvPicPr>
          <p:cNvPr id="79" name="Grafik 7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27" y="1417011"/>
            <a:ext cx="1547461" cy="786824"/>
          </a:xfrm>
          <a:prstGeom prst="rect">
            <a:avLst/>
          </a:prstGeom>
        </p:spPr>
      </p:pic>
    </p:spTree>
    <p:extLst>
      <p:ext uri="{BB962C8B-B14F-4D97-AF65-F5344CB8AC3E}">
        <p14:creationId xmlns:p14="http://schemas.microsoft.com/office/powerpoint/2010/main" val="21937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theme/theme1.xml><?xml version="1.0" encoding="utf-8"?>
<a:theme xmlns:a="http://schemas.openxmlformats.org/drawingml/2006/main" name="Conception personnalisée">
  <a:themeElements>
    <a:clrScheme name="Personnalisé 1">
      <a:dk1>
        <a:sysClr val="windowText" lastClr="000000"/>
      </a:dk1>
      <a:lt1>
        <a:sysClr val="window" lastClr="FFFFFF"/>
      </a:lt1>
      <a:dk2>
        <a:srgbClr val="44546A"/>
      </a:dk2>
      <a:lt2>
        <a:srgbClr val="E7E6E6"/>
      </a:lt2>
      <a:accent1>
        <a:srgbClr val="004366"/>
      </a:accent1>
      <a:accent2>
        <a:srgbClr val="F39200"/>
      </a:accent2>
      <a:accent3>
        <a:srgbClr val="E94E1B"/>
      </a:accent3>
      <a:accent4>
        <a:srgbClr val="F9B233"/>
      </a:accent4>
      <a:accent5>
        <a:srgbClr val="6F6050"/>
      </a:accent5>
      <a:accent6>
        <a:srgbClr val="009EE0"/>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FF99"/>
        </a:solidFill>
        <a:ln w="9525">
          <a:solidFill>
            <a:srgbClr val="0000CC"/>
          </a:solidFill>
          <a:miter lim="800000"/>
          <a:headEnd/>
          <a:tailEnd/>
        </a:ln>
      </a:spPr>
      <a:bodyPr wrap="square" lIns="90000" tIns="46800" rIns="90000" bIns="46800">
        <a:spAutoFit/>
      </a:bodyPr>
      <a:lstStyle>
        <a:defPPr eaLnBrk="1" hangingPunct="1">
          <a:defRPr sz="2000" i="1">
            <a:cs typeface="Times New Roman" panose="02020603050405020304" pitchFamily="18"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Personnalisé 1">
      <a:dk1>
        <a:sysClr val="windowText" lastClr="000000"/>
      </a:dk1>
      <a:lt1>
        <a:sysClr val="window" lastClr="FFFFFF"/>
      </a:lt1>
      <a:dk2>
        <a:srgbClr val="44546A"/>
      </a:dk2>
      <a:lt2>
        <a:srgbClr val="E7E6E6"/>
      </a:lt2>
      <a:accent1>
        <a:srgbClr val="004366"/>
      </a:accent1>
      <a:accent2>
        <a:srgbClr val="F39200"/>
      </a:accent2>
      <a:accent3>
        <a:srgbClr val="E94E1B"/>
      </a:accent3>
      <a:accent4>
        <a:srgbClr val="F9B233"/>
      </a:accent4>
      <a:accent5>
        <a:srgbClr val="6F6050"/>
      </a:accent5>
      <a:accent6>
        <a:srgbClr val="009EE0"/>
      </a:accent6>
      <a:hlink>
        <a:srgbClr val="E94E1B"/>
      </a:hlink>
      <a:folHlink>
        <a:srgbClr val="F9B23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2405</Words>
  <Application>Microsoft Office PowerPoint</Application>
  <PresentationFormat>On-screen Show (4:3)</PresentationFormat>
  <Paragraphs>481</Paragraphs>
  <Slides>38</Slides>
  <Notes>5</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38</vt:i4>
      </vt:variant>
    </vt:vector>
  </HeadingPairs>
  <TitlesOfParts>
    <vt:vector size="58" baseType="lpstr">
      <vt:lpstr>Arial Unicode MS</vt:lpstr>
      <vt:lpstr>Acumin Pro</vt:lpstr>
      <vt:lpstr>Arial</vt:lpstr>
      <vt:lpstr>Arial Black</vt:lpstr>
      <vt:lpstr>Calibri</vt:lpstr>
      <vt:lpstr>Calibri Light</vt:lpstr>
      <vt:lpstr>Corbel</vt:lpstr>
      <vt:lpstr>CorpoS</vt:lpstr>
      <vt:lpstr>Courier New</vt:lpstr>
      <vt:lpstr>Open Sans Light</vt:lpstr>
      <vt:lpstr>Symbol</vt:lpstr>
      <vt:lpstr>Times New Roman</vt:lpstr>
      <vt:lpstr>Trebuchet MS</vt:lpstr>
      <vt:lpstr>Wingdings</vt:lpstr>
      <vt:lpstr>Wingdings 3</vt:lpstr>
      <vt:lpstr>Conception personnalisée</vt:lpstr>
      <vt:lpstr>1_Conception personnalisée</vt:lpstr>
      <vt:lpstr>Thème Office</vt:lpstr>
      <vt:lpstr>2_Conception personnalisée</vt:lpstr>
      <vt:lpstr>Clip</vt:lpstr>
      <vt:lpstr>From NDT to SHM A Practical Approach</vt:lpstr>
      <vt:lpstr>Content</vt:lpstr>
      <vt:lpstr>Content</vt:lpstr>
      <vt:lpstr>PowerPoint Presentation</vt:lpstr>
      <vt:lpstr>Content</vt:lpstr>
      <vt:lpstr>What is NDT?</vt:lpstr>
      <vt:lpstr>Sections of the NDT Process</vt:lpstr>
      <vt:lpstr>What is SHM?</vt:lpstr>
      <vt:lpstr>The Global Approach</vt:lpstr>
      <vt:lpstr>SHM = Complexity</vt:lpstr>
      <vt:lpstr>SHM – Transdisciplinary Approach</vt:lpstr>
      <vt:lpstr>What to detect or measure?</vt:lpstr>
      <vt:lpstr>Benefits of SHM</vt:lpstr>
      <vt:lpstr>Benefit of SHM</vt:lpstr>
      <vt:lpstr>3rd Option for Service Bulletins </vt:lpstr>
      <vt:lpstr>New, SHM enabled Design</vt:lpstr>
      <vt:lpstr>Content</vt:lpstr>
      <vt:lpstr>Basic Maintenance Definitions &amp; History</vt:lpstr>
      <vt:lpstr>MSG-3 &amp; Maintenance Review Board Process</vt:lpstr>
      <vt:lpstr>MSG3 preparation process</vt:lpstr>
      <vt:lpstr>MSG-3 Document Revision Process</vt:lpstr>
      <vt:lpstr>MSG-3 Document Revision Process</vt:lpstr>
      <vt:lpstr>MSG-3 Document Revision Process</vt:lpstr>
      <vt:lpstr>MSG 3 Revision</vt:lpstr>
      <vt:lpstr>Inpection level according to MSG3, as of today</vt:lpstr>
      <vt:lpstr>SHM in MSG-3 IP105 (pending since 2010)</vt:lpstr>
      <vt:lpstr>Content</vt:lpstr>
      <vt:lpstr>Application at In-Service – some examples</vt:lpstr>
      <vt:lpstr>Maintenance Application</vt:lpstr>
      <vt:lpstr>Examples of damage and load sensing technologies</vt:lpstr>
      <vt:lpstr>Content</vt:lpstr>
      <vt:lpstr>Testia support along the Process Chain</vt:lpstr>
      <vt:lpstr>Testia support along the Process Chain</vt:lpstr>
      <vt:lpstr>Testia support along the Process Chain</vt:lpstr>
      <vt:lpstr>Testia support along the Process Chain</vt:lpstr>
      <vt:lpstr>Testia could be your enabler of your regional policy</vt:lpstr>
      <vt:lpstr>Thank you for your attention www.testia.com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VALANCONY Claire</dc:creator>
  <cp:lastModifiedBy>Lopez, Mark</cp:lastModifiedBy>
  <cp:revision>118</cp:revision>
  <cp:lastPrinted>2018-07-10T14:15:16Z</cp:lastPrinted>
  <dcterms:created xsi:type="dcterms:W3CDTF">2018-03-15T15:53:49Z</dcterms:created>
  <dcterms:modified xsi:type="dcterms:W3CDTF">2018-09-19T17:57:01Z</dcterms:modified>
</cp:coreProperties>
</file>