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2" r:id="rId3"/>
  </p:sldMasterIdLst>
  <p:notesMasterIdLst>
    <p:notesMasterId r:id="rId22"/>
  </p:notesMasterIdLst>
  <p:handoutMasterIdLst>
    <p:handoutMasterId r:id="rId23"/>
  </p:handoutMasterIdLst>
  <p:sldIdLst>
    <p:sldId id="273" r:id="rId4"/>
    <p:sldId id="274" r:id="rId5"/>
    <p:sldId id="275" r:id="rId6"/>
    <p:sldId id="286" r:id="rId7"/>
    <p:sldId id="276" r:id="rId8"/>
    <p:sldId id="278" r:id="rId9"/>
    <p:sldId id="279" r:id="rId10"/>
    <p:sldId id="297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80" r:id="rId19"/>
    <p:sldId id="281" r:id="rId20"/>
    <p:sldId id="284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86"/>
            <p14:sldId id="276"/>
            <p14:sldId id="278"/>
            <p14:sldId id="279"/>
            <p14:sldId id="297"/>
            <p14:sldId id="289"/>
            <p14:sldId id="291"/>
            <p14:sldId id="292"/>
            <p14:sldId id="293"/>
            <p14:sldId id="294"/>
            <p14:sldId id="295"/>
            <p14:sldId id="296"/>
            <p14:sldId id="280"/>
            <p14:sldId id="281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1178" autoAdjust="0"/>
    <p:restoredTop sz="79454" autoAdjust="0"/>
  </p:normalViewPr>
  <p:slideViewPr>
    <p:cSldViewPr snapToGrid="0">
      <p:cViewPr varScale="1">
        <p:scale>
          <a:sx n="85" d="100"/>
          <a:sy n="85" d="100"/>
        </p:scale>
        <p:origin x="156" y="9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48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93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18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73063"/>
            <a:ext cx="2117725" cy="5526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373063"/>
            <a:ext cx="6202363" cy="5526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sunrise_plane_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27038" y="4878388"/>
            <a:ext cx="48228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Course Number: 22518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Version Date: 3/25/2015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Version Number: 3.01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sp>
          <p:nvSpPr>
            <p:cNvPr id="7" name="Text Box 4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  <p:pic>
          <p:nvPicPr>
            <p:cNvPr id="8" name="Picture 4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&lt;Course Title&gt;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noProof="0" smtClean="0"/>
              <a:t>&lt;Lesson Title&gt;</a:t>
            </a:r>
          </a:p>
        </p:txBody>
      </p:sp>
    </p:spTree>
    <p:extLst>
      <p:ext uri="{BB962C8B-B14F-4D97-AF65-F5344CB8AC3E}">
        <p14:creationId xmlns:p14="http://schemas.microsoft.com/office/powerpoint/2010/main" val="400717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3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Text Box 25"/>
          <p:cNvSpPr txBox="1">
            <a:spLocks noChangeArrowheads="1"/>
          </p:cNvSpPr>
          <p:nvPr/>
        </p:nvSpPr>
        <p:spPr bwMode="auto">
          <a:xfrm>
            <a:off x="6386513" y="6265863"/>
            <a:ext cx="1370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373063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SL-</a:t>
            </a:r>
            <a:fld id="{BC928354-37A3-4585-A693-D8C17B66B6C0}" type="slidenum">
              <a:rPr lang="en-US" altLang="en-US" sz="12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altLang="en-US" sz="1200" b="1">
                <a:solidFill>
                  <a:schemeClr val="bg1"/>
                </a:solidFill>
              </a:rPr>
              <a:t>-INT</a:t>
            </a:r>
          </a:p>
        </p:txBody>
      </p:sp>
      <p:sp>
        <p:nvSpPr>
          <p:cNvPr id="1031" name="Line 19"/>
          <p:cNvSpPr>
            <a:spLocks noChangeShapeType="1"/>
          </p:cNvSpPr>
          <p:nvPr/>
        </p:nvSpPr>
        <p:spPr bwMode="auto">
          <a:xfrm>
            <a:off x="0" y="6037263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Course Introduction</a:t>
            </a:r>
          </a:p>
        </p:txBody>
      </p:sp>
      <p:pic>
        <p:nvPicPr>
          <p:cNvPr id="1033" name="Picture 32" descr="NEW FAA 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5708650" y="6124575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LK-04%20-%20INT%20NDI%20Job%20Aid.do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of NDI 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FAA Academy</a:t>
            </a:r>
          </a:p>
          <a:p>
            <a:r>
              <a:rPr lang="en-US" dirty="0" smtClean="0"/>
              <a:t>AMA-250</a:t>
            </a:r>
            <a:endParaRPr lang="en-US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43970" y="3343780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A4A NDT Forum 2018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43970" y="3791452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Ken Working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850253" y="4161188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September 18, 2018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9"/>
          <p:cNvSpPr>
            <a:spLocks noChangeArrowheads="1"/>
          </p:cNvSpPr>
          <p:nvPr/>
        </p:nvSpPr>
        <p:spPr bwMode="auto">
          <a:xfrm>
            <a:off x="4848225" y="2259013"/>
            <a:ext cx="2855913" cy="1597025"/>
          </a:xfrm>
          <a:prstGeom prst="ellipse">
            <a:avLst/>
          </a:prstGeom>
          <a:solidFill>
            <a:srgbClr val="98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4652963" y="2857500"/>
            <a:ext cx="32464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DOCUMENTATION</a:t>
            </a:r>
          </a:p>
        </p:txBody>
      </p:sp>
      <p:sp>
        <p:nvSpPr>
          <p:cNvPr id="2560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Systematic NDI Evaluation Process</a:t>
            </a:r>
          </a:p>
        </p:txBody>
      </p:sp>
      <p:sp>
        <p:nvSpPr>
          <p:cNvPr id="25605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Documentation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Manuals</a:t>
            </a:r>
          </a:p>
          <a:p>
            <a:pPr eaLnBrk="1" hangingPunct="1"/>
            <a:r>
              <a:rPr lang="en-US" altLang="en-US" smtClean="0"/>
              <a:t>Personnel</a:t>
            </a:r>
          </a:p>
          <a:p>
            <a:pPr eaLnBrk="1" hangingPunct="1"/>
            <a:r>
              <a:rPr lang="en-US" altLang="en-US" smtClean="0"/>
              <a:t>Procedures</a:t>
            </a:r>
          </a:p>
          <a:p>
            <a:pPr eaLnBrk="1" hangingPunct="1"/>
            <a:r>
              <a:rPr lang="en-US" altLang="en-US" smtClean="0"/>
              <a:t>Data</a:t>
            </a:r>
          </a:p>
          <a:p>
            <a:pPr eaLnBrk="1" hangingPunct="1"/>
            <a:r>
              <a:rPr lang="en-US" altLang="en-US" smtClean="0"/>
              <a:t>Record keeping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1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4848225" y="2259013"/>
            <a:ext cx="2855913" cy="1597025"/>
          </a:xfrm>
          <a:prstGeom prst="ellipse">
            <a:avLst/>
          </a:prstGeom>
          <a:solidFill>
            <a:srgbClr val="D5B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652963" y="2809875"/>
            <a:ext cx="324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ORGANIZATION</a:t>
            </a:r>
          </a:p>
        </p:txBody>
      </p:sp>
      <p:sp>
        <p:nvSpPr>
          <p:cNvPr id="26628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Organization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Management </a:t>
            </a:r>
            <a:br>
              <a:rPr lang="en-US" altLang="en-US" smtClean="0"/>
            </a:br>
            <a:r>
              <a:rPr lang="en-US" altLang="en-US" smtClean="0"/>
              <a:t>perspective of NDI</a:t>
            </a:r>
          </a:p>
          <a:p>
            <a:pPr eaLnBrk="1" hangingPunct="1"/>
            <a:r>
              <a:rPr lang="en-US" altLang="en-US" smtClean="0"/>
              <a:t>Structure</a:t>
            </a:r>
          </a:p>
          <a:p>
            <a:pPr eaLnBrk="1" hangingPunct="1"/>
            <a:r>
              <a:rPr lang="en-US" altLang="en-US" smtClean="0"/>
              <a:t>Resources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662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Systematic NDI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41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4848225" y="2259013"/>
            <a:ext cx="2855913" cy="1597025"/>
          </a:xfrm>
          <a:prstGeom prst="ellipse">
            <a:avLst/>
          </a:prstGeom>
          <a:solidFill>
            <a:srgbClr val="6F7B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652963" y="2809875"/>
            <a:ext cx="324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ENVIRONMENT</a:t>
            </a:r>
          </a:p>
        </p:txBody>
      </p:sp>
      <p:sp>
        <p:nvSpPr>
          <p:cNvPr id="2765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Environment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Safety </a:t>
            </a:r>
          </a:p>
          <a:p>
            <a:pPr eaLnBrk="1" hangingPunct="1"/>
            <a:r>
              <a:rPr lang="en-US" altLang="en-US" smtClean="0"/>
              <a:t>Housekeeping</a:t>
            </a:r>
          </a:p>
          <a:p>
            <a:pPr eaLnBrk="1" hangingPunct="1"/>
            <a:r>
              <a:rPr lang="en-US" altLang="en-US" smtClean="0"/>
              <a:t>Storage</a:t>
            </a:r>
          </a:p>
          <a:p>
            <a:pPr eaLnBrk="1" hangingPunct="1"/>
            <a:r>
              <a:rPr lang="en-US" altLang="en-US" smtClean="0"/>
              <a:t>Consumable management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765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Systematic NDI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20309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4848225" y="2259013"/>
            <a:ext cx="2855913" cy="1597025"/>
          </a:xfrm>
          <a:prstGeom prst="ellipse">
            <a:avLst/>
          </a:prstGeom>
          <a:solidFill>
            <a:srgbClr val="E48C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652963" y="2809875"/>
            <a:ext cx="324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CALIBRATION</a:t>
            </a:r>
          </a:p>
        </p:txBody>
      </p:sp>
      <p:sp>
        <p:nvSpPr>
          <p:cNvPr id="2867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Systematic NDI Evaluation Process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Calibration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Process by which </a:t>
            </a:r>
            <a:br>
              <a:rPr lang="en-US" altLang="en-US" smtClean="0"/>
            </a:br>
            <a:r>
              <a:rPr lang="en-US" altLang="en-US" smtClean="0"/>
              <a:t>an item is checked </a:t>
            </a:r>
            <a:br>
              <a:rPr lang="en-US" altLang="en-US" smtClean="0"/>
            </a:br>
            <a:r>
              <a:rPr lang="en-US" altLang="en-US" smtClean="0"/>
              <a:t>against a standard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6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5"/>
          <p:cNvSpPr>
            <a:spLocks noChangeArrowheads="1"/>
          </p:cNvSpPr>
          <p:nvPr/>
        </p:nvSpPr>
        <p:spPr bwMode="auto">
          <a:xfrm>
            <a:off x="4848225" y="2259013"/>
            <a:ext cx="2855913" cy="1597025"/>
          </a:xfrm>
          <a:prstGeom prst="ellipse">
            <a:avLst/>
          </a:prstGeom>
          <a:solidFill>
            <a:srgbClr val="A37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652963" y="2809875"/>
            <a:ext cx="324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TRAINING</a:t>
            </a:r>
          </a:p>
        </p:txBody>
      </p:sp>
      <p:sp>
        <p:nvSpPr>
          <p:cNvPr id="2970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Systematic NDI Evaluation Process</a:t>
            </a:r>
          </a:p>
        </p:txBody>
      </p:sp>
      <p:sp>
        <p:nvSpPr>
          <p:cNvPr id="2970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Training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Methods</a:t>
            </a:r>
          </a:p>
          <a:p>
            <a:pPr eaLnBrk="1" hangingPunct="1"/>
            <a:r>
              <a:rPr lang="en-US" altLang="en-US" smtClean="0"/>
              <a:t>Standards</a:t>
            </a:r>
          </a:p>
          <a:p>
            <a:pPr eaLnBrk="1" hangingPunct="1"/>
            <a:r>
              <a:rPr lang="en-US" altLang="en-US" smtClean="0"/>
              <a:t>Training Plan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89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53388" cy="4419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219200"/>
            <a:ext cx="80533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17525" y="1025525"/>
            <a:ext cx="8108950" cy="3241675"/>
            <a:chOff x="326" y="638"/>
            <a:chExt cx="5108" cy="2042"/>
          </a:xfrm>
        </p:grpSpPr>
        <p:sp>
          <p:nvSpPr>
            <p:cNvPr id="24600" name="AutoShape 5"/>
            <p:cNvSpPr>
              <a:spLocks noChangeArrowheads="1"/>
            </p:cNvSpPr>
            <p:nvPr/>
          </p:nvSpPr>
          <p:spPr bwMode="auto">
            <a:xfrm>
              <a:off x="326" y="947"/>
              <a:ext cx="5108" cy="1733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0 h 21600"/>
                <a:gd name="T4" fmla="*/ 8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46 w 21600"/>
                <a:gd name="T13" fmla="*/ 0 h 21600"/>
                <a:gd name="T14" fmla="*/ 20754 w 21600"/>
                <a:gd name="T15" fmla="*/ 6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62" y="4720"/>
                  </a:moveTo>
                  <a:cubicBezTo>
                    <a:pt x="4404" y="2056"/>
                    <a:pt x="7503" y="480"/>
                    <a:pt x="10800" y="481"/>
                  </a:cubicBezTo>
                  <a:cubicBezTo>
                    <a:pt x="14096" y="481"/>
                    <a:pt x="17195" y="2056"/>
                    <a:pt x="19137" y="4720"/>
                  </a:cubicBezTo>
                  <a:lnTo>
                    <a:pt x="19526" y="4436"/>
                  </a:lnTo>
                  <a:cubicBezTo>
                    <a:pt x="17493" y="1648"/>
                    <a:pt x="14250" y="-1"/>
                    <a:pt x="10799" y="0"/>
                  </a:cubicBezTo>
                  <a:cubicBezTo>
                    <a:pt x="7349" y="0"/>
                    <a:pt x="4106" y="1648"/>
                    <a:pt x="2073" y="4436"/>
                  </a:cubicBezTo>
                  <a:lnTo>
                    <a:pt x="2462" y="4720"/>
                  </a:lnTo>
                  <a:close/>
                </a:path>
              </a:pathLst>
            </a:custGeom>
            <a:solidFill>
              <a:srgbClr val="D3AC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D3AC6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01" name="Text Box 6"/>
            <p:cNvSpPr txBox="1">
              <a:spLocks noChangeArrowheads="1"/>
            </p:cNvSpPr>
            <p:nvPr/>
          </p:nvSpPr>
          <p:spPr bwMode="auto">
            <a:xfrm>
              <a:off x="2554" y="638"/>
              <a:ext cx="65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700" dirty="0" smtClean="0"/>
                <a:t>SAFETY</a:t>
              </a:r>
              <a:endParaRPr lang="en-US" altLang="en-US" sz="1700" dirty="0"/>
            </a:p>
          </p:txBody>
        </p:sp>
      </p:grp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3586163" y="2360613"/>
            <a:ext cx="1970087" cy="1101725"/>
            <a:chOff x="2259" y="1487"/>
            <a:chExt cx="1241" cy="694"/>
          </a:xfrm>
        </p:grpSpPr>
        <p:sp>
          <p:nvSpPr>
            <p:cNvPr id="24598" name="Oval 8"/>
            <p:cNvSpPr>
              <a:spLocks noChangeArrowheads="1"/>
            </p:cNvSpPr>
            <p:nvPr/>
          </p:nvSpPr>
          <p:spPr bwMode="auto">
            <a:xfrm>
              <a:off x="2259" y="1487"/>
              <a:ext cx="1241" cy="694"/>
            </a:xfrm>
            <a:prstGeom prst="ellipse">
              <a:avLst/>
            </a:prstGeom>
            <a:solidFill>
              <a:srgbClr val="A37A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9" name="Text Box 9"/>
            <p:cNvSpPr txBox="1">
              <a:spLocks noChangeArrowheads="1"/>
            </p:cNvSpPr>
            <p:nvPr/>
          </p:nvSpPr>
          <p:spPr bwMode="auto">
            <a:xfrm>
              <a:off x="2462" y="1721"/>
              <a:ext cx="8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TRAINING</a:t>
              </a:r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1854200" y="3470275"/>
            <a:ext cx="1970088" cy="1101725"/>
            <a:chOff x="1168" y="2170"/>
            <a:chExt cx="1241" cy="694"/>
          </a:xfrm>
        </p:grpSpPr>
        <p:sp>
          <p:nvSpPr>
            <p:cNvPr id="24596" name="Oval 11"/>
            <p:cNvSpPr>
              <a:spLocks noChangeArrowheads="1"/>
            </p:cNvSpPr>
            <p:nvPr/>
          </p:nvSpPr>
          <p:spPr bwMode="auto">
            <a:xfrm>
              <a:off x="1168" y="2170"/>
              <a:ext cx="1241" cy="694"/>
            </a:xfrm>
            <a:prstGeom prst="ellipse">
              <a:avLst/>
            </a:prstGeom>
            <a:solidFill>
              <a:srgbClr val="D5BF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1213" y="2404"/>
              <a:ext cx="11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ORGANIZATION</a:t>
              </a:r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127000" y="2360613"/>
            <a:ext cx="1970088" cy="1101725"/>
            <a:chOff x="80" y="1487"/>
            <a:chExt cx="1241" cy="694"/>
          </a:xfrm>
        </p:grpSpPr>
        <p:sp>
          <p:nvSpPr>
            <p:cNvPr id="24594" name="Oval 14"/>
            <p:cNvSpPr>
              <a:spLocks noChangeArrowheads="1"/>
            </p:cNvSpPr>
            <p:nvPr/>
          </p:nvSpPr>
          <p:spPr bwMode="auto">
            <a:xfrm>
              <a:off x="80" y="1487"/>
              <a:ext cx="1241" cy="694"/>
            </a:xfrm>
            <a:prstGeom prst="ellipse">
              <a:avLst/>
            </a:prstGeom>
            <a:solidFill>
              <a:srgbClr val="6F7B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5" name="Text Box 15"/>
            <p:cNvSpPr txBox="1">
              <a:spLocks noChangeArrowheads="1"/>
            </p:cNvSpPr>
            <p:nvPr/>
          </p:nvSpPr>
          <p:spPr bwMode="auto">
            <a:xfrm>
              <a:off x="96" y="1721"/>
              <a:ext cx="11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</p:grpSp>
      <p:grpSp>
        <p:nvGrpSpPr>
          <p:cNvPr id="24584" name="Group 16"/>
          <p:cNvGrpSpPr>
            <a:grpSpLocks/>
          </p:cNvGrpSpPr>
          <p:nvPr/>
        </p:nvGrpSpPr>
        <p:grpSpPr bwMode="auto">
          <a:xfrm>
            <a:off x="5267325" y="3470275"/>
            <a:ext cx="1976438" cy="1101725"/>
            <a:chOff x="3318" y="2170"/>
            <a:chExt cx="1245" cy="694"/>
          </a:xfrm>
        </p:grpSpPr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3320" y="2170"/>
              <a:ext cx="1241" cy="694"/>
            </a:xfrm>
            <a:prstGeom prst="ellipse">
              <a:avLst/>
            </a:prstGeom>
            <a:solidFill>
              <a:srgbClr val="E48C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3" name="Text Box 18"/>
            <p:cNvSpPr txBox="1">
              <a:spLocks noChangeArrowheads="1"/>
            </p:cNvSpPr>
            <p:nvPr/>
          </p:nvSpPr>
          <p:spPr bwMode="auto">
            <a:xfrm>
              <a:off x="3318" y="2404"/>
              <a:ext cx="1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CALIBRATION</a:t>
              </a:r>
            </a:p>
          </p:txBody>
        </p:sp>
      </p:grp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777038" y="2360613"/>
            <a:ext cx="2239962" cy="1101725"/>
            <a:chOff x="4269" y="1487"/>
            <a:chExt cx="1411" cy="694"/>
          </a:xfrm>
        </p:grpSpPr>
        <p:sp>
          <p:nvSpPr>
            <p:cNvPr id="24590" name="Oval 20"/>
            <p:cNvSpPr>
              <a:spLocks noChangeArrowheads="1"/>
            </p:cNvSpPr>
            <p:nvPr/>
          </p:nvSpPr>
          <p:spPr bwMode="auto">
            <a:xfrm>
              <a:off x="4336" y="1487"/>
              <a:ext cx="1241" cy="694"/>
            </a:xfrm>
            <a:prstGeom prst="ellipse">
              <a:avLst/>
            </a:prstGeom>
            <a:solidFill>
              <a:srgbClr val="983A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1" name="Text Box 21"/>
            <p:cNvSpPr txBox="1">
              <a:spLocks noChangeArrowheads="1"/>
            </p:cNvSpPr>
            <p:nvPr/>
          </p:nvSpPr>
          <p:spPr bwMode="auto">
            <a:xfrm>
              <a:off x="4269" y="1721"/>
              <a:ext cx="1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DOCUMENTATION</a:t>
              </a:r>
            </a:p>
          </p:txBody>
        </p:sp>
      </p:grp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517525" y="2557463"/>
            <a:ext cx="8108950" cy="3289300"/>
            <a:chOff x="326" y="1611"/>
            <a:chExt cx="5108" cy="2072"/>
          </a:xfrm>
        </p:grpSpPr>
        <p:sp>
          <p:nvSpPr>
            <p:cNvPr id="24588" name="Text Box 23"/>
            <p:cNvSpPr txBox="1">
              <a:spLocks noChangeArrowheads="1"/>
            </p:cNvSpPr>
            <p:nvPr/>
          </p:nvSpPr>
          <p:spPr bwMode="auto">
            <a:xfrm>
              <a:off x="1964" y="3462"/>
              <a:ext cx="183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700" dirty="0"/>
                <a:t>REGULATORY GUIDANCE</a:t>
              </a:r>
            </a:p>
          </p:txBody>
        </p:sp>
        <p:sp>
          <p:nvSpPr>
            <p:cNvPr id="24589" name="AutoShape 24"/>
            <p:cNvSpPr>
              <a:spLocks noChangeArrowheads="1"/>
            </p:cNvSpPr>
            <p:nvPr/>
          </p:nvSpPr>
          <p:spPr bwMode="auto">
            <a:xfrm rot="10800000">
              <a:off x="326" y="1611"/>
              <a:ext cx="5108" cy="1733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0 h 21600"/>
                <a:gd name="T4" fmla="*/ 8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46 w 21600"/>
                <a:gd name="T13" fmla="*/ 0 h 21600"/>
                <a:gd name="T14" fmla="*/ 20754 w 21600"/>
                <a:gd name="T15" fmla="*/ 6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62" y="4720"/>
                  </a:moveTo>
                  <a:cubicBezTo>
                    <a:pt x="4404" y="2056"/>
                    <a:pt x="7503" y="480"/>
                    <a:pt x="10800" y="481"/>
                  </a:cubicBezTo>
                  <a:cubicBezTo>
                    <a:pt x="14096" y="481"/>
                    <a:pt x="17195" y="2056"/>
                    <a:pt x="19137" y="4720"/>
                  </a:cubicBezTo>
                  <a:lnTo>
                    <a:pt x="19526" y="4436"/>
                  </a:lnTo>
                  <a:cubicBezTo>
                    <a:pt x="17493" y="1648"/>
                    <a:pt x="14250" y="-1"/>
                    <a:pt x="10799" y="0"/>
                  </a:cubicBezTo>
                  <a:cubicBezTo>
                    <a:pt x="7349" y="0"/>
                    <a:pt x="4106" y="1648"/>
                    <a:pt x="2073" y="4436"/>
                  </a:cubicBezTo>
                  <a:lnTo>
                    <a:pt x="2462" y="4720"/>
                  </a:lnTo>
                  <a:close/>
                </a:path>
              </a:pathLst>
            </a:custGeom>
            <a:solidFill>
              <a:srgbClr val="D3AC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D3AC6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58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Systematic NDI Evaluation Process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995941" y="954088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SAFETY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08685" y="5566331"/>
            <a:ext cx="3061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REGULATORY GUIDANCE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30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Nondestructive Inspection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Common misconceptions and tribal knowledge</a:t>
            </a:r>
            <a:endParaRPr lang="en-US" dirty="0"/>
          </a:p>
          <a:p>
            <a:pPr lvl="1"/>
            <a:r>
              <a:rPr lang="en-US" dirty="0" smtClean="0"/>
              <a:t>A&amp;P can perform FPI if shown in </a:t>
            </a:r>
            <a:r>
              <a:rPr lang="en-US" dirty="0" err="1" smtClean="0"/>
              <a:t>vo</a:t>
            </a:r>
            <a:r>
              <a:rPr lang="en-US" dirty="0" smtClean="0"/>
              <a:t>-tech school?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CFR Part 147 - Appendix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This appendix lists items required in general curriculum subjects for an A&amp;P school</a:t>
            </a:r>
          </a:p>
          <a:p>
            <a:pPr lvl="1"/>
            <a:r>
              <a:rPr lang="en-US" dirty="0" smtClean="0"/>
              <a:t>Need for System performance checks</a:t>
            </a:r>
          </a:p>
          <a:p>
            <a:pPr lvl="1"/>
            <a:r>
              <a:rPr lang="en-US" dirty="0" smtClean="0"/>
              <a:t>Repair Station </a:t>
            </a:r>
            <a:r>
              <a:rPr lang="en-US" dirty="0" smtClean="0"/>
              <a:t>(Part 145) has Company level </a:t>
            </a:r>
            <a:r>
              <a:rPr lang="en-US" dirty="0" smtClean="0"/>
              <a:t>II </a:t>
            </a:r>
            <a:r>
              <a:rPr lang="en-US" dirty="0" smtClean="0"/>
              <a:t>perform inspection on a part </a:t>
            </a:r>
            <a:r>
              <a:rPr lang="en-US" dirty="0" smtClean="0"/>
              <a:t>121 </a:t>
            </a:r>
            <a:r>
              <a:rPr lang="en-US" dirty="0" smtClean="0"/>
              <a:t>A</a:t>
            </a:r>
            <a:r>
              <a:rPr lang="en-US" dirty="0" smtClean="0"/>
              <a:t>ir Carrier </a:t>
            </a:r>
            <a:endParaRPr lang="en-US" dirty="0" smtClean="0"/>
          </a:p>
          <a:p>
            <a:pPr lvl="1"/>
            <a:r>
              <a:rPr lang="en-US" dirty="0" smtClean="0"/>
              <a:t>Difference between </a:t>
            </a:r>
            <a:r>
              <a:rPr lang="en-US" dirty="0" smtClean="0"/>
              <a:t>Relevant/Non-/relevant </a:t>
            </a:r>
            <a:r>
              <a:rPr lang="en-US" dirty="0" smtClean="0"/>
              <a:t>Indication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</a:p>
          <a:p>
            <a:r>
              <a:rPr lang="en-US" dirty="0" smtClean="0"/>
              <a:t>Scoped for the operation</a:t>
            </a:r>
          </a:p>
          <a:p>
            <a:r>
              <a:rPr lang="en-US" dirty="0" smtClean="0"/>
              <a:t>Policies vs. Procedures</a:t>
            </a:r>
          </a:p>
          <a:p>
            <a:r>
              <a:rPr lang="en-US" dirty="0" smtClean="0"/>
              <a:t>Controls to mitigate unacceptable risk</a:t>
            </a:r>
          </a:p>
          <a:p>
            <a:r>
              <a:rPr lang="en-US" dirty="0" smtClean="0"/>
              <a:t>Process Measurement – ID issues and corrective action</a:t>
            </a:r>
          </a:p>
          <a:p>
            <a:r>
              <a:rPr lang="en-US" dirty="0" smtClean="0"/>
              <a:t>Interfaces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95" y="436542"/>
            <a:ext cx="3640591" cy="1707943"/>
          </a:xfrm>
        </p:spPr>
        <p:txBody>
          <a:bodyPr/>
          <a:lstStyle/>
          <a:p>
            <a:pPr algn="ctr"/>
            <a:r>
              <a:rPr lang="en-US" sz="6000" dirty="0" smtClean="0"/>
              <a:t>THANKS!</a:t>
            </a:r>
            <a:endParaRPr lang="en-US" sz="6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584160"/>
            <a:ext cx="5225143" cy="54096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37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NDI – Nondestructive Inspection and Evaluation (22518)</a:t>
            </a:r>
          </a:p>
          <a:p>
            <a:r>
              <a:rPr lang="en-US" dirty="0" smtClean="0"/>
              <a:t>Accidents </a:t>
            </a:r>
          </a:p>
          <a:p>
            <a:r>
              <a:rPr lang="en-US" dirty="0" smtClean="0"/>
              <a:t>FAA Guidance/Advisory Circular</a:t>
            </a:r>
          </a:p>
          <a:p>
            <a:r>
              <a:rPr lang="en-US" dirty="0" smtClean="0"/>
              <a:t>Systematic NDI Evaluation Process</a:t>
            </a:r>
          </a:p>
          <a:p>
            <a:r>
              <a:rPr lang="en-US" dirty="0" smtClean="0"/>
              <a:t>Common misconceptions and tribal knowledge </a:t>
            </a:r>
          </a:p>
          <a:p>
            <a:r>
              <a:rPr lang="en-US" dirty="0" smtClean="0"/>
              <a:t>Effective Surveillance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Inspection and Evaluation Course (22518)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Common NDI/NDT/NDE Methods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Certification of Personnel / Organization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NDI Related Accidents</a:t>
            </a:r>
          </a:p>
          <a:p>
            <a:r>
              <a:rPr lang="en-US" dirty="0" smtClean="0"/>
              <a:t>Role of the Aviation Safety Inspector (FAA)</a:t>
            </a:r>
          </a:p>
          <a:p>
            <a:r>
              <a:rPr lang="en-US" dirty="0" smtClean="0"/>
              <a:t>Systematic NDI Evaluation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1536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Accidents with NDI Implications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670974" y="3409445"/>
            <a:ext cx="12218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United 232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600092" y="3471446"/>
            <a:ext cx="1152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1D2F68"/>
                </a:solidFill>
              </a:rPr>
              <a:t>Aloha 243</a:t>
            </a:r>
            <a:endParaRPr lang="en-US" sz="1600" b="1" dirty="0">
              <a:solidFill>
                <a:srgbClr val="1D2F68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68001" y="4661271"/>
            <a:ext cx="1242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1D2F68"/>
                </a:solidFill>
              </a:rPr>
              <a:t>Delta 1288</a:t>
            </a: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3354"/>
            <a:ext cx="31242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83" y="3844790"/>
            <a:ext cx="3063826" cy="1982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41" y="1293354"/>
            <a:ext cx="287750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NDI Related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5351585" cy="421566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Delta 1288 - Pensacola, FL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“…</a:t>
            </a:r>
            <a:r>
              <a:rPr lang="en-US" sz="2000" dirty="0">
                <a:solidFill>
                  <a:srgbClr val="000000"/>
                </a:solidFill>
              </a:rPr>
              <a:t>the probable cause…was the fracture of the left engine’s front compressor fan hub, which resulted from the failure of Delta Air Lines’ fluorescent penetrant inspection process to detect a detectable fatigue crack initiating from an area of altered microstructure that was created during the drilling process…and that went undetected at the time of manufacture.”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NTSB-AAR98/01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0122" y="1508126"/>
            <a:ext cx="2470029" cy="2061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42275" y="6248400"/>
            <a:ext cx="1101725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9" y="1035538"/>
            <a:ext cx="2815063" cy="370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 </a:t>
            </a:r>
            <a:r>
              <a:rPr lang="en-US" dirty="0"/>
              <a:t>J</a:t>
            </a:r>
            <a:r>
              <a:rPr lang="en-US" dirty="0" smtClean="0"/>
              <a:t>ob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Aviation Safety </a:t>
            </a:r>
            <a:r>
              <a:rPr lang="en-US" dirty="0" smtClean="0">
                <a:solidFill>
                  <a:srgbClr val="000000"/>
                </a:solidFill>
              </a:rPr>
              <a:t>Inspector/SME/Auditor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ASI’s do NOT perform actual NDI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Certification-Design Assessment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Surveillance- Performance Assessment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Regulations 14 CFR Part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121.375, 145.163 Training and qualified personnel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121.367 Competent personnel and adequate facilities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FAA Guidance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8900.1 Vol.6, Chap.11, Sec. 27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Inspect a Nondestructive Program/Facility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 smtClean="0"/>
              <a:t>Advisory Circular </a:t>
            </a:r>
          </a:p>
          <a:p>
            <a:pPr lvl="1"/>
            <a:r>
              <a:rPr lang="en-US" sz="2000" dirty="0" smtClean="0"/>
              <a:t>65-31B </a:t>
            </a:r>
            <a:r>
              <a:rPr lang="en-US" sz="2000" b="0" dirty="0" smtClean="0"/>
              <a:t>Training, Qualification and Certification of NDI Personnel</a:t>
            </a:r>
          </a:p>
          <a:p>
            <a:pPr lvl="1"/>
            <a:r>
              <a:rPr lang="en-US" sz="2000" dirty="0" smtClean="0"/>
              <a:t>AC 25-29 Development of a Nondestructive Inspection Program/Organization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AC 43.13B Chapter 5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08125"/>
            <a:ext cx="5268913" cy="4619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Online NDI Job Aid?</a:t>
            </a:r>
          </a:p>
          <a:p>
            <a:pPr eaLnBrk="1" hangingPunct="1">
              <a:buFontTx/>
              <a:buNone/>
            </a:pPr>
            <a:endParaRPr lang="en-US" altLang="en-US" sz="2400" b="0" dirty="0" smtClean="0"/>
          </a:p>
          <a:p>
            <a:pPr eaLnBrk="1" hangingPunct="1"/>
            <a:r>
              <a:rPr lang="en-US" altLang="en-US" sz="2400" dirty="0" smtClean="0"/>
              <a:t>A tool designed to help the ASI apply the systematic NDI evaluation process when evaluating an NDI facility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Provides a set of questions from which the ASI may utilize in preparing to evaluate an NDI facility</a:t>
            </a:r>
          </a:p>
        </p:txBody>
      </p:sp>
      <p:pic>
        <p:nvPicPr>
          <p:cNvPr id="31747" name="Picture 6" descr="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530350"/>
            <a:ext cx="31003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303963" y="2708275"/>
            <a:ext cx="1866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dirty="0" smtClean="0">
                <a:solidFill>
                  <a:schemeClr val="accent3"/>
                </a:solidFill>
                <a:hlinkClick r:id="rId4" action="ppaction://hlinkfile"/>
              </a:rPr>
              <a:t>Nondestructive Inspection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dirty="0" smtClean="0">
                <a:solidFill>
                  <a:schemeClr val="accent3"/>
                </a:solidFill>
                <a:hlinkClick r:id="rId4" action="ppaction://hlinkfile"/>
              </a:rPr>
              <a:t>Job Aid</a:t>
            </a:r>
            <a:endParaRPr lang="en-US" sz="1800" b="1" dirty="0" smtClean="0">
              <a:solidFill>
                <a:schemeClr val="accent3"/>
              </a:solidFill>
            </a:endParaRPr>
          </a:p>
        </p:txBody>
      </p:sp>
      <p:sp>
        <p:nvSpPr>
          <p:cNvPr id="31749" name="Rectangle 10"/>
          <p:cNvSpPr>
            <a:spLocks noGrp="1" noChangeArrowheads="1"/>
          </p:cNvSpPr>
          <p:nvPr>
            <p:ph type="title"/>
          </p:nvPr>
        </p:nvSpPr>
        <p:spPr>
          <a:xfrm>
            <a:off x="404812" y="331788"/>
            <a:ext cx="847248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FAA Publications</a:t>
            </a:r>
          </a:p>
        </p:txBody>
      </p:sp>
    </p:spTree>
    <p:extLst>
      <p:ext uri="{BB962C8B-B14F-4D97-AF65-F5344CB8AC3E}">
        <p14:creationId xmlns:p14="http://schemas.microsoft.com/office/powerpoint/2010/main" val="2567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53388" cy="4419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219200"/>
            <a:ext cx="80533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17525" y="1025525"/>
            <a:ext cx="8108950" cy="3241675"/>
            <a:chOff x="326" y="638"/>
            <a:chExt cx="5108" cy="2042"/>
          </a:xfrm>
        </p:grpSpPr>
        <p:sp>
          <p:nvSpPr>
            <p:cNvPr id="24600" name="AutoShape 5"/>
            <p:cNvSpPr>
              <a:spLocks noChangeArrowheads="1"/>
            </p:cNvSpPr>
            <p:nvPr/>
          </p:nvSpPr>
          <p:spPr bwMode="auto">
            <a:xfrm>
              <a:off x="326" y="947"/>
              <a:ext cx="5108" cy="1733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0 h 21600"/>
                <a:gd name="T4" fmla="*/ 8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46 w 21600"/>
                <a:gd name="T13" fmla="*/ 0 h 21600"/>
                <a:gd name="T14" fmla="*/ 20754 w 21600"/>
                <a:gd name="T15" fmla="*/ 6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62" y="4720"/>
                  </a:moveTo>
                  <a:cubicBezTo>
                    <a:pt x="4404" y="2056"/>
                    <a:pt x="7503" y="480"/>
                    <a:pt x="10800" y="481"/>
                  </a:cubicBezTo>
                  <a:cubicBezTo>
                    <a:pt x="14096" y="481"/>
                    <a:pt x="17195" y="2056"/>
                    <a:pt x="19137" y="4720"/>
                  </a:cubicBezTo>
                  <a:lnTo>
                    <a:pt x="19526" y="4436"/>
                  </a:lnTo>
                  <a:cubicBezTo>
                    <a:pt x="17493" y="1648"/>
                    <a:pt x="14250" y="-1"/>
                    <a:pt x="10799" y="0"/>
                  </a:cubicBezTo>
                  <a:cubicBezTo>
                    <a:pt x="7349" y="0"/>
                    <a:pt x="4106" y="1648"/>
                    <a:pt x="2073" y="4436"/>
                  </a:cubicBezTo>
                  <a:lnTo>
                    <a:pt x="2462" y="4720"/>
                  </a:lnTo>
                  <a:close/>
                </a:path>
              </a:pathLst>
            </a:custGeom>
            <a:solidFill>
              <a:srgbClr val="D3AC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D3AC6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01" name="Text Box 6"/>
            <p:cNvSpPr txBox="1">
              <a:spLocks noChangeArrowheads="1"/>
            </p:cNvSpPr>
            <p:nvPr/>
          </p:nvSpPr>
          <p:spPr bwMode="auto">
            <a:xfrm>
              <a:off x="2554" y="638"/>
              <a:ext cx="65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700" dirty="0" smtClean="0"/>
                <a:t>SAFETY</a:t>
              </a:r>
              <a:endParaRPr lang="en-US" altLang="en-US" sz="1700" dirty="0"/>
            </a:p>
          </p:txBody>
        </p:sp>
      </p:grp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3586163" y="2360613"/>
            <a:ext cx="1970087" cy="1101725"/>
            <a:chOff x="2259" y="1487"/>
            <a:chExt cx="1241" cy="694"/>
          </a:xfrm>
        </p:grpSpPr>
        <p:sp>
          <p:nvSpPr>
            <p:cNvPr id="24598" name="Oval 8"/>
            <p:cNvSpPr>
              <a:spLocks noChangeArrowheads="1"/>
            </p:cNvSpPr>
            <p:nvPr/>
          </p:nvSpPr>
          <p:spPr bwMode="auto">
            <a:xfrm>
              <a:off x="2259" y="1487"/>
              <a:ext cx="1241" cy="694"/>
            </a:xfrm>
            <a:prstGeom prst="ellipse">
              <a:avLst/>
            </a:prstGeom>
            <a:solidFill>
              <a:srgbClr val="A37A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9" name="Text Box 9"/>
            <p:cNvSpPr txBox="1">
              <a:spLocks noChangeArrowheads="1"/>
            </p:cNvSpPr>
            <p:nvPr/>
          </p:nvSpPr>
          <p:spPr bwMode="auto">
            <a:xfrm>
              <a:off x="2462" y="1721"/>
              <a:ext cx="8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TRAINING</a:t>
              </a:r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1854200" y="3470275"/>
            <a:ext cx="1970088" cy="1101725"/>
            <a:chOff x="1168" y="2170"/>
            <a:chExt cx="1241" cy="694"/>
          </a:xfrm>
        </p:grpSpPr>
        <p:sp>
          <p:nvSpPr>
            <p:cNvPr id="24596" name="Oval 11"/>
            <p:cNvSpPr>
              <a:spLocks noChangeArrowheads="1"/>
            </p:cNvSpPr>
            <p:nvPr/>
          </p:nvSpPr>
          <p:spPr bwMode="auto">
            <a:xfrm>
              <a:off x="1168" y="2170"/>
              <a:ext cx="1241" cy="694"/>
            </a:xfrm>
            <a:prstGeom prst="ellipse">
              <a:avLst/>
            </a:prstGeom>
            <a:solidFill>
              <a:srgbClr val="D5BF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1213" y="2404"/>
              <a:ext cx="11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ORGANIZATION</a:t>
              </a:r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127000" y="2360613"/>
            <a:ext cx="1970088" cy="1101725"/>
            <a:chOff x="80" y="1487"/>
            <a:chExt cx="1241" cy="694"/>
          </a:xfrm>
        </p:grpSpPr>
        <p:sp>
          <p:nvSpPr>
            <p:cNvPr id="24594" name="Oval 14"/>
            <p:cNvSpPr>
              <a:spLocks noChangeArrowheads="1"/>
            </p:cNvSpPr>
            <p:nvPr/>
          </p:nvSpPr>
          <p:spPr bwMode="auto">
            <a:xfrm>
              <a:off x="80" y="1487"/>
              <a:ext cx="1241" cy="694"/>
            </a:xfrm>
            <a:prstGeom prst="ellipse">
              <a:avLst/>
            </a:prstGeom>
            <a:solidFill>
              <a:srgbClr val="6F7B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5" name="Text Box 15"/>
            <p:cNvSpPr txBox="1">
              <a:spLocks noChangeArrowheads="1"/>
            </p:cNvSpPr>
            <p:nvPr/>
          </p:nvSpPr>
          <p:spPr bwMode="auto">
            <a:xfrm>
              <a:off x="96" y="1721"/>
              <a:ext cx="11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</p:grpSp>
      <p:grpSp>
        <p:nvGrpSpPr>
          <p:cNvPr id="24584" name="Group 16"/>
          <p:cNvGrpSpPr>
            <a:grpSpLocks/>
          </p:cNvGrpSpPr>
          <p:nvPr/>
        </p:nvGrpSpPr>
        <p:grpSpPr bwMode="auto">
          <a:xfrm>
            <a:off x="5267325" y="3470275"/>
            <a:ext cx="1976438" cy="1101725"/>
            <a:chOff x="3318" y="2170"/>
            <a:chExt cx="1245" cy="694"/>
          </a:xfrm>
        </p:grpSpPr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3320" y="2170"/>
              <a:ext cx="1241" cy="694"/>
            </a:xfrm>
            <a:prstGeom prst="ellipse">
              <a:avLst/>
            </a:prstGeom>
            <a:solidFill>
              <a:srgbClr val="E48C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3" name="Text Box 18"/>
            <p:cNvSpPr txBox="1">
              <a:spLocks noChangeArrowheads="1"/>
            </p:cNvSpPr>
            <p:nvPr/>
          </p:nvSpPr>
          <p:spPr bwMode="auto">
            <a:xfrm>
              <a:off x="3318" y="2404"/>
              <a:ext cx="12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CALIBRATION</a:t>
              </a:r>
            </a:p>
          </p:txBody>
        </p:sp>
      </p:grp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6777038" y="2360613"/>
            <a:ext cx="2239962" cy="1101725"/>
            <a:chOff x="4269" y="1487"/>
            <a:chExt cx="1411" cy="694"/>
          </a:xfrm>
        </p:grpSpPr>
        <p:sp>
          <p:nvSpPr>
            <p:cNvPr id="24590" name="Oval 20"/>
            <p:cNvSpPr>
              <a:spLocks noChangeArrowheads="1"/>
            </p:cNvSpPr>
            <p:nvPr/>
          </p:nvSpPr>
          <p:spPr bwMode="auto">
            <a:xfrm>
              <a:off x="4336" y="1487"/>
              <a:ext cx="1241" cy="694"/>
            </a:xfrm>
            <a:prstGeom prst="ellipse">
              <a:avLst/>
            </a:prstGeom>
            <a:solidFill>
              <a:srgbClr val="983A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4591" name="Text Box 21"/>
            <p:cNvSpPr txBox="1">
              <a:spLocks noChangeArrowheads="1"/>
            </p:cNvSpPr>
            <p:nvPr/>
          </p:nvSpPr>
          <p:spPr bwMode="auto">
            <a:xfrm>
              <a:off x="4269" y="1721"/>
              <a:ext cx="1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DOCUMENTATION</a:t>
              </a:r>
            </a:p>
          </p:txBody>
        </p:sp>
      </p:grp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517525" y="2557463"/>
            <a:ext cx="8108950" cy="3289300"/>
            <a:chOff x="326" y="1611"/>
            <a:chExt cx="5108" cy="2072"/>
          </a:xfrm>
        </p:grpSpPr>
        <p:sp>
          <p:nvSpPr>
            <p:cNvPr id="24588" name="Text Box 23"/>
            <p:cNvSpPr txBox="1">
              <a:spLocks noChangeArrowheads="1"/>
            </p:cNvSpPr>
            <p:nvPr/>
          </p:nvSpPr>
          <p:spPr bwMode="auto">
            <a:xfrm>
              <a:off x="1964" y="3462"/>
              <a:ext cx="183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700" dirty="0"/>
                <a:t>REGULATORY GUIDANCE</a:t>
              </a:r>
            </a:p>
          </p:txBody>
        </p:sp>
        <p:sp>
          <p:nvSpPr>
            <p:cNvPr id="24589" name="AutoShape 24"/>
            <p:cNvSpPr>
              <a:spLocks noChangeArrowheads="1"/>
            </p:cNvSpPr>
            <p:nvPr/>
          </p:nvSpPr>
          <p:spPr bwMode="auto">
            <a:xfrm rot="10800000">
              <a:off x="326" y="1611"/>
              <a:ext cx="5108" cy="1733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0 h 21600"/>
                <a:gd name="T4" fmla="*/ 8 w 21600"/>
                <a:gd name="T5" fmla="*/ 0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46 w 21600"/>
                <a:gd name="T13" fmla="*/ 0 h 21600"/>
                <a:gd name="T14" fmla="*/ 20754 w 21600"/>
                <a:gd name="T15" fmla="*/ 6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62" y="4720"/>
                  </a:moveTo>
                  <a:cubicBezTo>
                    <a:pt x="4404" y="2056"/>
                    <a:pt x="7503" y="480"/>
                    <a:pt x="10800" y="481"/>
                  </a:cubicBezTo>
                  <a:cubicBezTo>
                    <a:pt x="14096" y="481"/>
                    <a:pt x="17195" y="2056"/>
                    <a:pt x="19137" y="4720"/>
                  </a:cubicBezTo>
                  <a:lnTo>
                    <a:pt x="19526" y="4436"/>
                  </a:lnTo>
                  <a:cubicBezTo>
                    <a:pt x="17493" y="1648"/>
                    <a:pt x="14250" y="-1"/>
                    <a:pt x="10799" y="0"/>
                  </a:cubicBezTo>
                  <a:cubicBezTo>
                    <a:pt x="7349" y="0"/>
                    <a:pt x="4106" y="1648"/>
                    <a:pt x="2073" y="4436"/>
                  </a:cubicBezTo>
                  <a:lnTo>
                    <a:pt x="2462" y="4720"/>
                  </a:lnTo>
                  <a:close/>
                </a:path>
              </a:pathLst>
            </a:custGeom>
            <a:solidFill>
              <a:srgbClr val="D3AC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D3AC6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58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Systematic NDI Evaluation Process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995941" y="954088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SAFETY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08685" y="5566331"/>
            <a:ext cx="3061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REGULATORY GUIDANCE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273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 Template">
  <a:themeElements>
    <a:clrScheme name="Colo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o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461</Words>
  <Application>Microsoft Office PowerPoint</Application>
  <PresentationFormat>On-screen Show (4:3)</PresentationFormat>
  <Paragraphs>137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 Neue Medium</vt:lpstr>
      <vt:lpstr>Times New Roman</vt:lpstr>
      <vt:lpstr>1_Custom Design</vt:lpstr>
      <vt:lpstr>2_Custom Design</vt:lpstr>
      <vt:lpstr>Color Template</vt:lpstr>
      <vt:lpstr>Survey of NDI  Training</vt:lpstr>
      <vt:lpstr>Overview</vt:lpstr>
      <vt:lpstr>Nondestructive Inspection and Evaluation Course (22518)</vt:lpstr>
      <vt:lpstr>Accidents with NDI Implications</vt:lpstr>
      <vt:lpstr>NDI Related Accidents</vt:lpstr>
      <vt:lpstr>ASI Job Functions</vt:lpstr>
      <vt:lpstr>FAA Publications</vt:lpstr>
      <vt:lpstr>FAA Publications</vt:lpstr>
      <vt:lpstr>Systematic NDI Evaluation Process</vt:lpstr>
      <vt:lpstr>Systematic NDI Evaluation Process</vt:lpstr>
      <vt:lpstr>Systematic NDI Evaluation Process</vt:lpstr>
      <vt:lpstr>Systematic NDI Evaluation Process</vt:lpstr>
      <vt:lpstr>Systematic NDI Evaluation Process</vt:lpstr>
      <vt:lpstr>Systematic NDI Evaluation Process</vt:lpstr>
      <vt:lpstr>Systematic NDI Evaluation Process</vt:lpstr>
      <vt:lpstr>Survey of Nondestructive Inspection Training</vt:lpstr>
      <vt:lpstr>Effective Surveillance</vt:lpstr>
      <vt:lpstr>THANKS!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Working, Kenneth (FAA)</cp:lastModifiedBy>
  <cp:revision>197</cp:revision>
  <dcterms:created xsi:type="dcterms:W3CDTF">2005-01-28T20:32:53Z</dcterms:created>
  <dcterms:modified xsi:type="dcterms:W3CDTF">2018-09-18T01:09:33Z</dcterms:modified>
</cp:coreProperties>
</file>