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73" r:id="rId3"/>
    <p:sldId id="283" r:id="rId4"/>
    <p:sldId id="298" r:id="rId5"/>
    <p:sldId id="284" r:id="rId6"/>
    <p:sldId id="285" r:id="rId7"/>
    <p:sldId id="287" r:id="rId8"/>
    <p:sldId id="276" r:id="rId9"/>
    <p:sldId id="293" r:id="rId10"/>
    <p:sldId id="292" r:id="rId11"/>
    <p:sldId id="291" r:id="rId12"/>
    <p:sldId id="289" r:id="rId13"/>
    <p:sldId id="294" r:id="rId14"/>
    <p:sldId id="296" r:id="rId15"/>
    <p:sldId id="295" r:id="rId16"/>
    <p:sldId id="297" r:id="rId17"/>
    <p:sldId id="281" r:id="rId18"/>
    <p:sldId id="286" r:id="rId19"/>
    <p:sldId id="288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83"/>
            <p14:sldId id="298"/>
            <p14:sldId id="284"/>
            <p14:sldId id="285"/>
            <p14:sldId id="287"/>
            <p14:sldId id="276"/>
            <p14:sldId id="293"/>
            <p14:sldId id="292"/>
            <p14:sldId id="291"/>
            <p14:sldId id="289"/>
            <p14:sldId id="294"/>
            <p14:sldId id="296"/>
            <p14:sldId id="295"/>
            <p14:sldId id="297"/>
            <p14:sldId id="281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78" autoAdjust="0"/>
    <p:restoredTop sz="94717" autoAdjust="0"/>
  </p:normalViewPr>
  <p:slideViewPr>
    <p:cSldViewPr snapToGrid="0">
      <p:cViewPr varScale="1">
        <p:scale>
          <a:sx n="127" d="100"/>
          <a:sy n="127" d="100"/>
        </p:scale>
        <p:origin x="1944" y="11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1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9163">
              <a:defRPr/>
            </a:pPr>
            <a:fld id="{7726B808-819B-4061-8BF4-20CCE232A577}" type="slidenum">
              <a:rPr lang="en-US" smtClean="0">
                <a:solidFill>
                  <a:srgbClr val="000000"/>
                </a:solidFill>
              </a:rPr>
              <a:pPr defTabSz="919163"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7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2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4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phot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6" y="0"/>
            <a:ext cx="4813384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48400"/>
            <a:ext cx="1126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Swindell@f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FAA Structural </a:t>
            </a:r>
            <a:br>
              <a:rPr lang="en-US" dirty="0" smtClean="0"/>
            </a:br>
            <a:r>
              <a:rPr lang="en-US" dirty="0" smtClean="0"/>
              <a:t>Health Monitoring</a:t>
            </a:r>
            <a:br>
              <a:rPr lang="en-US" dirty="0" smtClean="0"/>
            </a:br>
            <a:r>
              <a:rPr lang="en-US" dirty="0" smtClean="0"/>
              <a:t>SHM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856613" y="3411590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Airlines for America NDT Forum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43970" y="3791452"/>
            <a:ext cx="3465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Paul Swindell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843969" y="4162491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19 September 2018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7610" y="99214"/>
            <a:ext cx="879905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sz="4400" kern="0" smtClean="0"/>
              <a:t>Test Matrix – Panels</a:t>
            </a:r>
            <a:endParaRPr lang="en-US" sz="4400" kern="0" dirty="0" smtClean="0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1290597" y="1274185"/>
            <a:ext cx="323009" cy="323009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498" y="12385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1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512989" y="1272210"/>
            <a:ext cx="323009" cy="323009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2991" y="12365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2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703482" y="1270235"/>
            <a:ext cx="323009" cy="323009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3484" y="12346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3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4904608" y="1268260"/>
            <a:ext cx="323009" cy="323009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4610" y="12326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4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6008250" y="1266285"/>
            <a:ext cx="323009" cy="323009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8252" y="12306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5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64473"/>
              </p:ext>
            </p:extLst>
          </p:nvPr>
        </p:nvGraphicFramePr>
        <p:xfrm>
          <a:off x="71249" y="1651626"/>
          <a:ext cx="9036154" cy="3858902"/>
        </p:xfrm>
        <a:graphic>
          <a:graphicData uri="http://schemas.openxmlformats.org/drawingml/2006/table">
            <a:tbl>
              <a:tblPr firstRow="1" bandRow="1"/>
              <a:tblGrid>
                <a:gridCol w="5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7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66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89" marR="8789" marT="878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89" marR="8789" marT="878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</a:t>
                      </a:r>
                    </a:p>
                  </a:txBody>
                  <a:tcPr marL="8789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Advanced Density Reduction</a:t>
                      </a:r>
                    </a:p>
                  </a:txBody>
                  <a:tcPr marL="8789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Advanced Materials</a:t>
                      </a:r>
                    </a:p>
                  </a:txBody>
                  <a:tcPr marL="8789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Advanced Materials, FSW</a:t>
                      </a:r>
                    </a:p>
                  </a:txBody>
                  <a:tcPr marL="8789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FSW and Bonded Stringers </a:t>
                      </a:r>
                    </a:p>
                  </a:txBody>
                  <a:tcPr marL="8789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</a:t>
                      </a:r>
                    </a:p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9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Advanced Density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Reduction</a:t>
                      </a:r>
                    </a:p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9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91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Component</a:t>
                      </a:r>
                    </a:p>
                  </a:txBody>
                  <a:tcPr marL="8789" marR="8789" marT="878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Skin</a:t>
                      </a:r>
                    </a:p>
                  </a:txBody>
                  <a:tcPr marL="8789" marR="8789" marT="878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2524-T3 sheet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2060 - T8 Al-Li sheet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2029-T3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sheet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2029-T3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sheet, FSW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2060 Al-Li sheet, FSW joint and bonded FML straps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2524-T3 sheet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2060 - T8 Al-Li sheet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Stringer</a:t>
                      </a:r>
                    </a:p>
                  </a:txBody>
                  <a:tcPr marL="8789" marR="8789" marT="878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7150 extrusions, riveted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extrusions, riveted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extrusions, riveted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extrusions, FSW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extrusions, bonded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7150 extrusions, riveted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extrusions, riveted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Frame</a:t>
                      </a:r>
                    </a:p>
                  </a:txBody>
                  <a:tcPr marL="8789" marR="8789" marT="878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7075-T62 - shear tied, extruded, riveted 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integral extrusions, riveted 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integral extrusions, riveted 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integral extrusions, FSW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integral extrusions, riveted 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7075-T62 - shear tied, extruded, riveted 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2055 or 2099 Al-Li integral extrusions, riveted </a:t>
                      </a:r>
                    </a:p>
                  </a:txBody>
                  <a:tcPr marL="79102" marR="8789" marT="8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val 15"/>
          <p:cNvSpPr>
            <a:spLocks noChangeAspect="1"/>
          </p:cNvSpPr>
          <p:nvPr/>
        </p:nvSpPr>
        <p:spPr bwMode="auto">
          <a:xfrm>
            <a:off x="7099508" y="1254410"/>
            <a:ext cx="323009" cy="323009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9510" y="12187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6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8321900" y="1252435"/>
            <a:ext cx="323009" cy="323009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1902" y="12168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913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152" y="150920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SHM INSTALLED ON PANEL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1291" y="1053503"/>
            <a:ext cx="8050213" cy="4391025"/>
          </a:xfrm>
        </p:spPr>
        <p:txBody>
          <a:bodyPr/>
          <a:lstStyle/>
          <a:p>
            <a:pPr marL="0" indent="0">
              <a:buNone/>
            </a:pPr>
            <a:endParaRPr lang="en-US" sz="1800" b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00" y="1451471"/>
            <a:ext cx="5476875" cy="3993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Airframe Beam Structural Test (ABST) Fixture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385" y="1508125"/>
            <a:ext cx="4988042" cy="4391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0190" y="1676567"/>
            <a:ext cx="20533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1560" algn="ctr"/>
            <a:r>
              <a:rPr lang="en-US" sz="1200" b="1" dirty="0">
                <a:latin typeface="Arial" panose="020B0604020202020204" pitchFamily="34" charset="0"/>
              </a:rPr>
              <a:t>Wing skin test panel (24 x 40 in.)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00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 Test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405813" cy="3553159"/>
          </a:xfrm>
        </p:spPr>
        <p:txBody>
          <a:bodyPr/>
          <a:lstStyle/>
          <a:p>
            <a:r>
              <a:rPr lang="en-US" sz="2000" b="0" dirty="0"/>
              <a:t>Phase 1: Baseline mechanical and fatigue behavior of</a:t>
            </a:r>
          </a:p>
          <a:p>
            <a:r>
              <a:rPr lang="en-US" sz="2000" b="0" dirty="0"/>
              <a:t>composite panels (pristine and open </a:t>
            </a:r>
            <a:r>
              <a:rPr lang="en-US" sz="2000" b="0" dirty="0" smtClean="0"/>
              <a:t>hole)</a:t>
            </a:r>
          </a:p>
          <a:p>
            <a:r>
              <a:rPr lang="en-US" sz="2000" b="0" dirty="0" smtClean="0"/>
              <a:t>Phase </a:t>
            </a:r>
            <a:r>
              <a:rPr lang="en-US" sz="2000" b="0" dirty="0"/>
              <a:t>2: Bonded Repair Size </a:t>
            </a:r>
            <a:r>
              <a:rPr lang="en-US" sz="2000" b="0" dirty="0" smtClean="0"/>
              <a:t>Limits</a:t>
            </a:r>
          </a:p>
          <a:p>
            <a:r>
              <a:rPr lang="en-US" sz="2000" b="0" dirty="0" smtClean="0"/>
              <a:t>Phase </a:t>
            </a:r>
            <a:r>
              <a:rPr lang="en-US" sz="2000" b="0" dirty="0"/>
              <a:t>3 (proposed): Fatigue and DT performance of bonded repairs intentional made deficient to encouraging damage </a:t>
            </a:r>
            <a:r>
              <a:rPr lang="en-US" sz="2000" b="0" dirty="0" smtClean="0"/>
              <a:t>growth</a:t>
            </a:r>
          </a:p>
          <a:p>
            <a:pPr marL="914400" lvl="2" indent="0">
              <a:buNone/>
            </a:pPr>
            <a:r>
              <a:rPr lang="en-US" dirty="0" smtClean="0"/>
              <a:t>– Calibrate analysis methods</a:t>
            </a:r>
          </a:p>
          <a:p>
            <a:pPr marL="0" indent="0">
              <a:buNone/>
            </a:pPr>
            <a:r>
              <a:rPr lang="en-US" sz="2000" b="0" dirty="0" smtClean="0"/>
              <a:t>	– Assess </a:t>
            </a:r>
            <a:r>
              <a:rPr lang="en-US" sz="2000" b="0" dirty="0"/>
              <a:t>NDI and SHM to detect and monitor damage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 Panels 1 and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7080"/>
            <a:ext cx="4480543" cy="3376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50" y="1187080"/>
            <a:ext cx="4525650" cy="32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SHM Sensor Layout-PZT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329" y="1552468"/>
            <a:ext cx="5631268" cy="4391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27237" y="4529488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28945" y="3449665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27238" y="3702261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4966268" y="3702262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66266" y="3446748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66266" y="4300642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66266" y="4520422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27236" y="4300642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27236" y="3875153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27236" y="4127749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60931" y="3871438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60930" y="4127748"/>
            <a:ext cx="45719" cy="45719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Future:  Reliability 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2 methodologies for POD for SHM</a:t>
            </a:r>
          </a:p>
          <a:p>
            <a:r>
              <a:rPr lang="en-US" dirty="0" smtClean="0"/>
              <a:t>Data from FASTER and ABST tests may be of use to this effort</a:t>
            </a:r>
          </a:p>
          <a:p>
            <a:r>
              <a:rPr lang="en-US" dirty="0" smtClean="0"/>
              <a:t>Working with NASA to develop a model of the FASTER test fixture with SHM</a:t>
            </a:r>
          </a:p>
          <a:p>
            <a:r>
              <a:rPr lang="en-US" dirty="0"/>
              <a:t>Working with SAE to develop industry </a:t>
            </a:r>
            <a:r>
              <a:rPr lang="en-US" dirty="0" err="1"/>
              <a:t>std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 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22717"/>
            <a:ext cx="8050213" cy="4391025"/>
          </a:xfrm>
        </p:spPr>
        <p:txBody>
          <a:bodyPr/>
          <a:lstStyle/>
          <a:p>
            <a:r>
              <a:rPr lang="en-US" dirty="0" smtClean="0"/>
              <a:t>Boeing/Delta/AANC met in January 2018 in Seattle to discuss future SHM applications: SB - AD.  </a:t>
            </a:r>
          </a:p>
          <a:p>
            <a:r>
              <a:rPr lang="en-US" dirty="0" smtClean="0"/>
              <a:t>SHM: “in situ” NDI.  Equal or better.  No new guidance needed.  Evaluate on case by case basis.</a:t>
            </a:r>
          </a:p>
          <a:p>
            <a:r>
              <a:rPr lang="en-US" dirty="0" smtClean="0"/>
              <a:t>Dual inspections still required when SHM replaces NDI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61608"/>
            <a:ext cx="8472488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133600" y="2277946"/>
            <a:ext cx="5943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b="1" dirty="0" smtClean="0">
                <a:hlinkClick r:id="rId2"/>
              </a:rPr>
              <a:t>Paul.Swindell@faa.gov</a:t>
            </a:r>
            <a:endParaRPr lang="en-US" b="1" dirty="0" smtClean="0"/>
          </a:p>
          <a:p>
            <a:pPr marL="171450" indent="-171450"/>
            <a:r>
              <a:rPr lang="en-US" b="1" dirty="0" smtClean="0"/>
              <a:t>William J Hughes Technical Center</a:t>
            </a:r>
          </a:p>
          <a:p>
            <a:pPr marL="171450" indent="-171450"/>
            <a:r>
              <a:rPr lang="en-US" b="1" dirty="0" smtClean="0"/>
              <a:t>Atlantic City, NJ</a:t>
            </a:r>
          </a:p>
          <a:p>
            <a:pPr marL="171450" indent="-171450"/>
            <a:r>
              <a:rPr lang="en-US" b="1" dirty="0" smtClean="0"/>
              <a:t>609-485-8973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07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</a:t>
            </a:r>
          </a:p>
          <a:p>
            <a:r>
              <a:rPr lang="en-US" dirty="0" smtClean="0"/>
              <a:t>Present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rchit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9" y="617538"/>
            <a:ext cx="3352800" cy="30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road construction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road construction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road construction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road construction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driver carto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0370"/>
            <a:ext cx="3711575" cy="36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free road constructi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28603"/>
            <a:ext cx="2511425" cy="26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14300" y="208756"/>
            <a:ext cx="7124700" cy="4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Paving the Path for SHM Innovation</a:t>
            </a:r>
            <a:endParaRPr lang="en-US" sz="24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5405" y="498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Building the Infrastructure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7975" y="1066800"/>
            <a:ext cx="1597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SHM </a:t>
            </a:r>
            <a:r>
              <a:rPr lang="en-US" sz="1800" dirty="0"/>
              <a:t>programs </a:t>
            </a:r>
            <a:r>
              <a:rPr lang="en-US" sz="1800" dirty="0" smtClean="0"/>
              <a:t>&amp; guidance </a:t>
            </a:r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>
            <a:off x="7239000" y="3892545"/>
            <a:ext cx="173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End User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114300" y="740587"/>
            <a:ext cx="3157891" cy="261473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20772" y="609600"/>
            <a:ext cx="10871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FAA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36321"/>
            <a:ext cx="8050213" cy="4862830"/>
          </a:xfrm>
        </p:spPr>
        <p:txBody>
          <a:bodyPr/>
          <a:lstStyle/>
          <a:p>
            <a:r>
              <a:rPr lang="en-US" dirty="0" smtClean="0"/>
              <a:t>Why does the FAA care about SHM?</a:t>
            </a:r>
          </a:p>
          <a:p>
            <a:r>
              <a:rPr lang="en-US" dirty="0" smtClean="0"/>
              <a:t>Transport Standards Branch (Transport Aircraft Directorate)</a:t>
            </a:r>
          </a:p>
          <a:p>
            <a:pPr lvl="1"/>
            <a:r>
              <a:rPr lang="en-US" dirty="0" smtClean="0"/>
              <a:t>Certification Issues</a:t>
            </a:r>
          </a:p>
          <a:p>
            <a:r>
              <a:rPr lang="en-US" dirty="0" smtClean="0"/>
              <a:t>FY11 with AANC</a:t>
            </a:r>
          </a:p>
          <a:p>
            <a:r>
              <a:rPr lang="en-US" dirty="0" smtClean="0"/>
              <a:t>Started with survey, review of SHM capabilities, gap analysis</a:t>
            </a:r>
          </a:p>
          <a:p>
            <a:r>
              <a:rPr lang="en-US" dirty="0" smtClean="0"/>
              <a:t>Perform a mock certification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70395" y="409811"/>
            <a:ext cx="7789862" cy="609600"/>
          </a:xfrm>
        </p:spPr>
        <p:txBody>
          <a:bodyPr/>
          <a:lstStyle/>
          <a:p>
            <a:r>
              <a:rPr lang="en-US" dirty="0" smtClean="0"/>
              <a:t>Past-Emerging Technologies</a:t>
            </a:r>
            <a:endParaRPr lang="en-US" sz="2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124667"/>
            <a:ext cx="6019800" cy="4579938"/>
          </a:xfrm>
        </p:spPr>
        <p:txBody>
          <a:bodyPr/>
          <a:lstStyle/>
          <a:p>
            <a:r>
              <a:rPr lang="en-US" sz="1600" b="0" dirty="0" smtClean="0"/>
              <a:t>Objective: </a:t>
            </a:r>
            <a:r>
              <a:rPr lang="en-US" sz="1400" b="0" dirty="0" smtClean="0"/>
              <a:t>Partner with the AANC, Delta Air Lines, SMS/AEM and Boeing to conduct trial SHM certification &amp; integration activity</a:t>
            </a:r>
            <a:endParaRPr lang="en-US" sz="1600" b="0" dirty="0" smtClean="0"/>
          </a:p>
          <a:p>
            <a:r>
              <a:rPr lang="en-US" sz="1600" b="0" dirty="0" smtClean="0"/>
              <a:t>Application:  </a:t>
            </a:r>
            <a:r>
              <a:rPr lang="en-US" sz="1400" b="0" dirty="0" smtClean="0"/>
              <a:t>Boeing737 NG Wing Box fitting cracking problem as application  Boeing issued a service bulletin as a result of cracking after 21k cycles</a:t>
            </a:r>
          </a:p>
          <a:p>
            <a:r>
              <a:rPr lang="en-US" sz="1600" b="0" dirty="0" smtClean="0"/>
              <a:t>Accomplishments:</a:t>
            </a:r>
          </a:p>
          <a:p>
            <a:pPr lvl="1"/>
            <a:r>
              <a:rPr lang="en-US" sz="1200" dirty="0" smtClean="0"/>
              <a:t>Install on Delta’s 737-700 Fleet going thru Atlanta for 5 ½ day checks (6k cycles)</a:t>
            </a:r>
          </a:p>
          <a:p>
            <a:pPr lvl="1"/>
            <a:r>
              <a:rPr lang="en-US" sz="1200" dirty="0" smtClean="0"/>
              <a:t>7 aircraft completed in Feb/March 2014</a:t>
            </a:r>
          </a:p>
          <a:p>
            <a:pPr lvl="1"/>
            <a:r>
              <a:rPr lang="en-US" sz="1200" dirty="0" smtClean="0"/>
              <a:t>Delta collected CVM data every 90 days as well as performing required NDI inspection</a:t>
            </a:r>
          </a:p>
          <a:p>
            <a:pPr lvl="1"/>
            <a:r>
              <a:rPr lang="en-US" sz="1200" dirty="0" smtClean="0"/>
              <a:t>Boeing approved CVM Dec 2015 use –updated SB - June 2016</a:t>
            </a:r>
          </a:p>
          <a:p>
            <a:pPr lvl="1"/>
            <a:r>
              <a:rPr lang="en-US" sz="1200" b="0" dirty="0" smtClean="0"/>
              <a:t>Review CVM project against SAE guidelines and determine what has been validated</a:t>
            </a:r>
          </a:p>
          <a:p>
            <a:pPr lvl="1"/>
            <a:r>
              <a:rPr lang="en-US" sz="1200" b="0" dirty="0" smtClean="0"/>
              <a:t>Assess FAA rules and determine if adequate for SHM use</a:t>
            </a:r>
          </a:p>
          <a:p>
            <a:r>
              <a:rPr lang="en-US" sz="1600" b="0" dirty="0" smtClean="0"/>
              <a:t>Outcome:  </a:t>
            </a:r>
          </a:p>
          <a:p>
            <a:pPr lvl="1"/>
            <a:r>
              <a:rPr lang="en-US" sz="1200" dirty="0" smtClean="0"/>
              <a:t>Ensure safe implementation of emerging technologies</a:t>
            </a:r>
          </a:p>
          <a:p>
            <a:pPr lvl="1"/>
            <a:r>
              <a:rPr lang="en-US" sz="1200" dirty="0" smtClean="0"/>
              <a:t>Develop FAA webinar for FAA ACO engineers</a:t>
            </a:r>
          </a:p>
          <a:p>
            <a:pPr lvl="1"/>
            <a:r>
              <a:rPr lang="en-US" sz="1200" dirty="0" smtClean="0"/>
              <a:t>Delta/Boeing investigating further SHM numerous platforms</a:t>
            </a:r>
            <a:endParaRPr lang="en-US" sz="1200" b="1" dirty="0" smtClean="0"/>
          </a:p>
          <a:p>
            <a:endParaRPr lang="en-US" sz="1800" b="0" dirty="0" smtClean="0"/>
          </a:p>
        </p:txBody>
      </p:sp>
      <p:sp>
        <p:nvSpPr>
          <p:cNvPr id="7172" name="WordArt 15"/>
          <p:cNvSpPr>
            <a:spLocks noChangeArrowheads="1" noChangeShapeType="1" noTextEdit="1"/>
          </p:cNvSpPr>
          <p:nvPr/>
        </p:nvSpPr>
        <p:spPr bwMode="auto">
          <a:xfrm>
            <a:off x="6210301" y="1057275"/>
            <a:ext cx="26543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Comparative Vacuum Monitoring (CVM)</a:t>
            </a:r>
            <a:endParaRPr lang="en-US" sz="1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17" name="Picture 5" descr="Boeing_logo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825" y="604550"/>
            <a:ext cx="1425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809" y="0"/>
            <a:ext cx="1235392" cy="55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5734050" y="1431925"/>
            <a:ext cx="3276600" cy="2209557"/>
            <a:chOff x="186" y="1886"/>
            <a:chExt cx="3126" cy="2108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668" y="1886"/>
              <a:ext cx="2588" cy="1262"/>
              <a:chOff x="247" y="1262"/>
              <a:chExt cx="3319" cy="1656"/>
            </a:xfrm>
          </p:grpSpPr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247" y="1278"/>
                <a:ext cx="3319" cy="1640"/>
                <a:chOff x="1310" y="2145"/>
                <a:chExt cx="3319" cy="1640"/>
              </a:xfrm>
            </p:grpSpPr>
            <p:pic>
              <p:nvPicPr>
                <p:cNvPr id="24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03" y="2264"/>
                  <a:ext cx="751" cy="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397" y="2309"/>
                  <a:ext cx="720" cy="1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Freeform 14"/>
                <p:cNvSpPr>
                  <a:spLocks/>
                </p:cNvSpPr>
                <p:nvPr/>
              </p:nvSpPr>
              <p:spPr bwMode="auto">
                <a:xfrm>
                  <a:off x="3185" y="2715"/>
                  <a:ext cx="428" cy="429"/>
                </a:xfrm>
                <a:custGeom>
                  <a:avLst/>
                  <a:gdLst/>
                  <a:ahLst/>
                  <a:cxnLst>
                    <a:cxn ang="0">
                      <a:pos x="384" y="2"/>
                    </a:cxn>
                    <a:cxn ang="0">
                      <a:pos x="321" y="14"/>
                    </a:cxn>
                    <a:cxn ang="0">
                      <a:pos x="261" y="35"/>
                    </a:cxn>
                    <a:cxn ang="0">
                      <a:pos x="205" y="64"/>
                    </a:cxn>
                    <a:cxn ang="0">
                      <a:pos x="156" y="98"/>
                    </a:cxn>
                    <a:cxn ang="0">
                      <a:pos x="111" y="141"/>
                    </a:cxn>
                    <a:cxn ang="0">
                      <a:pos x="73" y="190"/>
                    </a:cxn>
                    <a:cxn ang="0">
                      <a:pos x="42" y="244"/>
                    </a:cxn>
                    <a:cxn ang="0">
                      <a:pos x="19" y="302"/>
                    </a:cxn>
                    <a:cxn ang="0">
                      <a:pos x="4" y="363"/>
                    </a:cxn>
                    <a:cxn ang="0">
                      <a:pos x="0" y="429"/>
                    </a:cxn>
                    <a:cxn ang="0">
                      <a:pos x="4" y="494"/>
                    </a:cxn>
                    <a:cxn ang="0">
                      <a:pos x="19" y="557"/>
                    </a:cxn>
                    <a:cxn ang="0">
                      <a:pos x="42" y="615"/>
                    </a:cxn>
                    <a:cxn ang="0">
                      <a:pos x="73" y="669"/>
                    </a:cxn>
                    <a:cxn ang="0">
                      <a:pos x="111" y="717"/>
                    </a:cxn>
                    <a:cxn ang="0">
                      <a:pos x="156" y="761"/>
                    </a:cxn>
                    <a:cxn ang="0">
                      <a:pos x="205" y="796"/>
                    </a:cxn>
                    <a:cxn ang="0">
                      <a:pos x="261" y="824"/>
                    </a:cxn>
                    <a:cxn ang="0">
                      <a:pos x="321" y="844"/>
                    </a:cxn>
                    <a:cxn ang="0">
                      <a:pos x="384" y="855"/>
                    </a:cxn>
                    <a:cxn ang="0">
                      <a:pos x="451" y="857"/>
                    </a:cxn>
                    <a:cxn ang="0">
                      <a:pos x="515" y="849"/>
                    </a:cxn>
                    <a:cxn ang="0">
                      <a:pos x="576" y="832"/>
                    </a:cxn>
                    <a:cxn ang="0">
                      <a:pos x="632" y="807"/>
                    </a:cxn>
                    <a:cxn ang="0">
                      <a:pos x="686" y="773"/>
                    </a:cxn>
                    <a:cxn ang="0">
                      <a:pos x="732" y="732"/>
                    </a:cxn>
                    <a:cxn ang="0">
                      <a:pos x="772" y="686"/>
                    </a:cxn>
                    <a:cxn ang="0">
                      <a:pos x="805" y="634"/>
                    </a:cxn>
                    <a:cxn ang="0">
                      <a:pos x="831" y="577"/>
                    </a:cxn>
                    <a:cxn ang="0">
                      <a:pos x="849" y="515"/>
                    </a:cxn>
                    <a:cxn ang="0">
                      <a:pos x="856" y="452"/>
                    </a:cxn>
                    <a:cxn ang="0">
                      <a:pos x="855" y="386"/>
                    </a:cxn>
                    <a:cxn ang="0">
                      <a:pos x="843" y="323"/>
                    </a:cxn>
                    <a:cxn ang="0">
                      <a:pos x="824" y="263"/>
                    </a:cxn>
                    <a:cxn ang="0">
                      <a:pos x="795" y="208"/>
                    </a:cxn>
                    <a:cxn ang="0">
                      <a:pos x="759" y="156"/>
                    </a:cxn>
                    <a:cxn ang="0">
                      <a:pos x="716" y="112"/>
                    </a:cxn>
                    <a:cxn ang="0">
                      <a:pos x="668" y="73"/>
                    </a:cxn>
                    <a:cxn ang="0">
                      <a:pos x="615" y="43"/>
                    </a:cxn>
                    <a:cxn ang="0">
                      <a:pos x="555" y="20"/>
                    </a:cxn>
                    <a:cxn ang="0">
                      <a:pos x="494" y="6"/>
                    </a:cxn>
                    <a:cxn ang="0">
                      <a:pos x="428" y="0"/>
                    </a:cxn>
                  </a:cxnLst>
                  <a:rect l="0" t="0" r="r" b="b"/>
                  <a:pathLst>
                    <a:path w="856" h="859">
                      <a:moveTo>
                        <a:pt x="428" y="0"/>
                      </a:moveTo>
                      <a:lnTo>
                        <a:pt x="407" y="2"/>
                      </a:lnTo>
                      <a:lnTo>
                        <a:pt x="384" y="2"/>
                      </a:lnTo>
                      <a:lnTo>
                        <a:pt x="363" y="6"/>
                      </a:lnTo>
                      <a:lnTo>
                        <a:pt x="342" y="10"/>
                      </a:lnTo>
                      <a:lnTo>
                        <a:pt x="321" y="14"/>
                      </a:lnTo>
                      <a:lnTo>
                        <a:pt x="302" y="20"/>
                      </a:lnTo>
                      <a:lnTo>
                        <a:pt x="280" y="27"/>
                      </a:lnTo>
                      <a:lnTo>
                        <a:pt x="261" y="35"/>
                      </a:lnTo>
                      <a:lnTo>
                        <a:pt x="242" y="43"/>
                      </a:lnTo>
                      <a:lnTo>
                        <a:pt x="225" y="52"/>
                      </a:lnTo>
                      <a:lnTo>
                        <a:pt x="205" y="64"/>
                      </a:lnTo>
                      <a:lnTo>
                        <a:pt x="188" y="73"/>
                      </a:lnTo>
                      <a:lnTo>
                        <a:pt x="173" y="87"/>
                      </a:lnTo>
                      <a:lnTo>
                        <a:pt x="156" y="98"/>
                      </a:lnTo>
                      <a:lnTo>
                        <a:pt x="140" y="112"/>
                      </a:lnTo>
                      <a:lnTo>
                        <a:pt x="125" y="127"/>
                      </a:lnTo>
                      <a:lnTo>
                        <a:pt x="111" y="141"/>
                      </a:lnTo>
                      <a:lnTo>
                        <a:pt x="98" y="156"/>
                      </a:lnTo>
                      <a:lnTo>
                        <a:pt x="85" y="173"/>
                      </a:lnTo>
                      <a:lnTo>
                        <a:pt x="73" y="190"/>
                      </a:lnTo>
                      <a:lnTo>
                        <a:pt x="61" y="208"/>
                      </a:lnTo>
                      <a:lnTo>
                        <a:pt x="52" y="225"/>
                      </a:lnTo>
                      <a:lnTo>
                        <a:pt x="42" y="244"/>
                      </a:lnTo>
                      <a:lnTo>
                        <a:pt x="33" y="263"/>
                      </a:lnTo>
                      <a:lnTo>
                        <a:pt x="25" y="283"/>
                      </a:lnTo>
                      <a:lnTo>
                        <a:pt x="19" y="302"/>
                      </a:lnTo>
                      <a:lnTo>
                        <a:pt x="13" y="323"/>
                      </a:lnTo>
                      <a:lnTo>
                        <a:pt x="8" y="342"/>
                      </a:lnTo>
                      <a:lnTo>
                        <a:pt x="4" y="363"/>
                      </a:lnTo>
                      <a:lnTo>
                        <a:pt x="2" y="386"/>
                      </a:lnTo>
                      <a:lnTo>
                        <a:pt x="0" y="408"/>
                      </a:lnTo>
                      <a:lnTo>
                        <a:pt x="0" y="429"/>
                      </a:lnTo>
                      <a:lnTo>
                        <a:pt x="0" y="452"/>
                      </a:lnTo>
                      <a:lnTo>
                        <a:pt x="2" y="473"/>
                      </a:lnTo>
                      <a:lnTo>
                        <a:pt x="4" y="494"/>
                      </a:lnTo>
                      <a:lnTo>
                        <a:pt x="8" y="515"/>
                      </a:lnTo>
                      <a:lnTo>
                        <a:pt x="13" y="536"/>
                      </a:lnTo>
                      <a:lnTo>
                        <a:pt x="19" y="557"/>
                      </a:lnTo>
                      <a:lnTo>
                        <a:pt x="25" y="577"/>
                      </a:lnTo>
                      <a:lnTo>
                        <a:pt x="33" y="596"/>
                      </a:lnTo>
                      <a:lnTo>
                        <a:pt x="42" y="615"/>
                      </a:lnTo>
                      <a:lnTo>
                        <a:pt x="52" y="634"/>
                      </a:lnTo>
                      <a:lnTo>
                        <a:pt x="61" y="652"/>
                      </a:lnTo>
                      <a:lnTo>
                        <a:pt x="73" y="669"/>
                      </a:lnTo>
                      <a:lnTo>
                        <a:pt x="85" y="686"/>
                      </a:lnTo>
                      <a:lnTo>
                        <a:pt x="98" y="701"/>
                      </a:lnTo>
                      <a:lnTo>
                        <a:pt x="111" y="717"/>
                      </a:lnTo>
                      <a:lnTo>
                        <a:pt x="125" y="732"/>
                      </a:lnTo>
                      <a:lnTo>
                        <a:pt x="140" y="748"/>
                      </a:lnTo>
                      <a:lnTo>
                        <a:pt x="156" y="761"/>
                      </a:lnTo>
                      <a:lnTo>
                        <a:pt x="173" y="773"/>
                      </a:lnTo>
                      <a:lnTo>
                        <a:pt x="188" y="784"/>
                      </a:lnTo>
                      <a:lnTo>
                        <a:pt x="205" y="796"/>
                      </a:lnTo>
                      <a:lnTo>
                        <a:pt x="225" y="807"/>
                      </a:lnTo>
                      <a:lnTo>
                        <a:pt x="242" y="817"/>
                      </a:lnTo>
                      <a:lnTo>
                        <a:pt x="261" y="824"/>
                      </a:lnTo>
                      <a:lnTo>
                        <a:pt x="280" y="832"/>
                      </a:lnTo>
                      <a:lnTo>
                        <a:pt x="302" y="838"/>
                      </a:lnTo>
                      <a:lnTo>
                        <a:pt x="321" y="844"/>
                      </a:lnTo>
                      <a:lnTo>
                        <a:pt x="342" y="849"/>
                      </a:lnTo>
                      <a:lnTo>
                        <a:pt x="363" y="853"/>
                      </a:lnTo>
                      <a:lnTo>
                        <a:pt x="384" y="855"/>
                      </a:lnTo>
                      <a:lnTo>
                        <a:pt x="407" y="857"/>
                      </a:lnTo>
                      <a:lnTo>
                        <a:pt x="428" y="859"/>
                      </a:lnTo>
                      <a:lnTo>
                        <a:pt x="451" y="857"/>
                      </a:lnTo>
                      <a:lnTo>
                        <a:pt x="472" y="855"/>
                      </a:lnTo>
                      <a:lnTo>
                        <a:pt x="494" y="853"/>
                      </a:lnTo>
                      <a:lnTo>
                        <a:pt x="515" y="849"/>
                      </a:lnTo>
                      <a:lnTo>
                        <a:pt x="536" y="844"/>
                      </a:lnTo>
                      <a:lnTo>
                        <a:pt x="555" y="838"/>
                      </a:lnTo>
                      <a:lnTo>
                        <a:pt x="576" y="832"/>
                      </a:lnTo>
                      <a:lnTo>
                        <a:pt x="595" y="824"/>
                      </a:lnTo>
                      <a:lnTo>
                        <a:pt x="615" y="817"/>
                      </a:lnTo>
                      <a:lnTo>
                        <a:pt x="632" y="807"/>
                      </a:lnTo>
                      <a:lnTo>
                        <a:pt x="651" y="796"/>
                      </a:lnTo>
                      <a:lnTo>
                        <a:pt x="668" y="784"/>
                      </a:lnTo>
                      <a:lnTo>
                        <a:pt x="686" y="773"/>
                      </a:lnTo>
                      <a:lnTo>
                        <a:pt x="701" y="761"/>
                      </a:lnTo>
                      <a:lnTo>
                        <a:pt x="716" y="748"/>
                      </a:lnTo>
                      <a:lnTo>
                        <a:pt x="732" y="732"/>
                      </a:lnTo>
                      <a:lnTo>
                        <a:pt x="745" y="717"/>
                      </a:lnTo>
                      <a:lnTo>
                        <a:pt x="759" y="701"/>
                      </a:lnTo>
                      <a:lnTo>
                        <a:pt x="772" y="686"/>
                      </a:lnTo>
                      <a:lnTo>
                        <a:pt x="783" y="669"/>
                      </a:lnTo>
                      <a:lnTo>
                        <a:pt x="795" y="652"/>
                      </a:lnTo>
                      <a:lnTo>
                        <a:pt x="805" y="634"/>
                      </a:lnTo>
                      <a:lnTo>
                        <a:pt x="814" y="615"/>
                      </a:lnTo>
                      <a:lnTo>
                        <a:pt x="824" y="596"/>
                      </a:lnTo>
                      <a:lnTo>
                        <a:pt x="831" y="577"/>
                      </a:lnTo>
                      <a:lnTo>
                        <a:pt x="837" y="557"/>
                      </a:lnTo>
                      <a:lnTo>
                        <a:pt x="843" y="536"/>
                      </a:lnTo>
                      <a:lnTo>
                        <a:pt x="849" y="515"/>
                      </a:lnTo>
                      <a:lnTo>
                        <a:pt x="853" y="494"/>
                      </a:lnTo>
                      <a:lnTo>
                        <a:pt x="855" y="473"/>
                      </a:lnTo>
                      <a:lnTo>
                        <a:pt x="856" y="452"/>
                      </a:lnTo>
                      <a:lnTo>
                        <a:pt x="856" y="429"/>
                      </a:lnTo>
                      <a:lnTo>
                        <a:pt x="856" y="408"/>
                      </a:lnTo>
                      <a:lnTo>
                        <a:pt x="855" y="386"/>
                      </a:lnTo>
                      <a:lnTo>
                        <a:pt x="853" y="363"/>
                      </a:lnTo>
                      <a:lnTo>
                        <a:pt x="849" y="342"/>
                      </a:lnTo>
                      <a:lnTo>
                        <a:pt x="843" y="323"/>
                      </a:lnTo>
                      <a:lnTo>
                        <a:pt x="837" y="302"/>
                      </a:lnTo>
                      <a:lnTo>
                        <a:pt x="831" y="283"/>
                      </a:lnTo>
                      <a:lnTo>
                        <a:pt x="824" y="263"/>
                      </a:lnTo>
                      <a:lnTo>
                        <a:pt x="814" y="244"/>
                      </a:lnTo>
                      <a:lnTo>
                        <a:pt x="805" y="225"/>
                      </a:lnTo>
                      <a:lnTo>
                        <a:pt x="795" y="208"/>
                      </a:lnTo>
                      <a:lnTo>
                        <a:pt x="783" y="190"/>
                      </a:lnTo>
                      <a:lnTo>
                        <a:pt x="772" y="173"/>
                      </a:lnTo>
                      <a:lnTo>
                        <a:pt x="759" y="156"/>
                      </a:lnTo>
                      <a:lnTo>
                        <a:pt x="745" y="141"/>
                      </a:lnTo>
                      <a:lnTo>
                        <a:pt x="732" y="127"/>
                      </a:lnTo>
                      <a:lnTo>
                        <a:pt x="716" y="112"/>
                      </a:lnTo>
                      <a:lnTo>
                        <a:pt x="701" y="98"/>
                      </a:lnTo>
                      <a:lnTo>
                        <a:pt x="686" y="87"/>
                      </a:lnTo>
                      <a:lnTo>
                        <a:pt x="668" y="73"/>
                      </a:lnTo>
                      <a:lnTo>
                        <a:pt x="651" y="64"/>
                      </a:lnTo>
                      <a:lnTo>
                        <a:pt x="632" y="52"/>
                      </a:lnTo>
                      <a:lnTo>
                        <a:pt x="615" y="43"/>
                      </a:lnTo>
                      <a:lnTo>
                        <a:pt x="595" y="35"/>
                      </a:lnTo>
                      <a:lnTo>
                        <a:pt x="576" y="27"/>
                      </a:lnTo>
                      <a:lnTo>
                        <a:pt x="555" y="20"/>
                      </a:lnTo>
                      <a:lnTo>
                        <a:pt x="536" y="14"/>
                      </a:lnTo>
                      <a:lnTo>
                        <a:pt x="515" y="10"/>
                      </a:lnTo>
                      <a:lnTo>
                        <a:pt x="494" y="6"/>
                      </a:lnTo>
                      <a:lnTo>
                        <a:pt x="472" y="2"/>
                      </a:lnTo>
                      <a:lnTo>
                        <a:pt x="451" y="2"/>
                      </a:lnTo>
                      <a:lnTo>
                        <a:pt x="428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15"/>
                <p:cNvSpPr>
                  <a:spLocks/>
                </p:cNvSpPr>
                <p:nvPr/>
              </p:nvSpPr>
              <p:spPr bwMode="auto">
                <a:xfrm>
                  <a:off x="3613" y="2938"/>
                  <a:ext cx="203" cy="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5" y="2"/>
                    </a:cxn>
                    <a:cxn ang="0">
                      <a:pos x="52" y="0"/>
                    </a:cxn>
                    <a:cxn ang="0">
                      <a:pos x="68" y="0"/>
                    </a:cxn>
                    <a:cxn ang="0">
                      <a:pos x="85" y="0"/>
                    </a:cxn>
                    <a:cxn ang="0">
                      <a:pos x="102" y="0"/>
                    </a:cxn>
                    <a:cxn ang="0">
                      <a:pos x="120" y="2"/>
                    </a:cxn>
                    <a:cxn ang="0">
                      <a:pos x="137" y="4"/>
                    </a:cxn>
                    <a:cxn ang="0">
                      <a:pos x="144" y="6"/>
                    </a:cxn>
                    <a:cxn ang="0">
                      <a:pos x="152" y="8"/>
                    </a:cxn>
                    <a:cxn ang="0">
                      <a:pos x="162" y="11"/>
                    </a:cxn>
                    <a:cxn ang="0">
                      <a:pos x="169" y="13"/>
                    </a:cxn>
                    <a:cxn ang="0">
                      <a:pos x="187" y="21"/>
                    </a:cxn>
                    <a:cxn ang="0">
                      <a:pos x="204" y="29"/>
                    </a:cxn>
                    <a:cxn ang="0">
                      <a:pos x="221" y="36"/>
                    </a:cxn>
                    <a:cxn ang="0">
                      <a:pos x="229" y="40"/>
                    </a:cxn>
                    <a:cxn ang="0">
                      <a:pos x="237" y="44"/>
                    </a:cxn>
                    <a:cxn ang="0">
                      <a:pos x="246" y="46"/>
                    </a:cxn>
                    <a:cxn ang="0">
                      <a:pos x="254" y="48"/>
                    </a:cxn>
                    <a:cxn ang="0">
                      <a:pos x="264" y="48"/>
                    </a:cxn>
                    <a:cxn ang="0">
                      <a:pos x="271" y="50"/>
                    </a:cxn>
                    <a:cxn ang="0">
                      <a:pos x="279" y="48"/>
                    </a:cxn>
                    <a:cxn ang="0">
                      <a:pos x="288" y="48"/>
                    </a:cxn>
                    <a:cxn ang="0">
                      <a:pos x="298" y="46"/>
                    </a:cxn>
                    <a:cxn ang="0">
                      <a:pos x="308" y="44"/>
                    </a:cxn>
                    <a:cxn ang="0">
                      <a:pos x="317" y="40"/>
                    </a:cxn>
                    <a:cxn ang="0">
                      <a:pos x="325" y="36"/>
                    </a:cxn>
                    <a:cxn ang="0">
                      <a:pos x="344" y="29"/>
                    </a:cxn>
                    <a:cxn ang="0">
                      <a:pos x="361" y="21"/>
                    </a:cxn>
                    <a:cxn ang="0">
                      <a:pos x="379" y="13"/>
                    </a:cxn>
                    <a:cxn ang="0">
                      <a:pos x="386" y="11"/>
                    </a:cxn>
                    <a:cxn ang="0">
                      <a:pos x="394" y="8"/>
                    </a:cxn>
                    <a:cxn ang="0">
                      <a:pos x="400" y="6"/>
                    </a:cxn>
                    <a:cxn ang="0">
                      <a:pos x="406" y="4"/>
                    </a:cxn>
                  </a:cxnLst>
                  <a:rect l="0" t="0" r="r" b="b"/>
                  <a:pathLst>
                    <a:path w="406" h="50">
                      <a:moveTo>
                        <a:pt x="0" y="4"/>
                      </a:moveTo>
                      <a:lnTo>
                        <a:pt x="35" y="2"/>
                      </a:lnTo>
                      <a:lnTo>
                        <a:pt x="52" y="0"/>
                      </a:lnTo>
                      <a:lnTo>
                        <a:pt x="68" y="0"/>
                      </a:lnTo>
                      <a:lnTo>
                        <a:pt x="85" y="0"/>
                      </a:lnTo>
                      <a:lnTo>
                        <a:pt x="102" y="0"/>
                      </a:lnTo>
                      <a:lnTo>
                        <a:pt x="120" y="2"/>
                      </a:lnTo>
                      <a:lnTo>
                        <a:pt x="137" y="4"/>
                      </a:lnTo>
                      <a:lnTo>
                        <a:pt x="144" y="6"/>
                      </a:lnTo>
                      <a:lnTo>
                        <a:pt x="152" y="8"/>
                      </a:lnTo>
                      <a:lnTo>
                        <a:pt x="162" y="11"/>
                      </a:lnTo>
                      <a:lnTo>
                        <a:pt x="169" y="13"/>
                      </a:lnTo>
                      <a:lnTo>
                        <a:pt x="187" y="21"/>
                      </a:lnTo>
                      <a:lnTo>
                        <a:pt x="204" y="29"/>
                      </a:lnTo>
                      <a:lnTo>
                        <a:pt x="221" y="36"/>
                      </a:lnTo>
                      <a:lnTo>
                        <a:pt x="229" y="40"/>
                      </a:lnTo>
                      <a:lnTo>
                        <a:pt x="237" y="44"/>
                      </a:lnTo>
                      <a:lnTo>
                        <a:pt x="246" y="46"/>
                      </a:lnTo>
                      <a:lnTo>
                        <a:pt x="254" y="48"/>
                      </a:lnTo>
                      <a:lnTo>
                        <a:pt x="264" y="48"/>
                      </a:lnTo>
                      <a:lnTo>
                        <a:pt x="271" y="50"/>
                      </a:lnTo>
                      <a:lnTo>
                        <a:pt x="279" y="48"/>
                      </a:lnTo>
                      <a:lnTo>
                        <a:pt x="288" y="48"/>
                      </a:lnTo>
                      <a:lnTo>
                        <a:pt x="298" y="46"/>
                      </a:lnTo>
                      <a:lnTo>
                        <a:pt x="308" y="44"/>
                      </a:lnTo>
                      <a:lnTo>
                        <a:pt x="317" y="40"/>
                      </a:lnTo>
                      <a:lnTo>
                        <a:pt x="325" y="36"/>
                      </a:lnTo>
                      <a:lnTo>
                        <a:pt x="344" y="29"/>
                      </a:lnTo>
                      <a:lnTo>
                        <a:pt x="361" y="21"/>
                      </a:lnTo>
                      <a:lnTo>
                        <a:pt x="379" y="13"/>
                      </a:lnTo>
                      <a:lnTo>
                        <a:pt x="386" y="11"/>
                      </a:lnTo>
                      <a:lnTo>
                        <a:pt x="394" y="8"/>
                      </a:lnTo>
                      <a:lnTo>
                        <a:pt x="400" y="6"/>
                      </a:lnTo>
                      <a:lnTo>
                        <a:pt x="406" y="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/>
                </p:cNvSpPr>
                <p:nvPr/>
              </p:nvSpPr>
              <p:spPr bwMode="auto">
                <a:xfrm>
                  <a:off x="2982" y="2942"/>
                  <a:ext cx="203" cy="2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2" y="2"/>
                    </a:cxn>
                    <a:cxn ang="0">
                      <a:pos x="50" y="0"/>
                    </a:cxn>
                    <a:cxn ang="0">
                      <a:pos x="67" y="0"/>
                    </a:cxn>
                    <a:cxn ang="0">
                      <a:pos x="84" y="0"/>
                    </a:cxn>
                    <a:cxn ang="0">
                      <a:pos x="100" y="0"/>
                    </a:cxn>
                    <a:cxn ang="0">
                      <a:pos x="117" y="2"/>
                    </a:cxn>
                    <a:cxn ang="0">
                      <a:pos x="134" y="3"/>
                    </a:cxn>
                    <a:cxn ang="0">
                      <a:pos x="142" y="5"/>
                    </a:cxn>
                    <a:cxn ang="0">
                      <a:pos x="152" y="7"/>
                    </a:cxn>
                    <a:cxn ang="0">
                      <a:pos x="159" y="11"/>
                    </a:cxn>
                    <a:cxn ang="0">
                      <a:pos x="169" y="13"/>
                    </a:cxn>
                    <a:cxn ang="0">
                      <a:pos x="184" y="21"/>
                    </a:cxn>
                    <a:cxn ang="0">
                      <a:pos x="201" y="28"/>
                    </a:cxn>
                    <a:cxn ang="0">
                      <a:pos x="219" y="36"/>
                    </a:cxn>
                    <a:cxn ang="0">
                      <a:pos x="236" y="42"/>
                    </a:cxn>
                    <a:cxn ang="0">
                      <a:pos x="244" y="46"/>
                    </a:cxn>
                    <a:cxn ang="0">
                      <a:pos x="253" y="48"/>
                    </a:cxn>
                    <a:cxn ang="0">
                      <a:pos x="261" y="48"/>
                    </a:cxn>
                    <a:cxn ang="0">
                      <a:pos x="269" y="48"/>
                    </a:cxn>
                    <a:cxn ang="0">
                      <a:pos x="278" y="48"/>
                    </a:cxn>
                    <a:cxn ang="0">
                      <a:pos x="288" y="48"/>
                    </a:cxn>
                    <a:cxn ang="0">
                      <a:pos x="296" y="46"/>
                    </a:cxn>
                    <a:cxn ang="0">
                      <a:pos x="305" y="42"/>
                    </a:cxn>
                    <a:cxn ang="0">
                      <a:pos x="324" y="36"/>
                    </a:cxn>
                    <a:cxn ang="0">
                      <a:pos x="344" y="28"/>
                    </a:cxn>
                    <a:cxn ang="0">
                      <a:pos x="361" y="21"/>
                    </a:cxn>
                    <a:cxn ang="0">
                      <a:pos x="378" y="13"/>
                    </a:cxn>
                    <a:cxn ang="0">
                      <a:pos x="386" y="11"/>
                    </a:cxn>
                    <a:cxn ang="0">
                      <a:pos x="392" y="7"/>
                    </a:cxn>
                    <a:cxn ang="0">
                      <a:pos x="399" y="5"/>
                    </a:cxn>
                    <a:cxn ang="0">
                      <a:pos x="405" y="3"/>
                    </a:cxn>
                  </a:cxnLst>
                  <a:rect l="0" t="0" r="r" b="b"/>
                  <a:pathLst>
                    <a:path w="405" h="48">
                      <a:moveTo>
                        <a:pt x="0" y="3"/>
                      </a:moveTo>
                      <a:lnTo>
                        <a:pt x="32" y="2"/>
                      </a:lnTo>
                      <a:lnTo>
                        <a:pt x="50" y="0"/>
                      </a:lnTo>
                      <a:lnTo>
                        <a:pt x="67" y="0"/>
                      </a:lnTo>
                      <a:lnTo>
                        <a:pt x="84" y="0"/>
                      </a:lnTo>
                      <a:lnTo>
                        <a:pt x="100" y="0"/>
                      </a:lnTo>
                      <a:lnTo>
                        <a:pt x="117" y="2"/>
                      </a:lnTo>
                      <a:lnTo>
                        <a:pt x="134" y="3"/>
                      </a:lnTo>
                      <a:lnTo>
                        <a:pt x="142" y="5"/>
                      </a:lnTo>
                      <a:lnTo>
                        <a:pt x="152" y="7"/>
                      </a:lnTo>
                      <a:lnTo>
                        <a:pt x="159" y="11"/>
                      </a:lnTo>
                      <a:lnTo>
                        <a:pt x="169" y="13"/>
                      </a:lnTo>
                      <a:lnTo>
                        <a:pt x="184" y="21"/>
                      </a:lnTo>
                      <a:lnTo>
                        <a:pt x="201" y="28"/>
                      </a:lnTo>
                      <a:lnTo>
                        <a:pt x="219" y="36"/>
                      </a:lnTo>
                      <a:lnTo>
                        <a:pt x="236" y="42"/>
                      </a:lnTo>
                      <a:lnTo>
                        <a:pt x="244" y="46"/>
                      </a:lnTo>
                      <a:lnTo>
                        <a:pt x="253" y="48"/>
                      </a:lnTo>
                      <a:lnTo>
                        <a:pt x="261" y="48"/>
                      </a:lnTo>
                      <a:lnTo>
                        <a:pt x="269" y="48"/>
                      </a:lnTo>
                      <a:lnTo>
                        <a:pt x="278" y="48"/>
                      </a:lnTo>
                      <a:lnTo>
                        <a:pt x="288" y="48"/>
                      </a:lnTo>
                      <a:lnTo>
                        <a:pt x="296" y="46"/>
                      </a:lnTo>
                      <a:lnTo>
                        <a:pt x="305" y="42"/>
                      </a:lnTo>
                      <a:lnTo>
                        <a:pt x="324" y="36"/>
                      </a:lnTo>
                      <a:lnTo>
                        <a:pt x="344" y="28"/>
                      </a:lnTo>
                      <a:lnTo>
                        <a:pt x="361" y="21"/>
                      </a:lnTo>
                      <a:lnTo>
                        <a:pt x="378" y="13"/>
                      </a:lnTo>
                      <a:lnTo>
                        <a:pt x="386" y="11"/>
                      </a:lnTo>
                      <a:lnTo>
                        <a:pt x="392" y="7"/>
                      </a:lnTo>
                      <a:lnTo>
                        <a:pt x="399" y="5"/>
                      </a:lnTo>
                      <a:lnTo>
                        <a:pt x="405" y="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194" y="2466"/>
                  <a:ext cx="1" cy="33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18"/>
                <p:cNvSpPr>
                  <a:spLocks noEditPoints="1"/>
                </p:cNvSpPr>
                <p:nvPr/>
              </p:nvSpPr>
              <p:spPr bwMode="auto">
                <a:xfrm>
                  <a:off x="2923" y="2582"/>
                  <a:ext cx="271" cy="48"/>
                </a:xfrm>
                <a:custGeom>
                  <a:avLst/>
                  <a:gdLst/>
                  <a:ahLst/>
                  <a:cxnLst>
                    <a:cxn ang="0">
                      <a:pos x="80" y="41"/>
                    </a:cxn>
                    <a:cxn ang="0">
                      <a:pos x="460" y="41"/>
                    </a:cxn>
                    <a:cxn ang="0">
                      <a:pos x="464" y="41"/>
                    </a:cxn>
                    <a:cxn ang="0">
                      <a:pos x="466" y="43"/>
                    </a:cxn>
                    <a:cxn ang="0">
                      <a:pos x="468" y="45"/>
                    </a:cxn>
                    <a:cxn ang="0">
                      <a:pos x="468" y="48"/>
                    </a:cxn>
                    <a:cxn ang="0">
                      <a:pos x="468" y="50"/>
                    </a:cxn>
                    <a:cxn ang="0">
                      <a:pos x="466" y="54"/>
                    </a:cxn>
                    <a:cxn ang="0">
                      <a:pos x="464" y="56"/>
                    </a:cxn>
                    <a:cxn ang="0">
                      <a:pos x="460" y="56"/>
                    </a:cxn>
                    <a:cxn ang="0">
                      <a:pos x="80" y="56"/>
                    </a:cxn>
                    <a:cxn ang="0">
                      <a:pos x="76" y="56"/>
                    </a:cxn>
                    <a:cxn ang="0">
                      <a:pos x="74" y="54"/>
                    </a:cxn>
                    <a:cxn ang="0">
                      <a:pos x="72" y="50"/>
                    </a:cxn>
                    <a:cxn ang="0">
                      <a:pos x="72" y="48"/>
                    </a:cxn>
                    <a:cxn ang="0">
                      <a:pos x="72" y="45"/>
                    </a:cxn>
                    <a:cxn ang="0">
                      <a:pos x="74" y="43"/>
                    </a:cxn>
                    <a:cxn ang="0">
                      <a:pos x="76" y="41"/>
                    </a:cxn>
                    <a:cxn ang="0">
                      <a:pos x="80" y="41"/>
                    </a:cxn>
                    <a:cxn ang="0">
                      <a:pos x="80" y="41"/>
                    </a:cxn>
                    <a:cxn ang="0">
                      <a:pos x="96" y="96"/>
                    </a:cxn>
                    <a:cxn ang="0">
                      <a:pos x="0" y="48"/>
                    </a:cxn>
                    <a:cxn ang="0">
                      <a:pos x="96" y="0"/>
                    </a:cxn>
                    <a:cxn ang="0">
                      <a:pos x="96" y="96"/>
                    </a:cxn>
                    <a:cxn ang="0">
                      <a:pos x="445" y="0"/>
                    </a:cxn>
                    <a:cxn ang="0">
                      <a:pos x="541" y="48"/>
                    </a:cxn>
                    <a:cxn ang="0">
                      <a:pos x="445" y="96"/>
                    </a:cxn>
                    <a:cxn ang="0">
                      <a:pos x="445" y="0"/>
                    </a:cxn>
                  </a:cxnLst>
                  <a:rect l="0" t="0" r="r" b="b"/>
                  <a:pathLst>
                    <a:path w="541" h="96">
                      <a:moveTo>
                        <a:pt x="80" y="41"/>
                      </a:moveTo>
                      <a:lnTo>
                        <a:pt x="460" y="41"/>
                      </a:lnTo>
                      <a:lnTo>
                        <a:pt x="464" y="41"/>
                      </a:lnTo>
                      <a:lnTo>
                        <a:pt x="466" y="43"/>
                      </a:lnTo>
                      <a:lnTo>
                        <a:pt x="468" y="45"/>
                      </a:lnTo>
                      <a:lnTo>
                        <a:pt x="468" y="48"/>
                      </a:lnTo>
                      <a:lnTo>
                        <a:pt x="468" y="50"/>
                      </a:lnTo>
                      <a:lnTo>
                        <a:pt x="466" y="54"/>
                      </a:lnTo>
                      <a:lnTo>
                        <a:pt x="464" y="56"/>
                      </a:lnTo>
                      <a:lnTo>
                        <a:pt x="460" y="56"/>
                      </a:lnTo>
                      <a:lnTo>
                        <a:pt x="80" y="56"/>
                      </a:lnTo>
                      <a:lnTo>
                        <a:pt x="76" y="56"/>
                      </a:lnTo>
                      <a:lnTo>
                        <a:pt x="74" y="54"/>
                      </a:lnTo>
                      <a:lnTo>
                        <a:pt x="72" y="50"/>
                      </a:lnTo>
                      <a:lnTo>
                        <a:pt x="72" y="48"/>
                      </a:lnTo>
                      <a:lnTo>
                        <a:pt x="72" y="45"/>
                      </a:lnTo>
                      <a:lnTo>
                        <a:pt x="74" y="43"/>
                      </a:lnTo>
                      <a:lnTo>
                        <a:pt x="76" y="41"/>
                      </a:lnTo>
                      <a:lnTo>
                        <a:pt x="80" y="41"/>
                      </a:lnTo>
                      <a:lnTo>
                        <a:pt x="80" y="41"/>
                      </a:lnTo>
                      <a:close/>
                      <a:moveTo>
                        <a:pt x="96" y="96"/>
                      </a:moveTo>
                      <a:lnTo>
                        <a:pt x="0" y="48"/>
                      </a:lnTo>
                      <a:lnTo>
                        <a:pt x="96" y="0"/>
                      </a:lnTo>
                      <a:lnTo>
                        <a:pt x="96" y="96"/>
                      </a:lnTo>
                      <a:close/>
                      <a:moveTo>
                        <a:pt x="445" y="0"/>
                      </a:moveTo>
                      <a:lnTo>
                        <a:pt x="541" y="48"/>
                      </a:lnTo>
                      <a:lnTo>
                        <a:pt x="445" y="96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3922" y="2145"/>
                  <a:ext cx="23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3168" y="2145"/>
                  <a:ext cx="23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2487" y="2235"/>
                  <a:ext cx="24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2800" y="2145"/>
                  <a:ext cx="23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5" name="Rectangle 23"/>
                <p:cNvSpPr>
                  <a:spLocks noChangeArrowheads="1"/>
                </p:cNvSpPr>
                <p:nvPr/>
              </p:nvSpPr>
              <p:spPr bwMode="auto">
                <a:xfrm>
                  <a:off x="4311" y="2166"/>
                  <a:ext cx="23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6" name="Rectangle 24"/>
                <p:cNvSpPr>
                  <a:spLocks noChangeArrowheads="1"/>
                </p:cNvSpPr>
                <p:nvPr/>
              </p:nvSpPr>
              <p:spPr bwMode="auto">
                <a:xfrm>
                  <a:off x="4606" y="3385"/>
                  <a:ext cx="23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7" name="Rectangle 25"/>
                <p:cNvSpPr>
                  <a:spLocks noChangeArrowheads="1"/>
                </p:cNvSpPr>
                <p:nvPr/>
              </p:nvSpPr>
              <p:spPr bwMode="auto">
                <a:xfrm>
                  <a:off x="3633" y="3430"/>
                  <a:ext cx="23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310" y="2519"/>
                  <a:ext cx="1289" cy="1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b="1" dirty="0"/>
                    <a:t>Minimize distance from rivet head to produce smallest crack detection</a:t>
                  </a: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147" y="2186"/>
                  <a:ext cx="786" cy="3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931" y="2185"/>
                  <a:ext cx="156" cy="3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2" y="2272"/>
                  <a:ext cx="87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/>
                    <a:t>CVM Sensor</a:t>
                  </a: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589" y="2429"/>
                  <a:ext cx="275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3" y="3413"/>
                  <a:ext cx="1030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/>
                    <a:t>Fatigue Cracks</a:t>
                  </a: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476" y="2982"/>
                  <a:ext cx="220" cy="4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auto">
                <a:xfrm>
                  <a:off x="3071" y="2988"/>
                  <a:ext cx="228" cy="4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Rectangle 34"/>
              <p:cNvSpPr>
                <a:spLocks noChangeArrowheads="1"/>
              </p:cNvSpPr>
              <p:nvPr/>
            </p:nvSpPr>
            <p:spPr bwMode="auto">
              <a:xfrm>
                <a:off x="347" y="1262"/>
                <a:ext cx="2990" cy="16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1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" y="3189"/>
              <a:ext cx="3126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8" cstate="print"/>
          <a:srcRect l="8284" t="11368" r="54241" b="31657"/>
          <a:stretch>
            <a:fillRect/>
          </a:stretch>
        </p:blipFill>
        <p:spPr bwMode="auto">
          <a:xfrm>
            <a:off x="5962650" y="3990975"/>
            <a:ext cx="2743200" cy="202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77" name="WordArt 6"/>
          <p:cNvSpPr>
            <a:spLocks noChangeArrowheads="1" noChangeShapeType="1" noTextEdit="1"/>
          </p:cNvSpPr>
          <p:nvPr/>
        </p:nvSpPr>
        <p:spPr bwMode="auto">
          <a:xfrm>
            <a:off x="5753100" y="3676650"/>
            <a:ext cx="30845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Monitoring Cracks in B737  Wing Box Fitting</a:t>
            </a:r>
            <a:endParaRPr lang="en-US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3059" y="63808"/>
            <a:ext cx="2190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AISCSHM Committee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66651"/>
            <a:ext cx="8050213" cy="4932499"/>
          </a:xfrm>
        </p:spPr>
        <p:txBody>
          <a:bodyPr/>
          <a:lstStyle/>
          <a:p>
            <a:r>
              <a:rPr lang="en-US" sz="2400" dirty="0" smtClean="0"/>
              <a:t>Develop standards for SHM for aviation community</a:t>
            </a:r>
          </a:p>
          <a:p>
            <a:r>
              <a:rPr lang="en-US" sz="2400" dirty="0" smtClean="0"/>
              <a:t>ARP6461 “</a:t>
            </a:r>
            <a:r>
              <a:rPr lang="en-US" sz="2400" dirty="0"/>
              <a:t>Guidelines for Implementation of Structural Health Monitoring on Fixed Wing </a:t>
            </a:r>
            <a:r>
              <a:rPr lang="en-US" sz="2400" dirty="0" smtClean="0"/>
              <a:t>Aircraft</a:t>
            </a:r>
            <a:r>
              <a:rPr lang="en-US" dirty="0" smtClean="0"/>
              <a:t>”</a:t>
            </a:r>
            <a:r>
              <a:rPr lang="en-US" sz="2400" dirty="0"/>
              <a:t> published Sept </a:t>
            </a:r>
            <a:r>
              <a:rPr lang="en-US" sz="2400" dirty="0" smtClean="0"/>
              <a:t>2013</a:t>
            </a:r>
          </a:p>
          <a:p>
            <a:r>
              <a:rPr lang="en-US" sz="2400" dirty="0" smtClean="0"/>
              <a:t>Probability of Detection area of concern</a:t>
            </a:r>
          </a:p>
          <a:p>
            <a:r>
              <a:rPr lang="en-US" sz="2400" dirty="0" smtClean="0"/>
              <a:t>Reliability workshop April 2015 to determine path forward</a:t>
            </a:r>
          </a:p>
          <a:p>
            <a:r>
              <a:rPr lang="en-US" sz="2400" dirty="0" smtClean="0"/>
              <a:t>Developed 2 POD methodologies for SHM</a:t>
            </a:r>
          </a:p>
          <a:p>
            <a:r>
              <a:rPr lang="en-US" sz="2400" dirty="0"/>
              <a:t>ARP being developed for POD</a:t>
            </a:r>
          </a:p>
          <a:p>
            <a:r>
              <a:rPr lang="en-US" sz="2400" dirty="0" smtClean="0"/>
              <a:t>Planning a second workshop in 2019</a:t>
            </a:r>
          </a:p>
          <a:p>
            <a:pPr lvl="1"/>
            <a:r>
              <a:rPr lang="en-US" sz="2000" dirty="0" smtClean="0"/>
              <a:t>Develop the test program for validation of the methodologies</a:t>
            </a:r>
          </a:p>
          <a:p>
            <a:pPr lvl="1"/>
            <a:r>
              <a:rPr lang="en-US" sz="2000" dirty="0" smtClean="0"/>
              <a:t>Develop useable data for public use</a:t>
            </a:r>
          </a:p>
          <a:p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Present-Emerging Technologies	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77882" y="1203325"/>
            <a:ext cx="8050213" cy="4391025"/>
          </a:xfrm>
        </p:spPr>
        <p:txBody>
          <a:bodyPr/>
          <a:lstStyle/>
          <a:p>
            <a:r>
              <a:rPr lang="en-US" dirty="0"/>
              <a:t>To provide SHM capability to the </a:t>
            </a:r>
            <a:r>
              <a:rPr lang="en-US" dirty="0" smtClean="0"/>
              <a:t>TC Labs:</a:t>
            </a:r>
          </a:p>
          <a:p>
            <a:pPr lvl="1"/>
            <a:r>
              <a:rPr lang="en-US" dirty="0" smtClean="0"/>
              <a:t>Emerging Technologies (Al-Li Panels) </a:t>
            </a:r>
          </a:p>
          <a:p>
            <a:pPr lvl="1"/>
            <a:r>
              <a:rPr lang="en-US" dirty="0" smtClean="0"/>
              <a:t>Wing Box (ABST)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assess SHM capabilities and collect data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7</a:t>
            </a:fld>
            <a:endParaRPr lang="en-US"/>
          </a:p>
        </p:txBody>
      </p:sp>
      <p:pic>
        <p:nvPicPr>
          <p:cNvPr id="5" name="Picture 5" descr="MVC001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229" y="1819157"/>
            <a:ext cx="2568575" cy="1958975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28625" y="2568491"/>
            <a:ext cx="3455397" cy="2165985"/>
            <a:chOff x="8785860" y="0"/>
            <a:chExt cx="3455397" cy="2165985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860" y="0"/>
              <a:ext cx="3406140" cy="216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 userDrawn="1"/>
          </p:nvGrpSpPr>
          <p:grpSpPr>
            <a:xfrm>
              <a:off x="9082709" y="334433"/>
              <a:ext cx="3158548" cy="1538190"/>
              <a:chOff x="1258858" y="5039358"/>
              <a:chExt cx="2446896" cy="153819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13399" y="5367744"/>
                <a:ext cx="0" cy="9144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cxnSpLocks/>
              </p:cNvCxnSpPr>
              <p:nvPr/>
            </p:nvCxnSpPr>
            <p:spPr>
              <a:xfrm flipH="1">
                <a:off x="2056199" y="5800201"/>
                <a:ext cx="9144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319276" y="5039358"/>
                <a:ext cx="4500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AFT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67716" y="6269771"/>
                <a:ext cx="589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FWD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8858" y="5646313"/>
                <a:ext cx="855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Outboard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78519" y="5646313"/>
                <a:ext cx="7272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Inboard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647" y="168025"/>
            <a:ext cx="8472488" cy="609600"/>
          </a:xfrm>
        </p:spPr>
        <p:txBody>
          <a:bodyPr/>
          <a:lstStyle/>
          <a:p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dirty="0">
                <a:solidFill>
                  <a:srgbClr val="1D2E68"/>
                </a:solidFill>
                <a:latin typeface="Arial" panose="020B0604020202020204" pitchFamily="34" charset="0"/>
              </a:rPr>
              <a:t>Full-Scale Aircraft Structural Test Evaluation and Research (FASTER)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2260" y="1508126"/>
            <a:ext cx="3660226" cy="234198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717" y="1370998"/>
            <a:ext cx="4243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History </a:t>
            </a:r>
            <a:r>
              <a:rPr lang="en-US" sz="1600" dirty="0">
                <a:latin typeface="Arial" panose="020B0604020202020204" pitchFamily="34" charset="0"/>
              </a:rPr>
              <a:t>and Background: </a:t>
            </a:r>
          </a:p>
          <a:p>
            <a:pPr>
              <a:buNone/>
            </a:pPr>
            <a:r>
              <a:rPr lang="en-US" sz="1600" dirty="0" smtClean="0">
                <a:latin typeface="Arial" panose="020B0604020202020204" pitchFamily="34" charset="0"/>
              </a:rPr>
              <a:t>Established</a:t>
            </a:r>
            <a:r>
              <a:rPr lang="en-US" sz="1600" dirty="0">
                <a:latin typeface="Arial" panose="020B0604020202020204" pitchFamily="34" charset="0"/>
              </a:rPr>
              <a:t>: Dec. 1998 through </a:t>
            </a:r>
            <a:r>
              <a:rPr lang="en-US" sz="1600" dirty="0" smtClean="0">
                <a:latin typeface="Arial" panose="020B0604020202020204" pitchFamily="34" charset="0"/>
              </a:rPr>
              <a:t>partnership    with </a:t>
            </a:r>
            <a:r>
              <a:rPr lang="en-US" sz="1600" dirty="0">
                <a:latin typeface="Arial" panose="020B0604020202020204" pitchFamily="34" charset="0"/>
              </a:rPr>
              <a:t>Boeing 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Arial" panose="020B0604020202020204" pitchFamily="34" charset="0"/>
              </a:rPr>
              <a:t>•Applies </a:t>
            </a:r>
            <a:r>
              <a:rPr lang="en-US" sz="1600" dirty="0">
                <a:latin typeface="Arial" panose="020B0604020202020204" pitchFamily="34" charset="0"/>
              </a:rPr>
              <a:t>Major Modes of Loading to Fuselage Panels: </a:t>
            </a:r>
          </a:p>
          <a:p>
            <a:pPr>
              <a:buNone/>
            </a:pPr>
            <a:r>
              <a:rPr lang="en-US" sz="1600" dirty="0">
                <a:latin typeface="Arial" panose="020B0604020202020204" pitchFamily="34" charset="0"/>
              </a:rPr>
              <a:t>–Pressure </a:t>
            </a:r>
          </a:p>
          <a:p>
            <a:pPr>
              <a:buNone/>
            </a:pPr>
            <a:r>
              <a:rPr lang="en-US" sz="1600" dirty="0">
                <a:latin typeface="Arial" panose="020B0604020202020204" pitchFamily="34" charset="0"/>
              </a:rPr>
              <a:t>–Hoop </a:t>
            </a:r>
          </a:p>
          <a:p>
            <a:pPr>
              <a:buNone/>
            </a:pPr>
            <a:r>
              <a:rPr lang="en-US" sz="1600" dirty="0">
                <a:latin typeface="Arial" panose="020B0604020202020204" pitchFamily="34" charset="0"/>
              </a:rPr>
              <a:t>–Axial </a:t>
            </a:r>
          </a:p>
          <a:p>
            <a:pPr>
              <a:buNone/>
            </a:pPr>
            <a:r>
              <a:rPr lang="en-US" sz="1600" dirty="0">
                <a:latin typeface="Arial" panose="020B0604020202020204" pitchFamily="34" charset="0"/>
              </a:rPr>
              <a:t>–Shear </a:t>
            </a:r>
          </a:p>
        </p:txBody>
      </p:sp>
    </p:spTree>
    <p:extLst>
      <p:ext uri="{BB962C8B-B14F-4D97-AF65-F5344CB8AC3E}">
        <p14:creationId xmlns:p14="http://schemas.microsoft.com/office/powerpoint/2010/main" val="26428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Panel Design	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9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24600" r="9621"/>
          <a:stretch/>
        </p:blipFill>
        <p:spPr>
          <a:xfrm>
            <a:off x="836088" y="1042454"/>
            <a:ext cx="2760638" cy="1817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7558" r="9633" b="10056"/>
          <a:stretch/>
        </p:blipFill>
        <p:spPr>
          <a:xfrm>
            <a:off x="5091283" y="1042454"/>
            <a:ext cx="3090441" cy="18172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754538" y="3266856"/>
            <a:ext cx="5259061" cy="2861461"/>
            <a:chOff x="1108013" y="1625196"/>
            <a:chExt cx="6746208" cy="358496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1319842" y="1682151"/>
              <a:ext cx="0" cy="299336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627517" y="4974564"/>
              <a:ext cx="509246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572000" y="4822166"/>
              <a:ext cx="836762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90" y="1625196"/>
              <a:ext cx="5149512" cy="3048274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17" t="9253" b="7334"/>
            <a:stretch/>
          </p:blipFill>
          <p:spPr bwMode="auto">
            <a:xfrm>
              <a:off x="7212236" y="1697860"/>
              <a:ext cx="494252" cy="294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 bwMode="auto">
            <a:xfrm>
              <a:off x="7167170" y="3011571"/>
              <a:ext cx="225188" cy="3207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427501" y="1755010"/>
              <a:ext cx="426720" cy="339090"/>
            </a:xfrm>
            <a:custGeom>
              <a:avLst/>
              <a:gdLst>
                <a:gd name="connsiteX0" fmla="*/ 0 w 426720"/>
                <a:gd name="connsiteY0" fmla="*/ 251460 h 339090"/>
                <a:gd name="connsiteX1" fmla="*/ 41910 w 426720"/>
                <a:gd name="connsiteY1" fmla="*/ 339090 h 339090"/>
                <a:gd name="connsiteX2" fmla="*/ 426720 w 426720"/>
                <a:gd name="connsiteY2" fmla="*/ 160020 h 339090"/>
                <a:gd name="connsiteX3" fmla="*/ 91440 w 426720"/>
                <a:gd name="connsiteY3" fmla="*/ 0 h 339090"/>
                <a:gd name="connsiteX4" fmla="*/ 91440 w 426720"/>
                <a:gd name="connsiteY4" fmla="*/ 0 h 33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20" h="339090">
                  <a:moveTo>
                    <a:pt x="0" y="251460"/>
                  </a:moveTo>
                  <a:lnTo>
                    <a:pt x="41910" y="339090"/>
                  </a:lnTo>
                  <a:lnTo>
                    <a:pt x="426720" y="160020"/>
                  </a:lnTo>
                  <a:lnTo>
                    <a:pt x="91440" y="0"/>
                  </a:lnTo>
                  <a:lnTo>
                    <a:pt x="91440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7598951" y="2299840"/>
              <a:ext cx="175260" cy="308610"/>
            </a:xfrm>
            <a:custGeom>
              <a:avLst/>
              <a:gdLst>
                <a:gd name="connsiteX0" fmla="*/ 0 w 175260"/>
                <a:gd name="connsiteY0" fmla="*/ 220980 h 308610"/>
                <a:gd name="connsiteX1" fmla="*/ 15240 w 175260"/>
                <a:gd name="connsiteY1" fmla="*/ 308610 h 308610"/>
                <a:gd name="connsiteX2" fmla="*/ 175260 w 175260"/>
                <a:gd name="connsiteY2" fmla="*/ 64770 h 308610"/>
                <a:gd name="connsiteX3" fmla="*/ 15240 w 175260"/>
                <a:gd name="connsiteY3" fmla="*/ 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" h="308610">
                  <a:moveTo>
                    <a:pt x="0" y="220980"/>
                  </a:moveTo>
                  <a:lnTo>
                    <a:pt x="15240" y="308610"/>
                  </a:lnTo>
                  <a:lnTo>
                    <a:pt x="175260" y="64770"/>
                  </a:lnTo>
                  <a:lnTo>
                    <a:pt x="15240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Connector 25"/>
            <p:cNvCxnSpPr>
              <a:endCxn id="22" idx="3"/>
            </p:cNvCxnSpPr>
            <p:nvPr/>
          </p:nvCxnSpPr>
          <p:spPr bwMode="auto">
            <a:xfrm>
              <a:off x="1424763" y="3171178"/>
              <a:ext cx="6281725" cy="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648086" y="4508226"/>
              <a:ext cx="0" cy="5528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723361" y="4511167"/>
              <a:ext cx="0" cy="5528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397836" y="4321318"/>
              <a:ext cx="0" cy="5528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572041" y="4314229"/>
              <a:ext cx="0" cy="5528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367627" y="3870269"/>
              <a:ext cx="595423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1381798" y="3597349"/>
              <a:ext cx="595423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1151901" y="4671255"/>
              <a:ext cx="595423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155446" y="1676418"/>
              <a:ext cx="595423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6798043" y="2643224"/>
              <a:ext cx="805268" cy="545067"/>
              <a:chOff x="7293935" y="5068924"/>
              <a:chExt cx="805268" cy="545067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7293935" y="5390707"/>
                <a:ext cx="329609" cy="22328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7769594" y="5068924"/>
                <a:ext cx="329609" cy="22328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6" name="Freeform 45"/>
              <p:cNvSpPr/>
              <p:nvPr/>
            </p:nvSpPr>
            <p:spPr bwMode="auto">
              <a:xfrm>
                <a:off x="7620000" y="5219700"/>
                <a:ext cx="152400" cy="247650"/>
              </a:xfrm>
              <a:custGeom>
                <a:avLst/>
                <a:gdLst>
                  <a:gd name="connsiteX0" fmla="*/ 0 w 152400"/>
                  <a:gd name="connsiteY0" fmla="*/ 165100 h 247650"/>
                  <a:gd name="connsiteX1" fmla="*/ 38100 w 152400"/>
                  <a:gd name="connsiteY1" fmla="*/ 247650 h 247650"/>
                  <a:gd name="connsiteX2" fmla="*/ 107950 w 152400"/>
                  <a:gd name="connsiteY2" fmla="*/ 0 h 247650"/>
                  <a:gd name="connsiteX3" fmla="*/ 152400 w 152400"/>
                  <a:gd name="connsiteY3" fmla="*/ 825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47650">
                    <a:moveTo>
                      <a:pt x="0" y="165100"/>
                    </a:moveTo>
                    <a:lnTo>
                      <a:pt x="38100" y="247650"/>
                    </a:lnTo>
                    <a:lnTo>
                      <a:pt x="107950" y="0"/>
                    </a:lnTo>
                    <a:lnTo>
                      <a:pt x="152400" y="8255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Oval 35"/>
            <p:cNvSpPr/>
            <p:nvPr/>
          </p:nvSpPr>
          <p:spPr bwMode="auto">
            <a:xfrm>
              <a:off x="6774858" y="31369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12958" y="2489200"/>
              <a:ext cx="574118" cy="385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74"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47304" y="4824560"/>
              <a:ext cx="701609" cy="3855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125"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61180" y="4667250"/>
              <a:ext cx="574118" cy="3855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20"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14450" y="3594099"/>
              <a:ext cx="446627" cy="385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7"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08013" y="3003910"/>
              <a:ext cx="574118" cy="3855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76"</a:t>
              </a:r>
              <a:endParaRPr lang="en-US" sz="1400" dirty="0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469942" y="3355675"/>
              <a:ext cx="0" cy="22169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467066" y="3879011"/>
              <a:ext cx="0" cy="22169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aphicFrame>
        <p:nvGraphicFramePr>
          <p:cNvPr id="47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63738"/>
              </p:ext>
            </p:extLst>
          </p:nvPr>
        </p:nvGraphicFramePr>
        <p:xfrm>
          <a:off x="657672" y="3266856"/>
          <a:ext cx="2936705" cy="2682240"/>
        </p:xfrm>
        <a:graphic>
          <a:graphicData uri="http://schemas.openxmlformats.org/drawingml/2006/table">
            <a:tbl>
              <a:tblPr/>
              <a:tblGrid>
                <a:gridCol w="175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Panel Length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125 inch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Panel Width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76 inch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Panel Radius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74 inch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No. of Frames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No. of Stringers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Frame Spacing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 inch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Stringer Spacing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7.0 inch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Skin Thickness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0.055 inch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253868" y="2842191"/>
            <a:ext cx="2098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Internal View</a:t>
            </a:r>
            <a:endParaRPr lang="en-US" sz="20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93278" y="2871066"/>
            <a:ext cx="184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External View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1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805</Words>
  <Application>Microsoft Office PowerPoint</Application>
  <PresentationFormat>On-screen Show (4:3)</PresentationFormat>
  <Paragraphs>201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Helvetica Neue Medium</vt:lpstr>
      <vt:lpstr>Times New Roman</vt:lpstr>
      <vt:lpstr>1_Custom Design</vt:lpstr>
      <vt:lpstr>2_Custom Design</vt:lpstr>
      <vt:lpstr>FAA Structural  Health Monitoring SHM </vt:lpstr>
      <vt:lpstr>Outline</vt:lpstr>
      <vt:lpstr>PowerPoint Presentation</vt:lpstr>
      <vt:lpstr>Past</vt:lpstr>
      <vt:lpstr>Past-Emerging Technologies</vt:lpstr>
      <vt:lpstr>SAE AISCSHM Committee</vt:lpstr>
      <vt:lpstr>Present-Emerging Technologies </vt:lpstr>
      <vt:lpstr> Full-Scale Aircraft Structural Test Evaluation and Research (FASTER) </vt:lpstr>
      <vt:lpstr>Baseline Panel Design </vt:lpstr>
      <vt:lpstr>PowerPoint Presentation</vt:lpstr>
      <vt:lpstr>SHM INSTALLED ON PANEL 1</vt:lpstr>
      <vt:lpstr> Airframe Beam Structural Test (ABST) Fixture</vt:lpstr>
      <vt:lpstr>ABST Test Program</vt:lpstr>
      <vt:lpstr>Phase 1:  Panels 1 and 2</vt:lpstr>
      <vt:lpstr>SHM Sensor Layout-PZT</vt:lpstr>
      <vt:lpstr>Future:  Reliability </vt:lpstr>
      <vt:lpstr>Conclusion  </vt:lpstr>
      <vt:lpstr>Questions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Swindell, Paul (FAA)</cp:lastModifiedBy>
  <cp:revision>210</cp:revision>
  <cp:lastPrinted>2016-05-02T14:58:41Z</cp:lastPrinted>
  <dcterms:created xsi:type="dcterms:W3CDTF">2005-01-28T20:32:53Z</dcterms:created>
  <dcterms:modified xsi:type="dcterms:W3CDTF">2018-09-19T13:55:37Z</dcterms:modified>
</cp:coreProperties>
</file>